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262" r:id="rId3"/>
    <p:sldId id="310" r:id="rId4"/>
    <p:sldId id="322" r:id="rId5"/>
    <p:sldId id="267" r:id="rId6"/>
    <p:sldId id="318" r:id="rId7"/>
    <p:sldId id="264" r:id="rId8"/>
    <p:sldId id="312" r:id="rId9"/>
    <p:sldId id="317" r:id="rId10"/>
    <p:sldId id="278" r:id="rId11"/>
    <p:sldId id="313" r:id="rId12"/>
    <p:sldId id="320" r:id="rId13"/>
    <p:sldId id="324" r:id="rId1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933">
          <p15:clr>
            <a:srgbClr val="A4A3A4"/>
          </p15:clr>
        </p15:guide>
        <p15:guide id="2" pos="221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463" autoAdjust="0"/>
    <p:restoredTop sz="97056" autoAdjust="0"/>
  </p:normalViewPr>
  <p:slideViewPr>
    <p:cSldViewPr>
      <p:cViewPr varScale="1">
        <p:scale>
          <a:sx n="86" d="100"/>
          <a:sy n="86" d="100"/>
        </p:scale>
        <p:origin x="-173" y="-82"/>
      </p:cViewPr>
      <p:guideLst>
        <p:guide orient="horz" pos="2160"/>
        <p:guide pos="3840"/>
      </p:guideLst>
    </p:cSldViewPr>
  </p:slideViewPr>
  <p:outlineViewPr>
    <p:cViewPr>
      <p:scale>
        <a:sx n="33" d="100"/>
        <a:sy n="33" d="100"/>
      </p:scale>
      <p:origin x="0" y="144"/>
    </p:cViewPr>
  </p:outlineViewPr>
  <p:notesTextViewPr>
    <p:cViewPr>
      <p:scale>
        <a:sx n="100" d="100"/>
        <a:sy n="100" d="100"/>
      </p:scale>
      <p:origin x="0" y="0"/>
    </p:cViewPr>
  </p:notesTextViewPr>
  <p:notesViewPr>
    <p:cSldViewPr>
      <p:cViewPr varScale="1">
        <p:scale>
          <a:sx n="64" d="100"/>
          <a:sy n="64" d="100"/>
        </p:scale>
        <p:origin x="-3082" y="-67"/>
      </p:cViewPr>
      <p:guideLst>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a:t>HUD’s Budget – FY2014 to FY2017</a:t>
            </a:r>
          </a:p>
          <a:p>
            <a:pPr>
              <a:defRPr/>
            </a:pPr>
            <a:r>
              <a:rPr lang="en-US"/>
              <a:t>(dollars in billions)</a:t>
            </a:r>
          </a:p>
        </c:rich>
      </c:tx>
      <c:layout/>
      <c:overlay val="0"/>
    </c:title>
    <c:autoTitleDeleted val="0"/>
    <c:plotArea>
      <c:layout>
        <c:manualLayout>
          <c:layoutTarget val="inner"/>
          <c:xMode val="edge"/>
          <c:yMode val="edge"/>
          <c:x val="0.10496508045190001"/>
          <c:y val="0.14506361492948999"/>
          <c:w val="0.84703069724979996"/>
          <c:h val="0.58402775924195904"/>
        </c:manualLayout>
      </c:layout>
      <c:barChart>
        <c:barDir val="col"/>
        <c:grouping val="clustered"/>
        <c:varyColors val="0"/>
        <c:ser>
          <c:idx val="0"/>
          <c:order val="0"/>
          <c:tx>
            <c:strRef>
              <c:f>Sheet1!$B$1</c:f>
              <c:strCache>
                <c:ptCount val="1"/>
                <c:pt idx="0">
                  <c:v>President's Request</c:v>
                </c:pt>
              </c:strCache>
            </c:strRef>
          </c:tx>
          <c:invertIfNegative val="0"/>
          <c:cat>
            <c:strRef>
              <c:f>Sheet1!$A$2:$A$5</c:f>
              <c:strCache>
                <c:ptCount val="4"/>
                <c:pt idx="0">
                  <c:v>FY2014</c:v>
                </c:pt>
                <c:pt idx="1">
                  <c:v>FY2015</c:v>
                </c:pt>
                <c:pt idx="2">
                  <c:v>FY2016</c:v>
                </c:pt>
                <c:pt idx="3">
                  <c:v>FY2017</c:v>
                </c:pt>
              </c:strCache>
            </c:strRef>
          </c:cat>
          <c:val>
            <c:numRef>
              <c:f>Sheet1!$B$2:$B$5</c:f>
              <c:numCache>
                <c:formatCode>General</c:formatCode>
                <c:ptCount val="4"/>
                <c:pt idx="3" formatCode="_(* #,##0_);_(* \(#,##0\);_(* &quot;-&quot;??_);_(@_)">
                  <c:v>48898441000</c:v>
                </c:pt>
              </c:numCache>
            </c:numRef>
          </c:val>
        </c:ser>
        <c:ser>
          <c:idx val="1"/>
          <c:order val="1"/>
          <c:tx>
            <c:strRef>
              <c:f>Sheet1!$C$1</c:f>
              <c:strCache>
                <c:ptCount val="1"/>
                <c:pt idx="0">
                  <c:v>Enacted</c:v>
                </c:pt>
              </c:strCache>
            </c:strRef>
          </c:tx>
          <c:invertIfNegative val="0"/>
          <c:cat>
            <c:strRef>
              <c:f>Sheet1!$A$2:$A$5</c:f>
              <c:strCache>
                <c:ptCount val="4"/>
                <c:pt idx="0">
                  <c:v>FY2014</c:v>
                </c:pt>
                <c:pt idx="1">
                  <c:v>FY2015</c:v>
                </c:pt>
                <c:pt idx="2">
                  <c:v>FY2016</c:v>
                </c:pt>
                <c:pt idx="3">
                  <c:v>FY2017</c:v>
                </c:pt>
              </c:strCache>
            </c:strRef>
          </c:cat>
          <c:val>
            <c:numRef>
              <c:f>Sheet1!$C$2:$C$5</c:f>
              <c:numCache>
                <c:formatCode>_(* #,##0_);_(* \(#,##0\);_(* "-"??_);_(@_)</c:formatCode>
                <c:ptCount val="4"/>
                <c:pt idx="0">
                  <c:v>45451945999</c:v>
                </c:pt>
                <c:pt idx="1">
                  <c:v>45361739844</c:v>
                </c:pt>
                <c:pt idx="2">
                  <c:v>47266625000</c:v>
                </c:pt>
              </c:numCache>
            </c:numRef>
          </c:val>
        </c:ser>
        <c:dLbls>
          <c:showLegendKey val="0"/>
          <c:showVal val="0"/>
          <c:showCatName val="0"/>
          <c:showSerName val="0"/>
          <c:showPercent val="0"/>
          <c:showBubbleSize val="0"/>
        </c:dLbls>
        <c:gapWidth val="150"/>
        <c:axId val="90662784"/>
        <c:axId val="90664320"/>
      </c:barChart>
      <c:catAx>
        <c:axId val="90662784"/>
        <c:scaling>
          <c:orientation val="minMax"/>
        </c:scaling>
        <c:delete val="0"/>
        <c:axPos val="b"/>
        <c:numFmt formatCode="General" sourceLinked="0"/>
        <c:majorTickMark val="none"/>
        <c:minorTickMark val="none"/>
        <c:tickLblPos val="nextTo"/>
        <c:crossAx val="90664320"/>
        <c:crosses val="autoZero"/>
        <c:auto val="1"/>
        <c:lblAlgn val="ctr"/>
        <c:lblOffset val="100"/>
        <c:noMultiLvlLbl val="0"/>
      </c:catAx>
      <c:valAx>
        <c:axId val="90664320"/>
        <c:scaling>
          <c:orientation val="minMax"/>
          <c:max val="50000000000"/>
          <c:min val="0"/>
        </c:scaling>
        <c:delete val="0"/>
        <c:axPos val="l"/>
        <c:majorGridlines/>
        <c:numFmt formatCode="General" sourceLinked="1"/>
        <c:majorTickMark val="out"/>
        <c:minorTickMark val="none"/>
        <c:tickLblPos val="nextTo"/>
        <c:crossAx val="90662784"/>
        <c:crosses val="autoZero"/>
        <c:crossBetween val="between"/>
        <c:dispUnits>
          <c:builtInUnit val="billions"/>
        </c:dispUnits>
      </c:valAx>
    </c:plotArea>
    <c:legend>
      <c:legendPos val="r"/>
      <c:layout>
        <c:manualLayout>
          <c:xMode val="edge"/>
          <c:yMode val="edge"/>
          <c:x val="0.22028985507246401"/>
          <c:y val="0.89245013889938596"/>
          <c:w val="0.55525059910989405"/>
          <c:h val="0.107549935495351"/>
        </c:manualLayout>
      </c:layout>
      <c:overlay val="0"/>
    </c:legend>
    <c:plotVisOnly val="1"/>
    <c:dispBlanksAs val="gap"/>
    <c:showDLblsOverMax val="0"/>
  </c:chart>
  <c:txPr>
    <a:bodyPr/>
    <a:lstStyle/>
    <a:p>
      <a:pPr>
        <a:defRPr sz="1800">
          <a:solidFill>
            <a:schemeClr val="bg1"/>
          </a:solidFill>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1DDA9E-A9DB-4AAB-B797-9FF5086047F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1D3A792-1F01-403E-9AD1-A29C16CE1A90}">
      <dgm:prSet phldrT="[Text]" custT="1"/>
      <dgm:spPr>
        <a:solidFill>
          <a:schemeClr val="accent1">
            <a:hueOff val="0"/>
            <a:satOff val="0"/>
            <a:lumOff val="0"/>
            <a:alpha val="88000"/>
          </a:schemeClr>
        </a:solidFill>
      </dgm:spPr>
      <dgm:t>
        <a:bodyPr/>
        <a:lstStyle/>
        <a:p>
          <a:pPr algn="ctr">
            <a:lnSpc>
              <a:spcPct val="100000"/>
            </a:lnSpc>
          </a:pPr>
          <a:r>
            <a:rPr lang="en-US" sz="5000" b="1" dirty="0" smtClean="0">
              <a:solidFill>
                <a:schemeClr val="tx1"/>
              </a:solidFill>
            </a:rPr>
            <a:t>HUD’S VISION</a:t>
          </a:r>
        </a:p>
      </dgm:t>
    </dgm:pt>
    <dgm:pt modelId="{C3AF723C-81CE-4218-BCF3-8CFB41D6A778}" type="sibTrans" cxnId="{E26180B9-FB5B-42C2-8739-95C56256667F}">
      <dgm:prSet/>
      <dgm:spPr/>
      <dgm:t>
        <a:bodyPr/>
        <a:lstStyle/>
        <a:p>
          <a:endParaRPr lang="en-US" sz="2000"/>
        </a:p>
      </dgm:t>
    </dgm:pt>
    <dgm:pt modelId="{6351D381-E542-4CA1-BA25-77DEF94BF28C}" type="parTrans" cxnId="{E26180B9-FB5B-42C2-8739-95C56256667F}">
      <dgm:prSet/>
      <dgm:spPr/>
      <dgm:t>
        <a:bodyPr/>
        <a:lstStyle/>
        <a:p>
          <a:endParaRPr lang="en-US" sz="2000"/>
        </a:p>
      </dgm:t>
    </dgm:pt>
    <dgm:pt modelId="{11A2DDDA-3717-4E17-A8F4-658EE1267EAE}">
      <dgm:prSet phldrT="[Text]" custT="1"/>
      <dgm:spPr/>
      <dgm:t>
        <a:bodyPr lIns="182880" rIns="182880"/>
        <a:lstStyle/>
        <a:p>
          <a:pPr defTabSz="1333500"/>
          <a:r>
            <a:rPr lang="en-US" sz="2100" b="1" dirty="0" smtClean="0">
              <a:effectLst/>
            </a:rPr>
            <a:t>END HOMELESSNESS</a:t>
          </a:r>
          <a:endParaRPr lang="en-US" sz="2100" b="1" dirty="0">
            <a:effectLst/>
          </a:endParaRPr>
        </a:p>
      </dgm:t>
    </dgm:pt>
    <dgm:pt modelId="{168255CC-30B9-43CC-AE76-D5E11ABC43D0}" type="parTrans" cxnId="{3CDFFF39-AE68-4F20-BB0D-252904DAD6F7}">
      <dgm:prSet/>
      <dgm:spPr/>
      <dgm:t>
        <a:bodyPr/>
        <a:lstStyle/>
        <a:p>
          <a:endParaRPr lang="en-US"/>
        </a:p>
      </dgm:t>
    </dgm:pt>
    <dgm:pt modelId="{D552605A-6BA0-449E-88ED-F9FE19CBC45C}" type="sibTrans" cxnId="{3CDFFF39-AE68-4F20-BB0D-252904DAD6F7}">
      <dgm:prSet/>
      <dgm:spPr/>
      <dgm:t>
        <a:bodyPr/>
        <a:lstStyle/>
        <a:p>
          <a:endParaRPr lang="en-US"/>
        </a:p>
      </dgm:t>
    </dgm:pt>
    <dgm:pt modelId="{5DF8BA05-DC6D-45BC-B63D-B23038FB5772}">
      <dgm:prSet phldrT="[Text]" custT="1"/>
      <dgm:spPr/>
      <dgm:t>
        <a:bodyPr lIns="182880" rIns="182880"/>
        <a:lstStyle/>
        <a:p>
          <a:pPr defTabSz="1333500"/>
          <a:endParaRPr lang="en-US" sz="2100" b="1" dirty="0">
            <a:effectLst/>
          </a:endParaRPr>
        </a:p>
      </dgm:t>
    </dgm:pt>
    <dgm:pt modelId="{1A4C64E9-A98F-4FD1-9131-A6F44E05E55E}" type="parTrans" cxnId="{7E6FBAFC-8A07-464E-AF8C-4D4385FDAA63}">
      <dgm:prSet/>
      <dgm:spPr/>
      <dgm:t>
        <a:bodyPr/>
        <a:lstStyle/>
        <a:p>
          <a:endParaRPr lang="en-US"/>
        </a:p>
      </dgm:t>
    </dgm:pt>
    <dgm:pt modelId="{74CB33CA-5073-4513-8A85-CE1669337CAC}" type="sibTrans" cxnId="{7E6FBAFC-8A07-464E-AF8C-4D4385FDAA63}">
      <dgm:prSet/>
      <dgm:spPr/>
      <dgm:t>
        <a:bodyPr/>
        <a:lstStyle/>
        <a:p>
          <a:endParaRPr lang="en-US"/>
        </a:p>
      </dgm:t>
    </dgm:pt>
    <dgm:pt modelId="{4468C2CD-EA4C-44D2-8632-0476A8697147}">
      <dgm:prSet custT="1"/>
      <dgm:spPr/>
      <dgm:t>
        <a:bodyPr/>
        <a:lstStyle/>
        <a:p>
          <a:pPr defTabSz="1333500"/>
          <a:endParaRPr lang="en-US" sz="2100" b="1" dirty="0">
            <a:effectLst/>
          </a:endParaRPr>
        </a:p>
      </dgm:t>
    </dgm:pt>
    <dgm:pt modelId="{A7247F30-FDB4-4C0B-82B7-E30FD5172250}" type="parTrans" cxnId="{FBA60B2B-1366-4FEC-9D92-881AF949B70E}">
      <dgm:prSet/>
      <dgm:spPr/>
      <dgm:t>
        <a:bodyPr/>
        <a:lstStyle/>
        <a:p>
          <a:endParaRPr lang="en-US"/>
        </a:p>
      </dgm:t>
    </dgm:pt>
    <dgm:pt modelId="{A2197B5F-95C9-4D8A-9CA3-480562FC1520}" type="sibTrans" cxnId="{FBA60B2B-1366-4FEC-9D92-881AF949B70E}">
      <dgm:prSet/>
      <dgm:spPr/>
      <dgm:t>
        <a:bodyPr/>
        <a:lstStyle/>
        <a:p>
          <a:endParaRPr lang="en-US"/>
        </a:p>
      </dgm:t>
    </dgm:pt>
    <dgm:pt modelId="{22F447ED-CAFB-4752-9B7A-D8DED4DB4624}">
      <dgm:prSet phldrT="[Text]" custT="1"/>
      <dgm:spPr/>
      <dgm:t>
        <a:bodyPr/>
        <a:lstStyle/>
        <a:p>
          <a:r>
            <a:rPr lang="en-US" sz="2100" b="1" dirty="0" smtClean="0">
              <a:effectLst/>
            </a:rPr>
            <a:t>MAKE STRONGER COMMUNITIES</a:t>
          </a:r>
        </a:p>
      </dgm:t>
    </dgm:pt>
    <dgm:pt modelId="{ECFEFEAC-65D3-4D7B-83B1-D970D2357274}" type="parTrans" cxnId="{32641649-ED39-4744-96CF-85B276DD5459}">
      <dgm:prSet/>
      <dgm:spPr/>
      <dgm:t>
        <a:bodyPr/>
        <a:lstStyle/>
        <a:p>
          <a:endParaRPr lang="en-US"/>
        </a:p>
      </dgm:t>
    </dgm:pt>
    <dgm:pt modelId="{55FC233F-4399-48CD-A186-A6504B5E6AB5}" type="sibTrans" cxnId="{32641649-ED39-4744-96CF-85B276DD5459}">
      <dgm:prSet/>
      <dgm:spPr/>
      <dgm:t>
        <a:bodyPr/>
        <a:lstStyle/>
        <a:p>
          <a:endParaRPr lang="en-US"/>
        </a:p>
      </dgm:t>
    </dgm:pt>
    <dgm:pt modelId="{B0872CFA-5B43-440C-8DB1-86B4DE1E5727}">
      <dgm:prSet custT="1"/>
      <dgm:spPr/>
      <dgm:t>
        <a:bodyPr/>
        <a:lstStyle/>
        <a:p>
          <a:pPr defTabSz="1333500"/>
          <a:r>
            <a:rPr lang="en-US" sz="2100" b="1" dirty="0" smtClean="0">
              <a:effectLst/>
            </a:rPr>
            <a:t>INCREASE ECONOMIC MOBILITY </a:t>
          </a:r>
          <a:endParaRPr lang="en-US" sz="2100" b="1" dirty="0">
            <a:effectLst/>
          </a:endParaRPr>
        </a:p>
      </dgm:t>
    </dgm:pt>
    <dgm:pt modelId="{52CA6258-A3F9-4F84-A27F-493D65A48EA6}" type="parTrans" cxnId="{570D1AEC-0943-4C22-903F-D190F12E613A}">
      <dgm:prSet/>
      <dgm:spPr/>
      <dgm:t>
        <a:bodyPr/>
        <a:lstStyle/>
        <a:p>
          <a:endParaRPr lang="en-US"/>
        </a:p>
      </dgm:t>
    </dgm:pt>
    <dgm:pt modelId="{86FB7D7D-F53D-4B65-BA81-2C515274FC7C}" type="sibTrans" cxnId="{570D1AEC-0943-4C22-903F-D190F12E613A}">
      <dgm:prSet/>
      <dgm:spPr/>
      <dgm:t>
        <a:bodyPr/>
        <a:lstStyle/>
        <a:p>
          <a:endParaRPr lang="en-US"/>
        </a:p>
      </dgm:t>
    </dgm:pt>
    <dgm:pt modelId="{CFEEF13D-F760-4A37-AAC0-57D0591F5DED}">
      <dgm:prSet phldrT="[Text]" custT="1"/>
      <dgm:spPr/>
      <dgm:t>
        <a:bodyPr/>
        <a:lstStyle/>
        <a:p>
          <a:r>
            <a:rPr lang="en-US" sz="2100" b="1" dirty="0" smtClean="0">
              <a:effectLst/>
            </a:rPr>
            <a:t>HELP FAMILIES AND INDIVIDUALS SECURE QUALITY HOUSING</a:t>
          </a:r>
        </a:p>
      </dgm:t>
    </dgm:pt>
    <dgm:pt modelId="{2C30B1E7-8F51-4EEB-B275-11404AB4A8E1}" type="parTrans" cxnId="{86AE94EB-5DB2-4823-942B-A550E5B67FE5}">
      <dgm:prSet/>
      <dgm:spPr/>
      <dgm:t>
        <a:bodyPr/>
        <a:lstStyle/>
        <a:p>
          <a:endParaRPr lang="en-US"/>
        </a:p>
      </dgm:t>
    </dgm:pt>
    <dgm:pt modelId="{C2C0156F-0D55-4D8D-B868-C72521F42A6F}" type="sibTrans" cxnId="{86AE94EB-5DB2-4823-942B-A550E5B67FE5}">
      <dgm:prSet/>
      <dgm:spPr/>
      <dgm:t>
        <a:bodyPr/>
        <a:lstStyle/>
        <a:p>
          <a:endParaRPr lang="en-US"/>
        </a:p>
      </dgm:t>
    </dgm:pt>
    <dgm:pt modelId="{76484696-3A75-4C05-B832-3C189AF5ED8D}">
      <dgm:prSet phldrT="[Text]" custT="1"/>
      <dgm:spPr/>
      <dgm:t>
        <a:bodyPr/>
        <a:lstStyle/>
        <a:p>
          <a:endParaRPr lang="en-US" sz="2100" b="1" dirty="0" smtClean="0">
            <a:effectLst/>
          </a:endParaRPr>
        </a:p>
      </dgm:t>
    </dgm:pt>
    <dgm:pt modelId="{985F54B1-B46F-4F53-8E13-F5905D7E25E2}" type="parTrans" cxnId="{72C912FC-9AA3-4B21-93A3-92A112A53F89}">
      <dgm:prSet/>
      <dgm:spPr/>
      <dgm:t>
        <a:bodyPr/>
        <a:lstStyle/>
        <a:p>
          <a:endParaRPr lang="en-US"/>
        </a:p>
      </dgm:t>
    </dgm:pt>
    <dgm:pt modelId="{E951F564-ADD0-4B12-887F-747732893E12}" type="sibTrans" cxnId="{72C912FC-9AA3-4B21-93A3-92A112A53F89}">
      <dgm:prSet/>
      <dgm:spPr/>
      <dgm:t>
        <a:bodyPr/>
        <a:lstStyle/>
        <a:p>
          <a:endParaRPr lang="en-US"/>
        </a:p>
      </dgm:t>
    </dgm:pt>
    <dgm:pt modelId="{0D197904-6DF1-4458-8409-D5411171EBF7}">
      <dgm:prSet custT="1"/>
      <dgm:spPr/>
      <dgm:t>
        <a:bodyPr/>
        <a:lstStyle/>
        <a:p>
          <a:pPr defTabSz="1333500"/>
          <a:r>
            <a:rPr lang="en-US" sz="2100" b="1" dirty="0" smtClean="0">
              <a:effectLst/>
            </a:rPr>
            <a:t>BUILD A STRONGER HUD</a:t>
          </a:r>
          <a:endParaRPr lang="en-US" sz="2100" b="1" dirty="0">
            <a:effectLst/>
          </a:endParaRPr>
        </a:p>
      </dgm:t>
    </dgm:pt>
    <dgm:pt modelId="{4323A429-C08F-4B4D-9DBA-198DAEC7498B}" type="parTrans" cxnId="{C48B80A3-354A-4556-A82C-7CDA43611FEB}">
      <dgm:prSet/>
      <dgm:spPr/>
      <dgm:t>
        <a:bodyPr/>
        <a:lstStyle/>
        <a:p>
          <a:endParaRPr lang="en-US"/>
        </a:p>
      </dgm:t>
    </dgm:pt>
    <dgm:pt modelId="{FCA9098D-0435-46C2-B330-6B67565264C4}" type="sibTrans" cxnId="{C48B80A3-354A-4556-A82C-7CDA43611FEB}">
      <dgm:prSet/>
      <dgm:spPr/>
      <dgm:t>
        <a:bodyPr/>
        <a:lstStyle/>
        <a:p>
          <a:endParaRPr lang="en-US"/>
        </a:p>
      </dgm:t>
    </dgm:pt>
    <dgm:pt modelId="{7974BB7D-6C86-4ED1-BA70-2922DF053BA6}">
      <dgm:prSet custT="1"/>
      <dgm:spPr/>
      <dgm:t>
        <a:bodyPr/>
        <a:lstStyle/>
        <a:p>
          <a:pPr defTabSz="1333500"/>
          <a:endParaRPr lang="en-US" sz="2100" b="1" dirty="0">
            <a:effectLst/>
          </a:endParaRPr>
        </a:p>
      </dgm:t>
    </dgm:pt>
    <dgm:pt modelId="{5A35AFFF-C524-449F-8105-088E6F9315A0}" type="parTrans" cxnId="{90FBCD74-D64A-421E-AC23-3E2DB089F7D5}">
      <dgm:prSet/>
      <dgm:spPr/>
      <dgm:t>
        <a:bodyPr/>
        <a:lstStyle/>
        <a:p>
          <a:endParaRPr lang="en-US"/>
        </a:p>
      </dgm:t>
    </dgm:pt>
    <dgm:pt modelId="{556680E8-FD26-4C5A-B86C-73A936137036}" type="sibTrans" cxnId="{90FBCD74-D64A-421E-AC23-3E2DB089F7D5}">
      <dgm:prSet/>
      <dgm:spPr/>
      <dgm:t>
        <a:bodyPr/>
        <a:lstStyle/>
        <a:p>
          <a:endParaRPr lang="en-US"/>
        </a:p>
      </dgm:t>
    </dgm:pt>
    <dgm:pt modelId="{5D1796BA-A9F7-4944-880D-95ED387F7F5C}" type="pres">
      <dgm:prSet presAssocID="{E11DDA9E-A9DB-4AAB-B797-9FF5086047F1}" presName="Name0" presStyleCnt="0">
        <dgm:presLayoutVars>
          <dgm:dir/>
          <dgm:animLvl val="lvl"/>
          <dgm:resizeHandles val="exact"/>
        </dgm:presLayoutVars>
      </dgm:prSet>
      <dgm:spPr/>
      <dgm:t>
        <a:bodyPr/>
        <a:lstStyle/>
        <a:p>
          <a:endParaRPr lang="en-US"/>
        </a:p>
      </dgm:t>
    </dgm:pt>
    <dgm:pt modelId="{8363FF41-377C-44D7-8945-DC24922F624B}" type="pres">
      <dgm:prSet presAssocID="{01D3A792-1F01-403E-9AD1-A29C16CE1A90}" presName="linNode" presStyleCnt="0"/>
      <dgm:spPr/>
      <dgm:t>
        <a:bodyPr/>
        <a:lstStyle/>
        <a:p>
          <a:endParaRPr lang="en-US"/>
        </a:p>
      </dgm:t>
    </dgm:pt>
    <dgm:pt modelId="{D192D6DE-508A-49F9-84B8-AF8A034255D0}" type="pres">
      <dgm:prSet presAssocID="{01D3A792-1F01-403E-9AD1-A29C16CE1A90}" presName="parentText" presStyleLbl="node1" presStyleIdx="0" presStyleCnt="1" custScaleY="91394">
        <dgm:presLayoutVars>
          <dgm:chMax val="1"/>
          <dgm:bulletEnabled val="1"/>
        </dgm:presLayoutVars>
      </dgm:prSet>
      <dgm:spPr/>
      <dgm:t>
        <a:bodyPr/>
        <a:lstStyle/>
        <a:p>
          <a:endParaRPr lang="en-US"/>
        </a:p>
      </dgm:t>
    </dgm:pt>
    <dgm:pt modelId="{6E7BA42A-0AAC-41C5-A5EB-B8544CAE0FE6}" type="pres">
      <dgm:prSet presAssocID="{01D3A792-1F01-403E-9AD1-A29C16CE1A90}" presName="descendantText" presStyleLbl="alignAccFollowNode1" presStyleIdx="0" presStyleCnt="1" custScaleX="108015" custScaleY="99735">
        <dgm:presLayoutVars>
          <dgm:bulletEnabled val="1"/>
        </dgm:presLayoutVars>
      </dgm:prSet>
      <dgm:spPr/>
      <dgm:t>
        <a:bodyPr/>
        <a:lstStyle/>
        <a:p>
          <a:endParaRPr lang="en-US"/>
        </a:p>
      </dgm:t>
    </dgm:pt>
  </dgm:ptLst>
  <dgm:cxnLst>
    <dgm:cxn modelId="{86AE94EB-5DB2-4823-942B-A550E5B67FE5}" srcId="{01D3A792-1F01-403E-9AD1-A29C16CE1A90}" destId="{CFEEF13D-F760-4A37-AAC0-57D0591F5DED}" srcOrd="2" destOrd="0" parTransId="{2C30B1E7-8F51-4EEB-B275-11404AB4A8E1}" sibTransId="{C2C0156F-0D55-4D8D-B868-C72521F42A6F}"/>
    <dgm:cxn modelId="{4A3BD536-BA57-EE4C-909A-08ABAD856390}" type="presOf" srcId="{5DF8BA05-DC6D-45BC-B63D-B23038FB5772}" destId="{6E7BA42A-0AAC-41C5-A5EB-B8544CAE0FE6}" srcOrd="0" destOrd="1" presId="urn:microsoft.com/office/officeart/2005/8/layout/vList5"/>
    <dgm:cxn modelId="{5FE6582A-62CE-B747-8787-F0A6D5251406}" type="presOf" srcId="{B0872CFA-5B43-440C-8DB1-86B4DE1E5727}" destId="{6E7BA42A-0AAC-41C5-A5EB-B8544CAE0FE6}" srcOrd="0" destOrd="6" presId="urn:microsoft.com/office/officeart/2005/8/layout/vList5"/>
    <dgm:cxn modelId="{7E6FBAFC-8A07-464E-AF8C-4D4385FDAA63}" srcId="{01D3A792-1F01-403E-9AD1-A29C16CE1A90}" destId="{5DF8BA05-DC6D-45BC-B63D-B23038FB5772}" srcOrd="1" destOrd="0" parTransId="{1A4C64E9-A98F-4FD1-9131-A6F44E05E55E}" sibTransId="{74CB33CA-5073-4513-8A85-CE1669337CAC}"/>
    <dgm:cxn modelId="{DF6B03E0-39BF-4044-906F-5B1478CC109C}" type="presOf" srcId="{4468C2CD-EA4C-44D2-8632-0476A8697147}" destId="{6E7BA42A-0AAC-41C5-A5EB-B8544CAE0FE6}" srcOrd="0" destOrd="5" presId="urn:microsoft.com/office/officeart/2005/8/layout/vList5"/>
    <dgm:cxn modelId="{BD7F9269-7E0E-4149-84B6-DBE5DD8B7CD8}" type="presOf" srcId="{CFEEF13D-F760-4A37-AAC0-57D0591F5DED}" destId="{6E7BA42A-0AAC-41C5-A5EB-B8544CAE0FE6}" srcOrd="0" destOrd="2" presId="urn:microsoft.com/office/officeart/2005/8/layout/vList5"/>
    <dgm:cxn modelId="{90FBCD74-D64A-421E-AC23-3E2DB089F7D5}" srcId="{01D3A792-1F01-403E-9AD1-A29C16CE1A90}" destId="{7974BB7D-6C86-4ED1-BA70-2922DF053BA6}" srcOrd="7" destOrd="0" parTransId="{5A35AFFF-C524-449F-8105-088E6F9315A0}" sibTransId="{556680E8-FD26-4C5A-B86C-73A936137036}"/>
    <dgm:cxn modelId="{32641649-ED39-4744-96CF-85B276DD5459}" srcId="{01D3A792-1F01-403E-9AD1-A29C16CE1A90}" destId="{22F447ED-CAFB-4752-9B7A-D8DED4DB4624}" srcOrd="4" destOrd="0" parTransId="{ECFEFEAC-65D3-4D7B-83B1-D970D2357274}" sibTransId="{55FC233F-4399-48CD-A186-A6504B5E6AB5}"/>
    <dgm:cxn modelId="{1C701CD6-DDD1-9E4F-A6C5-1BE634F212C9}" type="presOf" srcId="{01D3A792-1F01-403E-9AD1-A29C16CE1A90}" destId="{D192D6DE-508A-49F9-84B8-AF8A034255D0}" srcOrd="0" destOrd="0" presId="urn:microsoft.com/office/officeart/2005/8/layout/vList5"/>
    <dgm:cxn modelId="{72C912FC-9AA3-4B21-93A3-92A112A53F89}" srcId="{01D3A792-1F01-403E-9AD1-A29C16CE1A90}" destId="{76484696-3A75-4C05-B832-3C189AF5ED8D}" srcOrd="3" destOrd="0" parTransId="{985F54B1-B46F-4F53-8E13-F5905D7E25E2}" sibTransId="{E951F564-ADD0-4B12-887F-747732893E12}"/>
    <dgm:cxn modelId="{C48B80A3-354A-4556-A82C-7CDA43611FEB}" srcId="{01D3A792-1F01-403E-9AD1-A29C16CE1A90}" destId="{0D197904-6DF1-4458-8409-D5411171EBF7}" srcOrd="8" destOrd="0" parTransId="{4323A429-C08F-4B4D-9DBA-198DAEC7498B}" sibTransId="{FCA9098D-0435-46C2-B330-6B67565264C4}"/>
    <dgm:cxn modelId="{189E41E8-2B0C-3645-9367-BDE5B1EBFDE9}" type="presOf" srcId="{76484696-3A75-4C05-B832-3C189AF5ED8D}" destId="{6E7BA42A-0AAC-41C5-A5EB-B8544CAE0FE6}" srcOrd="0" destOrd="3" presId="urn:microsoft.com/office/officeart/2005/8/layout/vList5"/>
    <dgm:cxn modelId="{A101F6CE-BE6F-3E48-8A07-915598A4F960}" type="presOf" srcId="{22F447ED-CAFB-4752-9B7A-D8DED4DB4624}" destId="{6E7BA42A-0AAC-41C5-A5EB-B8544CAE0FE6}" srcOrd="0" destOrd="4" presId="urn:microsoft.com/office/officeart/2005/8/layout/vList5"/>
    <dgm:cxn modelId="{0E319F78-08AF-4A48-A892-39E68A89A6C9}" type="presOf" srcId="{0D197904-6DF1-4458-8409-D5411171EBF7}" destId="{6E7BA42A-0AAC-41C5-A5EB-B8544CAE0FE6}" srcOrd="0" destOrd="8" presId="urn:microsoft.com/office/officeart/2005/8/layout/vList5"/>
    <dgm:cxn modelId="{3CDFFF39-AE68-4F20-BB0D-252904DAD6F7}" srcId="{01D3A792-1F01-403E-9AD1-A29C16CE1A90}" destId="{11A2DDDA-3717-4E17-A8F4-658EE1267EAE}" srcOrd="0" destOrd="0" parTransId="{168255CC-30B9-43CC-AE76-D5E11ABC43D0}" sibTransId="{D552605A-6BA0-449E-88ED-F9FE19CBC45C}"/>
    <dgm:cxn modelId="{9B587937-093C-0448-849C-E945CDE02515}" type="presOf" srcId="{E11DDA9E-A9DB-4AAB-B797-9FF5086047F1}" destId="{5D1796BA-A9F7-4944-880D-95ED387F7F5C}" srcOrd="0" destOrd="0" presId="urn:microsoft.com/office/officeart/2005/8/layout/vList5"/>
    <dgm:cxn modelId="{FBA60B2B-1366-4FEC-9D92-881AF949B70E}" srcId="{01D3A792-1F01-403E-9AD1-A29C16CE1A90}" destId="{4468C2CD-EA4C-44D2-8632-0476A8697147}" srcOrd="5" destOrd="0" parTransId="{A7247F30-FDB4-4C0B-82B7-E30FD5172250}" sibTransId="{A2197B5F-95C9-4D8A-9CA3-480562FC1520}"/>
    <dgm:cxn modelId="{E26180B9-FB5B-42C2-8739-95C56256667F}" srcId="{E11DDA9E-A9DB-4AAB-B797-9FF5086047F1}" destId="{01D3A792-1F01-403E-9AD1-A29C16CE1A90}" srcOrd="0" destOrd="0" parTransId="{6351D381-E542-4CA1-BA25-77DEF94BF28C}" sibTransId="{C3AF723C-81CE-4218-BCF3-8CFB41D6A778}"/>
    <dgm:cxn modelId="{5594CE78-9B91-0945-8219-E55188324645}" type="presOf" srcId="{7974BB7D-6C86-4ED1-BA70-2922DF053BA6}" destId="{6E7BA42A-0AAC-41C5-A5EB-B8544CAE0FE6}" srcOrd="0" destOrd="7" presId="urn:microsoft.com/office/officeart/2005/8/layout/vList5"/>
    <dgm:cxn modelId="{570D1AEC-0943-4C22-903F-D190F12E613A}" srcId="{01D3A792-1F01-403E-9AD1-A29C16CE1A90}" destId="{B0872CFA-5B43-440C-8DB1-86B4DE1E5727}" srcOrd="6" destOrd="0" parTransId="{52CA6258-A3F9-4F84-A27F-493D65A48EA6}" sibTransId="{86FB7D7D-F53D-4B65-BA81-2C515274FC7C}"/>
    <dgm:cxn modelId="{557A927E-6589-434B-AE50-467B59F3AFFB}" type="presOf" srcId="{11A2DDDA-3717-4E17-A8F4-658EE1267EAE}" destId="{6E7BA42A-0AAC-41C5-A5EB-B8544CAE0FE6}" srcOrd="0" destOrd="0" presId="urn:microsoft.com/office/officeart/2005/8/layout/vList5"/>
    <dgm:cxn modelId="{93717D47-08AF-3E48-B7EE-8002241AC9D0}" type="presParOf" srcId="{5D1796BA-A9F7-4944-880D-95ED387F7F5C}" destId="{8363FF41-377C-44D7-8945-DC24922F624B}" srcOrd="0" destOrd="0" presId="urn:microsoft.com/office/officeart/2005/8/layout/vList5"/>
    <dgm:cxn modelId="{BE736F47-0E70-BA43-A8B4-68F7452900C3}" type="presParOf" srcId="{8363FF41-377C-44D7-8945-DC24922F624B}" destId="{D192D6DE-508A-49F9-84B8-AF8A034255D0}" srcOrd="0" destOrd="0" presId="urn:microsoft.com/office/officeart/2005/8/layout/vList5"/>
    <dgm:cxn modelId="{D9C58535-A01C-8843-9693-B997ADF5C051}" type="presParOf" srcId="{8363FF41-377C-44D7-8945-DC24922F624B}" destId="{6E7BA42A-0AAC-41C5-A5EB-B8544CAE0FE6}"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7BA42A-0AAC-41C5-A5EB-B8544CAE0FE6}">
      <dsp:nvSpPr>
        <dsp:cNvPr id="0" name=""/>
        <dsp:cNvSpPr/>
      </dsp:nvSpPr>
      <dsp:spPr>
        <a:xfrm rot="5400000">
          <a:off x="3733128" y="-227064"/>
          <a:ext cx="4195093" cy="571192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23825" rIns="182880" bIns="123825" numCol="1" spcCol="1270" anchor="ctr" anchorCtr="0">
          <a:noAutofit/>
        </a:bodyPr>
        <a:lstStyle/>
        <a:p>
          <a:pPr marL="228600" lvl="1" indent="-228600" algn="l" defTabSz="1333500">
            <a:lnSpc>
              <a:spcPct val="90000"/>
            </a:lnSpc>
            <a:spcBef>
              <a:spcPct val="0"/>
            </a:spcBef>
            <a:spcAft>
              <a:spcPct val="15000"/>
            </a:spcAft>
            <a:buChar char="••"/>
          </a:pPr>
          <a:r>
            <a:rPr lang="en-US" sz="2100" b="1" kern="1200" dirty="0" smtClean="0">
              <a:effectLst/>
            </a:rPr>
            <a:t>END HOMELESSNESS</a:t>
          </a:r>
          <a:endParaRPr lang="en-US" sz="2100" b="1" kern="1200" dirty="0">
            <a:effectLst/>
          </a:endParaRPr>
        </a:p>
        <a:p>
          <a:pPr marL="228600" lvl="1" indent="-228600" algn="l" defTabSz="1333500">
            <a:lnSpc>
              <a:spcPct val="90000"/>
            </a:lnSpc>
            <a:spcBef>
              <a:spcPct val="0"/>
            </a:spcBef>
            <a:spcAft>
              <a:spcPct val="15000"/>
            </a:spcAft>
            <a:buChar char="••"/>
          </a:pPr>
          <a:endParaRPr lang="en-US" sz="2100" b="1" kern="1200" dirty="0">
            <a:effectLst/>
          </a:endParaRPr>
        </a:p>
        <a:p>
          <a:pPr marL="228600" lvl="1" indent="-228600" algn="l" defTabSz="933450">
            <a:lnSpc>
              <a:spcPct val="90000"/>
            </a:lnSpc>
            <a:spcBef>
              <a:spcPct val="0"/>
            </a:spcBef>
            <a:spcAft>
              <a:spcPct val="15000"/>
            </a:spcAft>
            <a:buChar char="••"/>
          </a:pPr>
          <a:r>
            <a:rPr lang="en-US" sz="2100" b="1" kern="1200" dirty="0" smtClean="0">
              <a:effectLst/>
            </a:rPr>
            <a:t>HELP FAMILIES AND INDIVIDUALS SECURE QUALITY HOUSING</a:t>
          </a:r>
        </a:p>
        <a:p>
          <a:pPr marL="228600" lvl="1" indent="-228600" algn="l" defTabSz="933450">
            <a:lnSpc>
              <a:spcPct val="90000"/>
            </a:lnSpc>
            <a:spcBef>
              <a:spcPct val="0"/>
            </a:spcBef>
            <a:spcAft>
              <a:spcPct val="15000"/>
            </a:spcAft>
            <a:buChar char="••"/>
          </a:pPr>
          <a:endParaRPr lang="en-US" sz="2100" b="1" kern="1200" dirty="0" smtClean="0">
            <a:effectLst/>
          </a:endParaRPr>
        </a:p>
        <a:p>
          <a:pPr marL="228600" lvl="1" indent="-228600" algn="l" defTabSz="933450">
            <a:lnSpc>
              <a:spcPct val="90000"/>
            </a:lnSpc>
            <a:spcBef>
              <a:spcPct val="0"/>
            </a:spcBef>
            <a:spcAft>
              <a:spcPct val="15000"/>
            </a:spcAft>
            <a:buChar char="••"/>
          </a:pPr>
          <a:r>
            <a:rPr lang="en-US" sz="2100" b="1" kern="1200" dirty="0" smtClean="0">
              <a:effectLst/>
            </a:rPr>
            <a:t>MAKE STRONGER COMMUNITIES</a:t>
          </a:r>
        </a:p>
        <a:p>
          <a:pPr marL="228600" lvl="1" indent="-228600" algn="l" defTabSz="1333500">
            <a:lnSpc>
              <a:spcPct val="90000"/>
            </a:lnSpc>
            <a:spcBef>
              <a:spcPct val="0"/>
            </a:spcBef>
            <a:spcAft>
              <a:spcPct val="15000"/>
            </a:spcAft>
            <a:buChar char="••"/>
          </a:pPr>
          <a:endParaRPr lang="en-US" sz="2100" b="1" kern="1200" dirty="0">
            <a:effectLst/>
          </a:endParaRPr>
        </a:p>
        <a:p>
          <a:pPr marL="228600" lvl="1" indent="-228600" algn="l" defTabSz="1333500">
            <a:lnSpc>
              <a:spcPct val="90000"/>
            </a:lnSpc>
            <a:spcBef>
              <a:spcPct val="0"/>
            </a:spcBef>
            <a:spcAft>
              <a:spcPct val="15000"/>
            </a:spcAft>
            <a:buChar char="••"/>
          </a:pPr>
          <a:r>
            <a:rPr lang="en-US" sz="2100" b="1" kern="1200" dirty="0" smtClean="0">
              <a:effectLst/>
            </a:rPr>
            <a:t>INCREASE ECONOMIC MOBILITY </a:t>
          </a:r>
          <a:endParaRPr lang="en-US" sz="2100" b="1" kern="1200" dirty="0">
            <a:effectLst/>
          </a:endParaRPr>
        </a:p>
        <a:p>
          <a:pPr marL="228600" lvl="1" indent="-228600" algn="l" defTabSz="1333500">
            <a:lnSpc>
              <a:spcPct val="90000"/>
            </a:lnSpc>
            <a:spcBef>
              <a:spcPct val="0"/>
            </a:spcBef>
            <a:spcAft>
              <a:spcPct val="15000"/>
            </a:spcAft>
            <a:buChar char="••"/>
          </a:pPr>
          <a:endParaRPr lang="en-US" sz="2100" b="1" kern="1200" dirty="0">
            <a:effectLst/>
          </a:endParaRPr>
        </a:p>
        <a:p>
          <a:pPr marL="228600" lvl="1" indent="-228600" algn="l" defTabSz="1333500">
            <a:lnSpc>
              <a:spcPct val="90000"/>
            </a:lnSpc>
            <a:spcBef>
              <a:spcPct val="0"/>
            </a:spcBef>
            <a:spcAft>
              <a:spcPct val="15000"/>
            </a:spcAft>
            <a:buChar char="••"/>
          </a:pPr>
          <a:r>
            <a:rPr lang="en-US" sz="2100" b="1" kern="1200" dirty="0" smtClean="0">
              <a:effectLst/>
            </a:rPr>
            <a:t>BUILD A STRONGER HUD</a:t>
          </a:r>
          <a:endParaRPr lang="en-US" sz="2100" b="1" kern="1200" dirty="0">
            <a:effectLst/>
          </a:endParaRPr>
        </a:p>
      </dsp:txBody>
      <dsp:txXfrm rot="-5400000">
        <a:off x="2974710" y="736142"/>
        <a:ext cx="5507141" cy="3785517"/>
      </dsp:txXfrm>
    </dsp:sp>
    <dsp:sp modelId="{D192D6DE-508A-49F9-84B8-AF8A034255D0}">
      <dsp:nvSpPr>
        <dsp:cNvPr id="0" name=""/>
        <dsp:cNvSpPr/>
      </dsp:nvSpPr>
      <dsp:spPr>
        <a:xfrm>
          <a:off x="159" y="226243"/>
          <a:ext cx="2974550" cy="4805313"/>
        </a:xfrm>
        <a:prstGeom prst="roundRect">
          <a:avLst/>
        </a:prstGeom>
        <a:solidFill>
          <a:schemeClr val="accent1">
            <a:hueOff val="0"/>
            <a:satOff val="0"/>
            <a:lumOff val="0"/>
            <a:alpha val="88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lvl="0" algn="ctr" defTabSz="2222500">
            <a:lnSpc>
              <a:spcPct val="100000"/>
            </a:lnSpc>
            <a:spcBef>
              <a:spcPct val="0"/>
            </a:spcBef>
            <a:spcAft>
              <a:spcPct val="35000"/>
            </a:spcAft>
          </a:pPr>
          <a:r>
            <a:rPr lang="en-US" sz="5000" b="1" kern="1200" dirty="0" smtClean="0">
              <a:solidFill>
                <a:schemeClr val="tx1"/>
              </a:solidFill>
            </a:rPr>
            <a:t>HUD’S VISION</a:t>
          </a:r>
        </a:p>
      </dsp:txBody>
      <dsp:txXfrm>
        <a:off x="145365" y="371449"/>
        <a:ext cx="2684138" cy="451490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3343" cy="465455"/>
          </a:xfrm>
          <a:prstGeom prst="rect">
            <a:avLst/>
          </a:prstGeom>
        </p:spPr>
        <p:txBody>
          <a:bodyPr vert="horz" lIns="93289" tIns="46644" rIns="93289" bIns="46644" rtlCol="0"/>
          <a:lstStyle>
            <a:lvl1pPr algn="l">
              <a:defRPr sz="1200"/>
            </a:lvl1pPr>
          </a:lstStyle>
          <a:p>
            <a:endParaRPr lang="en-US" dirty="0"/>
          </a:p>
        </p:txBody>
      </p:sp>
      <p:sp>
        <p:nvSpPr>
          <p:cNvPr id="3" name="Date Placeholder 2"/>
          <p:cNvSpPr>
            <a:spLocks noGrp="1"/>
          </p:cNvSpPr>
          <p:nvPr>
            <p:ph type="dt" sz="quarter" idx="1"/>
          </p:nvPr>
        </p:nvSpPr>
        <p:spPr>
          <a:xfrm>
            <a:off x="3978133" y="2"/>
            <a:ext cx="3043343" cy="465455"/>
          </a:xfrm>
          <a:prstGeom prst="rect">
            <a:avLst/>
          </a:prstGeom>
        </p:spPr>
        <p:txBody>
          <a:bodyPr vert="horz" lIns="93289" tIns="46644" rIns="93289" bIns="46644" rtlCol="0"/>
          <a:lstStyle>
            <a:lvl1pPr algn="r">
              <a:defRPr sz="1200"/>
            </a:lvl1pPr>
          </a:lstStyle>
          <a:p>
            <a:fld id="{4B8BCF51-8A4D-4BFA-90F3-26F703240B2B}" type="datetimeFigureOut">
              <a:rPr lang="en-US" smtClean="0"/>
              <a:pPr/>
              <a:t>2/9/2016</a:t>
            </a:fld>
            <a:endParaRPr lang="en-US" dirty="0"/>
          </a:p>
        </p:txBody>
      </p:sp>
      <p:sp>
        <p:nvSpPr>
          <p:cNvPr id="4" name="Footer Placeholder 3"/>
          <p:cNvSpPr>
            <a:spLocks noGrp="1"/>
          </p:cNvSpPr>
          <p:nvPr>
            <p:ph type="ftr" sz="quarter" idx="2"/>
          </p:nvPr>
        </p:nvSpPr>
        <p:spPr>
          <a:xfrm>
            <a:off x="3" y="8842034"/>
            <a:ext cx="3043343" cy="465455"/>
          </a:xfrm>
          <a:prstGeom prst="rect">
            <a:avLst/>
          </a:prstGeom>
        </p:spPr>
        <p:txBody>
          <a:bodyPr vert="horz" lIns="93289" tIns="46644" rIns="93289" bIns="466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4"/>
            <a:ext cx="3043343" cy="465455"/>
          </a:xfrm>
          <a:prstGeom prst="rect">
            <a:avLst/>
          </a:prstGeom>
        </p:spPr>
        <p:txBody>
          <a:bodyPr vert="horz" lIns="93289" tIns="46644" rIns="93289" bIns="46644" rtlCol="0" anchor="b"/>
          <a:lstStyle>
            <a:lvl1pPr algn="r">
              <a:defRPr sz="1200"/>
            </a:lvl1pPr>
          </a:lstStyle>
          <a:p>
            <a:fld id="{BE0DAB6F-DA07-4EE5-B788-9BB00E6C38FB}" type="slidenum">
              <a:rPr lang="en-US" smtClean="0"/>
              <a:pPr/>
              <a:t>‹#›</a:t>
            </a:fld>
            <a:endParaRPr lang="en-US" dirty="0"/>
          </a:p>
        </p:txBody>
      </p:sp>
    </p:spTree>
    <p:extLst>
      <p:ext uri="{BB962C8B-B14F-4D97-AF65-F5344CB8AC3E}">
        <p14:creationId xmlns:p14="http://schemas.microsoft.com/office/powerpoint/2010/main" val="1376544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3343" cy="465455"/>
          </a:xfrm>
          <a:prstGeom prst="rect">
            <a:avLst/>
          </a:prstGeom>
        </p:spPr>
        <p:txBody>
          <a:bodyPr vert="horz" lIns="93289" tIns="46644" rIns="93289" bIns="46644" rtlCol="0"/>
          <a:lstStyle>
            <a:lvl1pPr algn="l">
              <a:defRPr sz="1200"/>
            </a:lvl1pPr>
          </a:lstStyle>
          <a:p>
            <a:endParaRPr lang="en-US" dirty="0"/>
          </a:p>
        </p:txBody>
      </p:sp>
      <p:sp>
        <p:nvSpPr>
          <p:cNvPr id="3" name="Date Placeholder 2"/>
          <p:cNvSpPr>
            <a:spLocks noGrp="1"/>
          </p:cNvSpPr>
          <p:nvPr>
            <p:ph type="dt" idx="1"/>
          </p:nvPr>
        </p:nvSpPr>
        <p:spPr>
          <a:xfrm>
            <a:off x="3978133" y="2"/>
            <a:ext cx="3043343" cy="465455"/>
          </a:xfrm>
          <a:prstGeom prst="rect">
            <a:avLst/>
          </a:prstGeom>
        </p:spPr>
        <p:txBody>
          <a:bodyPr vert="horz" lIns="93289" tIns="46644" rIns="93289" bIns="46644" rtlCol="0"/>
          <a:lstStyle>
            <a:lvl1pPr algn="r">
              <a:defRPr sz="1200"/>
            </a:lvl1pPr>
          </a:lstStyle>
          <a:p>
            <a:fld id="{8076B175-726A-48E5-A17C-7A516819130D}" type="datetimeFigureOut">
              <a:rPr lang="en-US" smtClean="0"/>
              <a:pPr/>
              <a:t>2/9/2016</a:t>
            </a:fld>
            <a:endParaRPr lang="en-US" dirty="0"/>
          </a:p>
        </p:txBody>
      </p:sp>
      <p:sp>
        <p:nvSpPr>
          <p:cNvPr id="4" name="Slide Image Placeholder 3"/>
          <p:cNvSpPr>
            <a:spLocks noGrp="1" noRot="1" noChangeAspect="1"/>
          </p:cNvSpPr>
          <p:nvPr>
            <p:ph type="sldImg" idx="2"/>
          </p:nvPr>
        </p:nvSpPr>
        <p:spPr>
          <a:xfrm>
            <a:off x="407988" y="698500"/>
            <a:ext cx="6207125" cy="3492500"/>
          </a:xfrm>
          <a:prstGeom prst="rect">
            <a:avLst/>
          </a:prstGeom>
          <a:noFill/>
          <a:ln w="12700">
            <a:solidFill>
              <a:prstClr val="black"/>
            </a:solidFill>
          </a:ln>
        </p:spPr>
        <p:txBody>
          <a:bodyPr vert="horz" lIns="93289" tIns="46644" rIns="93289" bIns="46644" rtlCol="0" anchor="ctr"/>
          <a:lstStyle/>
          <a:p>
            <a:endParaRPr lang="en-US" dirty="0"/>
          </a:p>
        </p:txBody>
      </p:sp>
      <p:sp>
        <p:nvSpPr>
          <p:cNvPr id="5" name="Notes Placeholder 4"/>
          <p:cNvSpPr>
            <a:spLocks noGrp="1"/>
          </p:cNvSpPr>
          <p:nvPr>
            <p:ph type="body" sz="quarter" idx="3"/>
          </p:nvPr>
        </p:nvSpPr>
        <p:spPr>
          <a:xfrm>
            <a:off x="702311" y="4421826"/>
            <a:ext cx="5618480" cy="4189095"/>
          </a:xfrm>
          <a:prstGeom prst="rect">
            <a:avLst/>
          </a:prstGeom>
        </p:spPr>
        <p:txBody>
          <a:bodyPr vert="horz" lIns="93289" tIns="46644" rIns="93289" bIns="466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842034"/>
            <a:ext cx="3043343" cy="465455"/>
          </a:xfrm>
          <a:prstGeom prst="rect">
            <a:avLst/>
          </a:prstGeom>
        </p:spPr>
        <p:txBody>
          <a:bodyPr vert="horz" lIns="93289" tIns="46644" rIns="93289"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4"/>
            <a:ext cx="3043343" cy="465455"/>
          </a:xfrm>
          <a:prstGeom prst="rect">
            <a:avLst/>
          </a:prstGeom>
        </p:spPr>
        <p:txBody>
          <a:bodyPr vert="horz" lIns="93289" tIns="46644" rIns="93289" bIns="46644" rtlCol="0" anchor="b"/>
          <a:lstStyle>
            <a:lvl1pPr algn="r">
              <a:defRPr sz="1200"/>
            </a:lvl1pPr>
          </a:lstStyle>
          <a:p>
            <a:fld id="{7C2B0E89-6A3F-455C-9E01-C27E73A9C4A1}" type="slidenum">
              <a:rPr lang="en-US" smtClean="0"/>
              <a:pPr/>
              <a:t>‹#›</a:t>
            </a:fld>
            <a:endParaRPr lang="en-US" dirty="0"/>
          </a:p>
        </p:txBody>
      </p:sp>
    </p:spTree>
    <p:extLst>
      <p:ext uri="{BB962C8B-B14F-4D97-AF65-F5344CB8AC3E}">
        <p14:creationId xmlns:p14="http://schemas.microsoft.com/office/powerpoint/2010/main" val="231920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651F85-CBC2-4FA1-9A05-D398811286C2}" type="slidenum">
              <a:rPr lang="en-US"/>
              <a:pPr fontAlgn="base">
                <a:spcBef>
                  <a:spcPct val="0"/>
                </a:spcBef>
                <a:spcAft>
                  <a:spcPct val="0"/>
                </a:spcAft>
                <a:defRPr/>
              </a:pPr>
              <a:t>1</a:t>
            </a:fld>
            <a:endParaRPr lang="en-US" dirty="0"/>
          </a:p>
        </p:txBody>
      </p:sp>
    </p:spTree>
    <p:extLst>
      <p:ext uri="{BB962C8B-B14F-4D97-AF65-F5344CB8AC3E}">
        <p14:creationId xmlns:p14="http://schemas.microsoft.com/office/powerpoint/2010/main" val="5777087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defTabSz="914011">
              <a:spcBef>
                <a:spcPct val="0"/>
              </a:spcBef>
              <a:defRPr/>
            </a:pPr>
            <a:endParaRPr lang="en-US" sz="1500" dirty="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7B6DB2-4BAB-42F9-BE9D-629728F2004D}" type="slidenum">
              <a:rPr lang="en-US"/>
              <a:pPr fontAlgn="base">
                <a:spcBef>
                  <a:spcPct val="0"/>
                </a:spcBef>
                <a:spcAft>
                  <a:spcPct val="0"/>
                </a:spcAft>
                <a:defRPr/>
              </a:pPr>
              <a:t>10</a:t>
            </a:fld>
            <a:endParaRPr lang="en-US" dirty="0"/>
          </a:p>
        </p:txBody>
      </p:sp>
    </p:spTree>
    <p:extLst>
      <p:ext uri="{BB962C8B-B14F-4D97-AF65-F5344CB8AC3E}">
        <p14:creationId xmlns:p14="http://schemas.microsoft.com/office/powerpoint/2010/main" val="575582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marL="0" lvl="1" defTabSz="924267">
              <a:defRPr/>
            </a:pPr>
            <a:endParaRPr lang="en-US" sz="1500" dirty="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63D981-ECA3-424A-A23F-C1018F0A5F6D}" type="slidenum">
              <a:rPr lang="en-US"/>
              <a:pPr fontAlgn="base">
                <a:spcBef>
                  <a:spcPct val="0"/>
                </a:spcBef>
                <a:spcAft>
                  <a:spcPct val="0"/>
                </a:spcAft>
                <a:defRPr/>
              </a:pPr>
              <a:t>11</a:t>
            </a:fld>
            <a:endParaRPr lang="en-US" dirty="0"/>
          </a:p>
        </p:txBody>
      </p:sp>
    </p:spTree>
    <p:extLst>
      <p:ext uri="{BB962C8B-B14F-4D97-AF65-F5344CB8AC3E}">
        <p14:creationId xmlns:p14="http://schemas.microsoft.com/office/powerpoint/2010/main" val="1945689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normAutofit fontScale="47500" lnSpcReduction="20000"/>
          </a:bodyPr>
          <a:lstStyle/>
          <a:p>
            <a:pPr marL="275850" indent="-275850">
              <a:buFont typeface="Arial" panose="020B0604020202020204" pitchFamily="34" charset="0"/>
              <a:buChar char="•"/>
            </a:pPr>
            <a:r>
              <a:rPr lang="en-US" sz="1400" dirty="0"/>
              <a:t>As you can see, we start by building a stronger HUD.  This slide details how we plan to invest our resources in fostering a smarter, more transparent agency.</a:t>
            </a:r>
          </a:p>
          <a:p>
            <a:endParaRPr lang="en-US" sz="1400" dirty="0"/>
          </a:p>
          <a:p>
            <a:pPr marL="275850" indent="-275850">
              <a:buFont typeface="Arial" panose="020B0604020202020204" pitchFamily="34" charset="0"/>
              <a:buChar char="•"/>
            </a:pPr>
            <a:r>
              <a:rPr lang="en-US" sz="1400" b="1" u="sng" dirty="0"/>
              <a:t>INFORMATION TECHNOLOGY </a:t>
            </a:r>
            <a:r>
              <a:rPr lang="en-US" sz="1400" dirty="0"/>
              <a:t>The IT Fund provides funding for HUD’s IT infrastructure and systems, which support the entire Department. In addition to supporting HUD’s existing systems and other Departmental priorities, the requested IT Fund investment will generate the following outcomes:</a:t>
            </a:r>
          </a:p>
          <a:p>
            <a:pPr marL="717209" lvl="1" indent="-275850">
              <a:buFont typeface="Arial" panose="020B0604020202020204" pitchFamily="34" charset="0"/>
              <a:buChar char="•"/>
            </a:pPr>
            <a:r>
              <a:rPr lang="en-US" sz="1400" dirty="0"/>
              <a:t>Modernization of HUD’s financial management systems to bring the Department into compliance with Federal standards and support transparent, efficient execution of its over $45 billion annual budget;</a:t>
            </a:r>
          </a:p>
          <a:p>
            <a:endParaRPr lang="en-US" sz="1400" dirty="0"/>
          </a:p>
          <a:p>
            <a:pPr marL="717209" lvl="1" indent="-275850">
              <a:buFont typeface="Arial" panose="020B0604020202020204" pitchFamily="34" charset="0"/>
              <a:buChar char="•"/>
            </a:pPr>
            <a:r>
              <a:rPr lang="en-US" sz="1400" dirty="0"/>
              <a:t>Transition of HUD’s IT infrastructure to a new environment through the HUD Enterprise and Architecture Transformation (HEAT) project;</a:t>
            </a:r>
          </a:p>
          <a:p>
            <a:endParaRPr lang="en-US" sz="1400" dirty="0"/>
          </a:p>
          <a:p>
            <a:pPr marL="275850" indent="-275850">
              <a:buFont typeface="Arial" panose="020B0604020202020204" pitchFamily="34" charset="0"/>
              <a:buChar char="•"/>
            </a:pPr>
            <a:r>
              <a:rPr lang="en-US" sz="1400" b="1" u="sng" dirty="0"/>
              <a:t>SALARIES AND EXPENSES </a:t>
            </a:r>
            <a:r>
              <a:rPr lang="en-US" sz="1400" dirty="0"/>
              <a:t>The fiscal year 2016 S&amp;E request of $1.425 billion (an increase of approximately $110 million) will help address under-investments in the crucial areas of monitoring, oversight, operations, and management. the Department will focus on a number of cross-cutting initiatives to support the President’s goal of targeting multiple Federal resources across agencies to tackle complex problems, including investment in our place-based work.  Increases in staff include staff in the following programs:</a:t>
            </a:r>
          </a:p>
          <a:p>
            <a:endParaRPr lang="en-US" sz="1400" dirty="0"/>
          </a:p>
          <a:p>
            <a:pPr marL="717209" lvl="1" indent="-275850">
              <a:buFont typeface="Arial" panose="020B0604020202020204" pitchFamily="34" charset="0"/>
              <a:buChar char="•"/>
            </a:pPr>
            <a:r>
              <a:rPr lang="en-US" sz="1400" b="1" dirty="0"/>
              <a:t>Affirmatively Furthering Fair Housing </a:t>
            </a:r>
            <a:r>
              <a:rPr lang="en-US" sz="1400" dirty="0"/>
              <a:t>- The ultimate goal of AFFH and the new rule is to change the policies and practices that perpetuate segregation and support diverse, inclusive communities where all have access to opportunity. In doing so, all of HUD’s efforts to promote opportunity will be strengthened. The Offices involved in the rule have devoted extensive staff hours to ensure the rule is both effective at achieving a fair housing outcome and feasible for grantees.</a:t>
            </a:r>
          </a:p>
          <a:p>
            <a:endParaRPr lang="en-US" sz="1400" dirty="0"/>
          </a:p>
          <a:p>
            <a:pPr marL="717209" lvl="1" indent="-275850">
              <a:buFont typeface="Arial" panose="020B0604020202020204" pitchFamily="34" charset="0"/>
              <a:buChar char="•"/>
            </a:pPr>
            <a:r>
              <a:rPr lang="en-US" sz="1400" b="1" dirty="0"/>
              <a:t>Rental Assistance Demonstration </a:t>
            </a:r>
            <a:r>
              <a:rPr lang="en-US" sz="1400" dirty="0"/>
              <a:t>- HUD’s cross-cutting and collective RAD efforts will target resources towards properties in high-poverty neighborhoods where the Administration is supporting a comprehensive revitalization strategy, such as through a Promise Zone designation and/or a Choice Neighborhoods grant.</a:t>
            </a:r>
          </a:p>
          <a:p>
            <a:endParaRPr lang="en-US" sz="1400" dirty="0"/>
          </a:p>
          <a:p>
            <a:pPr marL="717209" lvl="1" indent="-275850">
              <a:buFont typeface="Arial" panose="020B0604020202020204" pitchFamily="34" charset="0"/>
              <a:buChar char="•"/>
            </a:pPr>
            <a:r>
              <a:rPr lang="en-US" sz="1400" dirty="0"/>
              <a:t>The Salaries and Expenses request also supports the federal pay raise, within-grade increases, and promotions, as well as training opportunities.</a:t>
            </a:r>
          </a:p>
          <a:p>
            <a:endParaRPr lang="en-US" sz="1400" dirty="0"/>
          </a:p>
          <a:p>
            <a:pPr marL="275850" indent="-275850">
              <a:buFont typeface="Arial" panose="020B0604020202020204" pitchFamily="34" charset="0"/>
              <a:buChar char="•"/>
            </a:pPr>
            <a:r>
              <a:rPr lang="en-US" sz="1400" b="1" u="sng" dirty="0"/>
              <a:t>SHARED SERVICES </a:t>
            </a:r>
            <a:r>
              <a:rPr lang="en-US" sz="1400" dirty="0"/>
              <a:t>In fiscal year 2016, HUD will continue a shared-service arrangement with the Bureau of Fiscal Services (BFS), in the Department of the Treasury, for financial system and accounting services support, and improved human resources (HR) service delivery. This effort is a multi-year development initiative that will establish a consistent, common enterprise-wide, financial system, as well as provide seamless HR integration. The shared services model aims to reduce operational costs and improve process efficiency—the benefits associated with economies of scale and the elimination of duplicative efforts help streamline service delivery.  </a:t>
            </a:r>
          </a:p>
          <a:p>
            <a:endParaRPr lang="en-US" sz="1400" dirty="0"/>
          </a:p>
          <a:p>
            <a:pPr marL="717209" lvl="1" indent="-275850">
              <a:buFont typeface="Arial" panose="020B0604020202020204" pitchFamily="34" charset="0"/>
              <a:buChar char="•"/>
            </a:pPr>
            <a:r>
              <a:rPr lang="en-US" sz="1400" dirty="0"/>
              <a:t>In terms of the New Core project, as you know, Release 1 of New Core was our new travel system, and we are doing Release 2 next week, which is our </a:t>
            </a:r>
            <a:r>
              <a:rPr lang="en-US" sz="1400" dirty="0" err="1"/>
              <a:t>WebTA</a:t>
            </a:r>
            <a:r>
              <a:rPr lang="en-US" sz="1400" dirty="0"/>
              <a:t> services.  In FY16, we plan to do Releases 3 and 4 of New Core.  As you know, we chose to use Shared Services for our financial systems to address a number of financial audits, improve the data we receive in order to make better decisions about our funding, and provide a consistent, stable financial system that will allow better accountability around our programs.</a:t>
            </a:r>
          </a:p>
          <a:p>
            <a:endParaRPr lang="en-US" sz="1500" dirty="0"/>
          </a:p>
          <a:p>
            <a:endParaRPr lang="en-US" sz="1500" dirty="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7B6DB2-4BAB-42F9-BE9D-629728F2004D}" type="slidenum">
              <a:rPr lang="en-US"/>
              <a:pPr fontAlgn="base">
                <a:spcBef>
                  <a:spcPct val="0"/>
                </a:spcBef>
                <a:spcAft>
                  <a:spcPct val="0"/>
                </a:spcAft>
                <a:defRPr/>
              </a:pPr>
              <a:t>12</a:t>
            </a:fld>
            <a:endParaRPr lang="en-US" dirty="0"/>
          </a:p>
        </p:txBody>
      </p:sp>
    </p:spTree>
    <p:extLst>
      <p:ext uri="{BB962C8B-B14F-4D97-AF65-F5344CB8AC3E}">
        <p14:creationId xmlns:p14="http://schemas.microsoft.com/office/powerpoint/2010/main" val="1476219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94387F-257E-47EE-BDDF-BDA9746C7680}" type="slidenum">
              <a:rPr lang="en-US" smtClean="0"/>
              <a:pPr fontAlgn="base">
                <a:spcBef>
                  <a:spcPct val="0"/>
                </a:spcBef>
                <a:spcAft>
                  <a:spcPct val="0"/>
                </a:spcAft>
                <a:defRPr/>
              </a:pPr>
              <a:t>13</a:t>
            </a:fld>
            <a:endParaRPr lang="en-US" dirty="0" smtClean="0"/>
          </a:p>
        </p:txBody>
      </p:sp>
    </p:spTree>
    <p:extLst>
      <p:ext uri="{BB962C8B-B14F-4D97-AF65-F5344CB8AC3E}">
        <p14:creationId xmlns:p14="http://schemas.microsoft.com/office/powerpoint/2010/main" val="941705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2500"/>
          </a:xfrm>
        </p:spPr>
      </p:sp>
      <p:sp>
        <p:nvSpPr>
          <p:cNvPr id="3" name="Notes Placeholder 2"/>
          <p:cNvSpPr>
            <a:spLocks noGrp="1"/>
          </p:cNvSpPr>
          <p:nvPr>
            <p:ph type="body" idx="1"/>
          </p:nvPr>
        </p:nvSpPr>
        <p:spPr/>
        <p:txBody>
          <a:bodyPr>
            <a:normAutofit/>
          </a:bodyPr>
          <a:lstStyle/>
          <a:p>
            <a:endParaRPr lang="en-US" sz="1500" dirty="0"/>
          </a:p>
        </p:txBody>
      </p:sp>
      <p:sp>
        <p:nvSpPr>
          <p:cNvPr id="4" name="Slide Number Placeholder 3"/>
          <p:cNvSpPr>
            <a:spLocks noGrp="1"/>
          </p:cNvSpPr>
          <p:nvPr>
            <p:ph type="sldNum" sz="quarter" idx="10"/>
          </p:nvPr>
        </p:nvSpPr>
        <p:spPr/>
        <p:txBody>
          <a:bodyPr/>
          <a:lstStyle/>
          <a:p>
            <a:fld id="{B19F6AFC-C6A2-49F6-8495-1235D95AF012}" type="slidenum">
              <a:rPr lang="en-US" smtClean="0"/>
              <a:pPr/>
              <a:t>2</a:t>
            </a:fld>
            <a:endParaRPr lang="en-US" dirty="0"/>
          </a:p>
        </p:txBody>
      </p:sp>
    </p:spTree>
    <p:extLst>
      <p:ext uri="{BB962C8B-B14F-4D97-AF65-F5344CB8AC3E}">
        <p14:creationId xmlns:p14="http://schemas.microsoft.com/office/powerpoint/2010/main" val="777090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94387F-257E-47EE-BDDF-BDA9746C7680}" type="slidenum">
              <a:rPr lang="en-US" smtClean="0"/>
              <a:pPr fontAlgn="base">
                <a:spcBef>
                  <a:spcPct val="0"/>
                </a:spcBef>
                <a:spcAft>
                  <a:spcPct val="0"/>
                </a:spcAft>
                <a:defRPr/>
              </a:pPr>
              <a:t>3</a:t>
            </a:fld>
            <a:endParaRPr lang="en-US" dirty="0" smtClean="0"/>
          </a:p>
        </p:txBody>
      </p:sp>
    </p:spTree>
    <p:extLst>
      <p:ext uri="{BB962C8B-B14F-4D97-AF65-F5344CB8AC3E}">
        <p14:creationId xmlns:p14="http://schemas.microsoft.com/office/powerpoint/2010/main" val="1714278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94387F-257E-47EE-BDDF-BDA9746C7680}" type="slidenum">
              <a:rPr lang="en-US" smtClean="0"/>
              <a:pPr fontAlgn="base">
                <a:spcBef>
                  <a:spcPct val="0"/>
                </a:spcBef>
                <a:spcAft>
                  <a:spcPct val="0"/>
                </a:spcAft>
                <a:defRPr/>
              </a:pPr>
              <a:t>4</a:t>
            </a:fld>
            <a:endParaRPr lang="en-US" dirty="0" smtClean="0"/>
          </a:p>
        </p:txBody>
      </p:sp>
    </p:spTree>
    <p:extLst>
      <p:ext uri="{BB962C8B-B14F-4D97-AF65-F5344CB8AC3E}">
        <p14:creationId xmlns:p14="http://schemas.microsoft.com/office/powerpoint/2010/main" val="1240696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sz="1500" dirty="0">
              <a:latin typeface="Calibri" pitchFamily="34" charset="0"/>
            </a:endParaRPr>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63D981-ECA3-424A-A23F-C1018F0A5F6D}" type="slidenum">
              <a:rPr lang="en-US"/>
              <a:pPr fontAlgn="base">
                <a:spcBef>
                  <a:spcPct val="0"/>
                </a:spcBef>
                <a:spcAft>
                  <a:spcPct val="0"/>
                </a:spcAft>
                <a:defRPr/>
              </a:pPr>
              <a:t>5</a:t>
            </a:fld>
            <a:endParaRPr lang="en-US" dirty="0"/>
          </a:p>
        </p:txBody>
      </p:sp>
    </p:spTree>
    <p:extLst>
      <p:ext uri="{BB962C8B-B14F-4D97-AF65-F5344CB8AC3E}">
        <p14:creationId xmlns:p14="http://schemas.microsoft.com/office/powerpoint/2010/main" val="311661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sz="1500" dirty="0">
              <a:latin typeface="Calibri" pitchFamily="34" charset="0"/>
            </a:endParaRPr>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63D981-ECA3-424A-A23F-C1018F0A5F6D}" type="slidenum">
              <a:rPr lang="en-US"/>
              <a:pPr fontAlgn="base">
                <a:spcBef>
                  <a:spcPct val="0"/>
                </a:spcBef>
                <a:spcAft>
                  <a:spcPct val="0"/>
                </a:spcAft>
                <a:defRPr/>
              </a:pPr>
              <a:t>6</a:t>
            </a:fld>
            <a:endParaRPr lang="en-US" dirty="0"/>
          </a:p>
        </p:txBody>
      </p:sp>
    </p:spTree>
    <p:extLst>
      <p:ext uri="{BB962C8B-B14F-4D97-AF65-F5344CB8AC3E}">
        <p14:creationId xmlns:p14="http://schemas.microsoft.com/office/powerpoint/2010/main" val="379089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sz="1400" dirty="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63D981-ECA3-424A-A23F-C1018F0A5F6D}" type="slidenum">
              <a:rPr lang="en-US"/>
              <a:pPr fontAlgn="base">
                <a:spcBef>
                  <a:spcPct val="0"/>
                </a:spcBef>
                <a:spcAft>
                  <a:spcPct val="0"/>
                </a:spcAft>
                <a:defRPr/>
              </a:pPr>
              <a:t>7</a:t>
            </a:fld>
            <a:endParaRPr lang="en-US" dirty="0"/>
          </a:p>
        </p:txBody>
      </p:sp>
    </p:spTree>
    <p:extLst>
      <p:ext uri="{BB962C8B-B14F-4D97-AF65-F5344CB8AC3E}">
        <p14:creationId xmlns:p14="http://schemas.microsoft.com/office/powerpoint/2010/main" val="1918460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sz="1400" dirty="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63D981-ECA3-424A-A23F-C1018F0A5F6D}" type="slidenum">
              <a:rPr lang="en-US"/>
              <a:pPr fontAlgn="base">
                <a:spcBef>
                  <a:spcPct val="0"/>
                </a:spcBef>
                <a:spcAft>
                  <a:spcPct val="0"/>
                </a:spcAft>
                <a:defRPr/>
              </a:pPr>
              <a:t>8</a:t>
            </a:fld>
            <a:endParaRPr lang="en-US" dirty="0"/>
          </a:p>
        </p:txBody>
      </p:sp>
    </p:spTree>
    <p:extLst>
      <p:ext uri="{BB962C8B-B14F-4D97-AF65-F5344CB8AC3E}">
        <p14:creationId xmlns:p14="http://schemas.microsoft.com/office/powerpoint/2010/main" val="1247038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xfrm>
            <a:off x="407988" y="698500"/>
            <a:ext cx="6207125" cy="3492500"/>
          </a:xfrm>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normAutofit/>
          </a:bodyPr>
          <a:lstStyle/>
          <a:p>
            <a:endParaRPr lang="en-US" sz="1500" dirty="0">
              <a:latin typeface="+mj-lt"/>
            </a:endParaRPr>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63D981-ECA3-424A-A23F-C1018F0A5F6D}" type="slidenum">
              <a:rPr lang="en-US"/>
              <a:pPr fontAlgn="base">
                <a:spcBef>
                  <a:spcPct val="0"/>
                </a:spcBef>
                <a:spcAft>
                  <a:spcPct val="0"/>
                </a:spcAft>
                <a:defRPr/>
              </a:pPr>
              <a:t>9</a:t>
            </a:fld>
            <a:endParaRPr lang="en-US" dirty="0"/>
          </a:p>
        </p:txBody>
      </p:sp>
    </p:spTree>
    <p:extLst>
      <p:ext uri="{BB962C8B-B14F-4D97-AF65-F5344CB8AC3E}">
        <p14:creationId xmlns:p14="http://schemas.microsoft.com/office/powerpoint/2010/main" val="1678334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061C12-8DAD-4836-8CC7-C7BD519CBB61}" type="datetime1">
              <a:rPr lang="en-US" smtClean="0"/>
              <a:pPr/>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CE92C-EF51-4457-9E21-45918C5C60A6}" type="datetime1">
              <a:rPr lang="en-US" smtClean="0"/>
              <a:pPr/>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1ABE4A-22C5-4926-A16A-DFE85B0CF9DB}" type="datetime1">
              <a:rPr lang="en-US" smtClean="0"/>
              <a:pPr/>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9C72A-1010-40B7-B1DA-AE222924E7F2}" type="datetime1">
              <a:rPr lang="en-US" smtClean="0"/>
              <a:pPr/>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83B801-4E0A-460E-A0A7-88511B2C96E7}" type="datetime1">
              <a:rPr lang="en-US" smtClean="0"/>
              <a:pPr/>
              <a:t>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9A1432-E5D8-474D-92C0-CF3E6DDFD085}" type="datetime1">
              <a:rPr lang="en-US" smtClean="0"/>
              <a:pPr/>
              <a:t>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CD1217-23EE-4305-8EA5-BDDE42EAFD9D}" type="datetime1">
              <a:rPr lang="en-US" smtClean="0"/>
              <a:pPr/>
              <a:t>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A15A02-BDFB-427D-ADFC-165199E6F87F}" type="datetime1">
              <a:rPr lang="en-US" smtClean="0"/>
              <a:pPr/>
              <a:t>2/9/2016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0F08DF-8CC3-434B-BC69-F6C2615EF0CA}" type="datetime1">
              <a:rPr lang="en-US" smtClean="0"/>
              <a:pPr/>
              <a:t>2/9/2016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21D961-A5FC-471C-A3D8-A3632F866F57}" type="datetime1">
              <a:rPr lang="en-US" smtClean="0"/>
              <a:pPr/>
              <a:t>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F0B33F-19D5-4836-802C-259FBF312D45}" type="datetime1">
              <a:rPr lang="en-US" smtClean="0"/>
              <a:pPr/>
              <a:t>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B4A035-FE96-4822-A76B-E211CF46440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1325D2-9ED2-4707-BFED-58EC82E65484}" type="datetime1">
              <a:rPr lang="en-US" smtClean="0"/>
              <a:pPr/>
              <a:t>2/9/2016</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B4A035-FE96-4822-A76B-E211CF46440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jpg"/><Relationship Id="rId7" Type="http://schemas.openxmlformats.org/officeDocument/2006/relationships/diagramLayout" Target="../diagrams/layout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microsoft.com/office/2007/relationships/hdphoto" Target="../media/hdphoto1.wdp"/><Relationship Id="rId10" Type="http://schemas.microsoft.com/office/2007/relationships/diagramDrawing" Target="../diagrams/drawing1.xml"/><Relationship Id="rId4" Type="http://schemas.openxmlformats.org/officeDocument/2006/relationships/image" Target="../media/image3.jpeg"/><Relationship Id="rId9" Type="http://schemas.openxmlformats.org/officeDocument/2006/relationships/diagramColors" Target="../diagrams/colors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9937" name="Title 1"/>
          <p:cNvSpPr>
            <a:spLocks noGrp="1"/>
          </p:cNvSpPr>
          <p:nvPr>
            <p:ph type="ctrTitle"/>
          </p:nvPr>
        </p:nvSpPr>
        <p:spPr>
          <a:xfrm>
            <a:off x="1524000" y="4114800"/>
            <a:ext cx="9144000" cy="609600"/>
          </a:xfrm>
        </p:spPr>
        <p:txBody>
          <a:bodyPr>
            <a:noAutofit/>
          </a:bodyPr>
          <a:lstStyle/>
          <a:p>
            <a:pPr eaLnBrk="1" hangingPunct="1"/>
            <a:r>
              <a:rPr lang="en-US" sz="2800" b="1" dirty="0">
                <a:solidFill>
                  <a:schemeClr val="bg1"/>
                </a:solidFill>
              </a:rPr>
              <a:t>U.S. DEPARTMENT OF HOUSING AND URBAN DEVELOPMENT</a:t>
            </a:r>
          </a:p>
        </p:txBody>
      </p:sp>
      <p:sp>
        <p:nvSpPr>
          <p:cNvPr id="6" name="Slide Number Placeholder 5"/>
          <p:cNvSpPr>
            <a:spLocks noGrp="1"/>
          </p:cNvSpPr>
          <p:nvPr>
            <p:ph type="sldNum" sz="quarter" idx="12"/>
          </p:nvPr>
        </p:nvSpPr>
        <p:spPr/>
        <p:txBody>
          <a:bodyPr/>
          <a:lstStyle/>
          <a:p>
            <a:fld id="{7323E31F-65C3-43C3-AE7C-FBF086DC3018}" type="slidenum">
              <a:rPr lang="en-US" smtClean="0"/>
              <a:pPr/>
              <a:t>1</a:t>
            </a:fld>
            <a:endParaRPr lang="en-US" dirty="0"/>
          </a:p>
        </p:txBody>
      </p:sp>
      <p:sp>
        <p:nvSpPr>
          <p:cNvPr id="4" name="TextBox 3"/>
          <p:cNvSpPr txBox="1"/>
          <p:nvPr/>
        </p:nvSpPr>
        <p:spPr>
          <a:xfrm>
            <a:off x="1524000" y="4800600"/>
            <a:ext cx="9144000" cy="369332"/>
          </a:xfrm>
          <a:prstGeom prst="rect">
            <a:avLst/>
          </a:prstGeom>
          <a:noFill/>
        </p:spPr>
        <p:txBody>
          <a:bodyPr wrap="square" rtlCol="0">
            <a:spAutoFit/>
          </a:bodyPr>
          <a:lstStyle/>
          <a:p>
            <a:pPr algn="ctr"/>
            <a:r>
              <a:rPr lang="en-US" b="1" i="1" dirty="0">
                <a:solidFill>
                  <a:schemeClr val="bg1"/>
                </a:solidFill>
              </a:rPr>
              <a:t>FEBRUARY 9, 2016</a:t>
            </a:r>
          </a:p>
        </p:txBody>
      </p:sp>
      <p:sp>
        <p:nvSpPr>
          <p:cNvPr id="5" name="Rectangle 4"/>
          <p:cNvSpPr/>
          <p:nvPr/>
        </p:nvSpPr>
        <p:spPr>
          <a:xfrm>
            <a:off x="1524000" y="848380"/>
            <a:ext cx="9144000" cy="523220"/>
          </a:xfrm>
          <a:prstGeom prst="rect">
            <a:avLst/>
          </a:prstGeom>
        </p:spPr>
        <p:txBody>
          <a:bodyPr wrap="square">
            <a:spAutoFit/>
          </a:bodyPr>
          <a:lstStyle/>
          <a:p>
            <a:pPr algn="ctr"/>
            <a:r>
              <a:rPr lang="en-US" sz="2800" b="1" dirty="0">
                <a:solidFill>
                  <a:schemeClr val="bg1"/>
                </a:solidFill>
              </a:rPr>
              <a:t>OVERVIEW OF FISCAL YEAR 2017 PRESIDENT’S BUDGET</a:t>
            </a:r>
            <a:endParaRPr lang="en-US" sz="2800" dirty="0">
              <a:solidFill>
                <a:schemeClr val="bg1"/>
              </a:solidFill>
            </a:endParaRPr>
          </a:p>
        </p:txBody>
      </p:sp>
      <p:sp>
        <p:nvSpPr>
          <p:cNvPr id="7" name="TextBox 6"/>
          <p:cNvSpPr txBox="1"/>
          <p:nvPr/>
        </p:nvSpPr>
        <p:spPr>
          <a:xfrm>
            <a:off x="1524000" y="0"/>
            <a:ext cx="9144000" cy="381000"/>
          </a:xfrm>
          <a:prstGeom prst="rect">
            <a:avLst/>
          </a:prstGeom>
          <a:solidFill>
            <a:schemeClr val="accent1">
              <a:lumMod val="75000"/>
            </a:schemeClr>
          </a:solidFill>
          <a:ln>
            <a:solidFill>
              <a:schemeClr val="tx2">
                <a:lumMod val="75000"/>
              </a:schemeClr>
            </a:solidFill>
          </a:ln>
        </p:spPr>
        <p:txBody>
          <a:bodyPr wrap="square" rtlCol="0">
            <a:spAutoFit/>
          </a:bodyPr>
          <a:lstStyle/>
          <a:p>
            <a:endParaRPr lang="en-US"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8200" y="1371600"/>
            <a:ext cx="2895600" cy="2816916"/>
          </a:xfrm>
          <a:prstGeom prst="rect">
            <a:avLst/>
          </a:prstGeom>
          <a:noFill/>
          <a:effectLst>
            <a:glow rad="25400">
              <a:schemeClr val="bg1">
                <a:alpha val="0"/>
              </a:schemeClr>
            </a:glow>
            <a:outerShdw dist="12700" dir="4140000" sx="99000" sy="99000" algn="ctr" rotWithShape="0">
              <a:schemeClr val="tx1"/>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1"/>
          <p:cNvSpPr txBox="1">
            <a:spLocks/>
          </p:cNvSpPr>
          <p:nvPr/>
        </p:nvSpPr>
        <p:spPr>
          <a:xfrm>
            <a:off x="1524000" y="0"/>
            <a:ext cx="8991600" cy="381000"/>
          </a:xfrm>
          <a:prstGeom prst="rect">
            <a:avLst/>
          </a:prstGeom>
        </p:spPr>
        <p:txBody>
          <a:bodyPr anchor="ctr"/>
          <a:lstStyle/>
          <a:p>
            <a:pPr>
              <a:defRPr/>
            </a:pPr>
            <a:r>
              <a:rPr lang="en-US" sz="2000" b="1" dirty="0">
                <a:solidFill>
                  <a:schemeClr val="bg1"/>
                </a:solidFill>
              </a:rPr>
              <a:t>HUD’s  2013 Budget – Strengthening the Nation’s Housing Market</a:t>
            </a:r>
          </a:p>
        </p:txBody>
      </p:sp>
      <p:cxnSp>
        <p:nvCxnSpPr>
          <p:cNvPr id="5" name="Straight Connector 4"/>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490932" y="1631008"/>
            <a:ext cx="8872268" cy="4693593"/>
          </a:xfrm>
          <a:prstGeom prst="rect">
            <a:avLst/>
          </a:prstGeom>
        </p:spPr>
        <p:txBody>
          <a:bodyPr wrap="square">
            <a:spAutoFit/>
          </a:bodyPr>
          <a:lstStyle/>
          <a:p>
            <a:pPr marL="566738" lvl="2" indent="-285750" defTabSz="801688">
              <a:buFont typeface="Wingdings" panose="05000000000000000000" pitchFamily="2" charset="2"/>
              <a:buChar char="ü"/>
            </a:pPr>
            <a:r>
              <a:rPr lang="en-US" sz="2300" dirty="0">
                <a:solidFill>
                  <a:schemeClr val="bg1"/>
                </a:solidFill>
              </a:rPr>
              <a:t>$2.1 billion for Administrative Fees, </a:t>
            </a:r>
            <a:r>
              <a:rPr lang="en-US" sz="2300" b="1" dirty="0">
                <a:solidFill>
                  <a:schemeClr val="accent3"/>
                </a:solidFill>
              </a:rPr>
              <a:t>$427 million above FY2016 enacted</a:t>
            </a:r>
            <a:r>
              <a:rPr lang="en-US" sz="2300" dirty="0">
                <a:solidFill>
                  <a:schemeClr val="bg1"/>
                </a:solidFill>
              </a:rPr>
              <a:t>, to fully fund PHAs’ estimated need, as informed by the Admin Fee Study</a:t>
            </a:r>
            <a:endParaRPr lang="en-US" sz="2300" dirty="0">
              <a:solidFill>
                <a:schemeClr val="bg1"/>
              </a:solidFill>
              <a:latin typeface="Calibri" pitchFamily="34" charset="0"/>
            </a:endParaRPr>
          </a:p>
          <a:p>
            <a:pPr marL="566738" lvl="2" indent="-285750" defTabSz="801688">
              <a:buFont typeface="Wingdings" panose="05000000000000000000" pitchFamily="2" charset="2"/>
              <a:buChar char="ü"/>
            </a:pPr>
            <a:endParaRPr lang="en-US" sz="2300" dirty="0"/>
          </a:p>
          <a:p>
            <a:pPr marL="566738" lvl="2" indent="-285750" defTabSz="801688">
              <a:buFont typeface="Wingdings" panose="05000000000000000000" pitchFamily="2" charset="2"/>
              <a:buChar char="ü"/>
            </a:pPr>
            <a:r>
              <a:rPr lang="en-US" sz="2300" b="1" dirty="0">
                <a:solidFill>
                  <a:schemeClr val="accent3"/>
                </a:solidFill>
              </a:rPr>
              <a:t>$15 million for a Mobility Counseling Demonstration </a:t>
            </a:r>
            <a:r>
              <a:rPr lang="en-US" sz="2300" dirty="0">
                <a:solidFill>
                  <a:schemeClr val="bg1"/>
                </a:solidFill>
              </a:rPr>
              <a:t>designed to help HUD-assisted families move and stay in higher-opportunity neighborhoods</a:t>
            </a:r>
          </a:p>
          <a:p>
            <a:pPr marL="566738" lvl="2" indent="-285750" defTabSz="801688">
              <a:buFont typeface="Wingdings" panose="05000000000000000000" pitchFamily="2" charset="2"/>
              <a:buChar char="ü"/>
            </a:pPr>
            <a:endParaRPr lang="en-US" sz="2300" dirty="0"/>
          </a:p>
          <a:p>
            <a:pPr marL="566738" lvl="2" indent="-285750" defTabSz="801688">
              <a:buFont typeface="Wingdings" panose="05000000000000000000" pitchFamily="2" charset="2"/>
              <a:buChar char="ü"/>
            </a:pPr>
            <a:r>
              <a:rPr lang="en-US" sz="2300" b="1" dirty="0">
                <a:solidFill>
                  <a:schemeClr val="accent3"/>
                </a:solidFill>
              </a:rPr>
              <a:t>$5 million for </a:t>
            </a:r>
            <a:r>
              <a:rPr lang="en-US" sz="2300" b="1" dirty="0" err="1">
                <a:solidFill>
                  <a:schemeClr val="accent3"/>
                </a:solidFill>
              </a:rPr>
              <a:t>ConnectHome</a:t>
            </a:r>
            <a:r>
              <a:rPr lang="en-US" sz="2300" b="1" dirty="0">
                <a:solidFill>
                  <a:schemeClr val="accent3"/>
                </a:solidFill>
              </a:rPr>
              <a:t> Initiative</a:t>
            </a:r>
            <a:r>
              <a:rPr lang="en-US" sz="2300" dirty="0">
                <a:solidFill>
                  <a:schemeClr val="bg1"/>
                </a:solidFill>
              </a:rPr>
              <a:t>, to narrow the digital divide for students and families in HUD-assisted housing</a:t>
            </a:r>
          </a:p>
          <a:p>
            <a:pPr marL="566738" lvl="2" indent="-285750" defTabSz="801688"/>
            <a:endParaRPr lang="en-US" sz="2300" dirty="0">
              <a:solidFill>
                <a:srgbClr val="FF0000"/>
              </a:solidFill>
              <a:latin typeface="+mj-lt"/>
            </a:endParaRPr>
          </a:p>
          <a:p>
            <a:pPr marL="566738" lvl="2" indent="-285750" defTabSz="801688">
              <a:buFont typeface="Wingdings" panose="05000000000000000000" pitchFamily="2" charset="2"/>
              <a:buChar char="ü"/>
            </a:pPr>
            <a:r>
              <a:rPr lang="en-US" sz="2300" b="1" dirty="0">
                <a:solidFill>
                  <a:schemeClr val="accent3"/>
                </a:solidFill>
                <a:latin typeface="+mj-lt"/>
              </a:rPr>
              <a:t>Up to $30 million for the FHA Administrative Fee</a:t>
            </a:r>
            <a:r>
              <a:rPr lang="en-US" sz="2300" dirty="0">
                <a:solidFill>
                  <a:schemeClr val="accent3"/>
                </a:solidFill>
                <a:latin typeface="+mj-lt"/>
              </a:rPr>
              <a:t> </a:t>
            </a:r>
            <a:r>
              <a:rPr lang="en-US" sz="2300" dirty="0">
                <a:solidFill>
                  <a:schemeClr val="bg1"/>
                </a:solidFill>
                <a:latin typeface="+mj-lt"/>
              </a:rPr>
              <a:t>to enhance Quality Assurance work</a:t>
            </a:r>
          </a:p>
        </p:txBody>
      </p:sp>
      <p:sp>
        <p:nvSpPr>
          <p:cNvPr id="16" name="Rectangle 15"/>
          <p:cNvSpPr/>
          <p:nvPr/>
        </p:nvSpPr>
        <p:spPr>
          <a:xfrm>
            <a:off x="1524000" y="609600"/>
            <a:ext cx="9144000" cy="677108"/>
          </a:xfrm>
          <a:prstGeom prst="rect">
            <a:avLst/>
          </a:prstGeom>
          <a:solidFill>
            <a:schemeClr val="bg1">
              <a:lumMod val="85000"/>
            </a:schemeClr>
          </a:solidFill>
        </p:spPr>
        <p:txBody>
          <a:bodyPr wrap="square">
            <a:spAutoFit/>
          </a:bodyPr>
          <a:lstStyle/>
          <a:p>
            <a:pPr marL="115887" lvl="1"/>
            <a:r>
              <a:rPr lang="en-US" sz="1900" i="1" dirty="0">
                <a:latin typeface="+mj-lt"/>
              </a:rPr>
              <a:t>This budget provides millions of Americans with access to safe, affordable housing and opportunity to thrive.</a:t>
            </a:r>
            <a:endParaRPr lang="en-US" sz="1900" i="1" dirty="0">
              <a:latin typeface="Calibri" pitchFamily="34" charset="0"/>
            </a:endParaRPr>
          </a:p>
        </p:txBody>
      </p:sp>
      <p:sp>
        <p:nvSpPr>
          <p:cNvPr id="8" name="TextBox 7"/>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pPr lvl="0"/>
            <a:r>
              <a:rPr lang="en-US" sz="2000" b="1" dirty="0">
                <a:solidFill>
                  <a:schemeClr val="bg1"/>
                </a:solidFill>
              </a:rPr>
              <a:t>PROVIDE EVERYONE WITH ACCESS TO ECONOMIC AND UPWARD MOBILITY</a:t>
            </a:r>
          </a:p>
        </p:txBody>
      </p:sp>
      <p:sp>
        <p:nvSpPr>
          <p:cNvPr id="9" name="Slide Number Placeholder 8"/>
          <p:cNvSpPr>
            <a:spLocks noGrp="1"/>
          </p:cNvSpPr>
          <p:nvPr>
            <p:ph type="sldNum" sz="quarter" idx="12"/>
          </p:nvPr>
        </p:nvSpPr>
        <p:spPr/>
        <p:txBody>
          <a:bodyPr/>
          <a:lstStyle/>
          <a:p>
            <a:fld id="{1AB4A035-FE96-4822-A76B-E211CF464409}"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5" name="Straight Connector 4"/>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524000" y="596031"/>
            <a:ext cx="9144000" cy="400110"/>
          </a:xfrm>
          <a:prstGeom prst="rect">
            <a:avLst/>
          </a:prstGeom>
          <a:solidFill>
            <a:schemeClr val="bg1">
              <a:lumMod val="85000"/>
            </a:schemeClr>
          </a:solidFill>
        </p:spPr>
        <p:txBody>
          <a:bodyPr wrap="square" lIns="182880" rIns="182880">
            <a:spAutoFit/>
          </a:bodyPr>
          <a:lstStyle/>
          <a:p>
            <a:r>
              <a:rPr lang="en-US" sz="2000" i="1" dirty="0"/>
              <a:t>Critical upcoming rules include…</a:t>
            </a:r>
          </a:p>
        </p:txBody>
      </p:sp>
      <p:sp>
        <p:nvSpPr>
          <p:cNvPr id="14" name="Slide Number Placeholder 13"/>
          <p:cNvSpPr>
            <a:spLocks noGrp="1"/>
          </p:cNvSpPr>
          <p:nvPr>
            <p:ph type="sldNum" sz="quarter" idx="12"/>
          </p:nvPr>
        </p:nvSpPr>
        <p:spPr/>
        <p:txBody>
          <a:bodyPr/>
          <a:lstStyle/>
          <a:p>
            <a:fld id="{7323E31F-65C3-43C3-AE7C-FBF086DC3018}" type="slidenum">
              <a:rPr lang="en-US" smtClean="0"/>
              <a:pPr/>
              <a:t>11</a:t>
            </a:fld>
            <a:endParaRPr lang="en-US" dirty="0"/>
          </a:p>
        </p:txBody>
      </p:sp>
      <p:sp>
        <p:nvSpPr>
          <p:cNvPr id="6" name="TextBox 5"/>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pPr>
              <a:defRPr/>
            </a:pPr>
            <a:r>
              <a:rPr lang="en-US" sz="2000" b="1" dirty="0">
                <a:solidFill>
                  <a:schemeClr val="bg1"/>
                </a:solidFill>
              </a:rPr>
              <a:t>UPCOMING REGULATORY AND PROGRAM INITATIVES</a:t>
            </a:r>
          </a:p>
        </p:txBody>
      </p:sp>
      <p:sp>
        <p:nvSpPr>
          <p:cNvPr id="8" name="TextBox 7"/>
          <p:cNvSpPr txBox="1"/>
          <p:nvPr/>
        </p:nvSpPr>
        <p:spPr>
          <a:xfrm>
            <a:off x="1828800" y="1039459"/>
            <a:ext cx="8610600" cy="5262979"/>
          </a:xfrm>
          <a:prstGeom prst="rect">
            <a:avLst/>
          </a:prstGeom>
          <a:noFill/>
        </p:spPr>
        <p:txBody>
          <a:bodyPr wrap="square" rtlCol="0">
            <a:spAutoFit/>
          </a:bodyPr>
          <a:lstStyle/>
          <a:p>
            <a:pPr marL="285750" indent="-285750">
              <a:buFont typeface="Wingdings" panose="05000000000000000000" pitchFamily="2" charset="2"/>
              <a:buChar char="ü"/>
            </a:pPr>
            <a:r>
              <a:rPr lang="en-US" sz="2300" b="1" dirty="0">
                <a:solidFill>
                  <a:schemeClr val="accent3"/>
                </a:solidFill>
              </a:rPr>
              <a:t>National Housing Trust Fund </a:t>
            </a:r>
            <a:r>
              <a:rPr lang="en-US" sz="2300" dirty="0">
                <a:solidFill>
                  <a:schemeClr val="bg1"/>
                </a:solidFill>
              </a:rPr>
              <a:t>implementation</a:t>
            </a:r>
          </a:p>
          <a:p>
            <a:pPr marL="285750" indent="-285750">
              <a:buFont typeface="Wingdings" panose="05000000000000000000" pitchFamily="2" charset="2"/>
              <a:buChar char="ü"/>
            </a:pPr>
            <a:endParaRPr lang="en-US" sz="1500" dirty="0">
              <a:solidFill>
                <a:schemeClr val="bg1"/>
              </a:solidFill>
            </a:endParaRPr>
          </a:p>
          <a:p>
            <a:pPr marL="285750" indent="-285750">
              <a:buFont typeface="Wingdings" panose="05000000000000000000" pitchFamily="2" charset="2"/>
              <a:buChar char="ü"/>
            </a:pPr>
            <a:r>
              <a:rPr lang="en-US" sz="2300" dirty="0">
                <a:solidFill>
                  <a:schemeClr val="bg1"/>
                </a:solidFill>
              </a:rPr>
              <a:t>Proposed</a:t>
            </a:r>
            <a:r>
              <a:rPr lang="en-US" sz="2300" dirty="0"/>
              <a:t> </a:t>
            </a:r>
            <a:r>
              <a:rPr lang="en-US" sz="2300" b="1" dirty="0">
                <a:solidFill>
                  <a:schemeClr val="accent3"/>
                </a:solidFill>
              </a:rPr>
              <a:t>Smoke-Free</a:t>
            </a:r>
            <a:r>
              <a:rPr lang="en-US" sz="2300" dirty="0"/>
              <a:t> </a:t>
            </a:r>
            <a:r>
              <a:rPr lang="en-US" sz="2300" dirty="0">
                <a:solidFill>
                  <a:schemeClr val="bg1"/>
                </a:solidFill>
              </a:rPr>
              <a:t>Rule</a:t>
            </a:r>
          </a:p>
          <a:p>
            <a:pPr lvl="0"/>
            <a:endParaRPr lang="en-US" sz="1500" dirty="0"/>
          </a:p>
          <a:p>
            <a:pPr marL="285750" indent="-285750">
              <a:buFont typeface="Wingdings" panose="05000000000000000000" pitchFamily="2" charset="2"/>
              <a:buChar char="ü"/>
            </a:pPr>
            <a:r>
              <a:rPr lang="en-US" sz="2300" b="1" dirty="0">
                <a:solidFill>
                  <a:schemeClr val="accent3"/>
                </a:solidFill>
              </a:rPr>
              <a:t>Equal Access </a:t>
            </a:r>
            <a:r>
              <a:rPr lang="en-US" sz="2300" dirty="0">
                <a:solidFill>
                  <a:schemeClr val="bg1"/>
                </a:solidFill>
              </a:rPr>
              <a:t>in Single-Sex Housing and Temporary, Emergency Shelters Regardless of Gender Identity</a:t>
            </a:r>
          </a:p>
          <a:p>
            <a:pPr lvl="0"/>
            <a:endParaRPr lang="en-US" sz="1500" dirty="0"/>
          </a:p>
          <a:p>
            <a:pPr marL="285750" indent="-285750">
              <a:buFont typeface="Wingdings" panose="05000000000000000000" pitchFamily="2" charset="2"/>
              <a:buChar char="ü"/>
            </a:pPr>
            <a:r>
              <a:rPr lang="en-US" sz="2300" dirty="0">
                <a:solidFill>
                  <a:schemeClr val="bg1"/>
                </a:solidFill>
              </a:rPr>
              <a:t>Publishing the </a:t>
            </a:r>
            <a:r>
              <a:rPr lang="en-US" sz="2300" b="1" dirty="0">
                <a:solidFill>
                  <a:schemeClr val="accent3"/>
                </a:solidFill>
              </a:rPr>
              <a:t>Over-income Rule</a:t>
            </a:r>
          </a:p>
          <a:p>
            <a:pPr marL="285750" indent="-285750">
              <a:buFont typeface="Wingdings" panose="05000000000000000000" pitchFamily="2" charset="2"/>
              <a:buChar char="ü"/>
            </a:pPr>
            <a:endParaRPr lang="en-US" sz="1500" dirty="0"/>
          </a:p>
          <a:p>
            <a:pPr marL="285750" indent="-285750">
              <a:buFont typeface="Wingdings" panose="05000000000000000000" pitchFamily="2" charset="2"/>
              <a:buChar char="ü"/>
            </a:pPr>
            <a:r>
              <a:rPr lang="en-US" sz="2300" dirty="0">
                <a:solidFill>
                  <a:schemeClr val="bg1"/>
                </a:solidFill>
              </a:rPr>
              <a:t>Narrowing the Digital Divide through Installation of </a:t>
            </a:r>
            <a:r>
              <a:rPr lang="en-US" sz="2300" b="1" dirty="0">
                <a:solidFill>
                  <a:schemeClr val="accent3"/>
                </a:solidFill>
              </a:rPr>
              <a:t>Broadband Infrastructure</a:t>
            </a:r>
            <a:r>
              <a:rPr lang="en-US" sz="2300" dirty="0">
                <a:solidFill>
                  <a:schemeClr val="accent3"/>
                </a:solidFill>
              </a:rPr>
              <a:t> </a:t>
            </a:r>
            <a:r>
              <a:rPr lang="en-US" sz="2300" dirty="0">
                <a:solidFill>
                  <a:schemeClr val="bg1"/>
                </a:solidFill>
              </a:rPr>
              <a:t>in HUD-Funded New Construction and Substantial Rehabilitation</a:t>
            </a:r>
          </a:p>
          <a:p>
            <a:pPr lvl="0"/>
            <a:endParaRPr lang="en-US" sz="1500" dirty="0"/>
          </a:p>
          <a:p>
            <a:pPr marL="285750" indent="-285750">
              <a:buFont typeface="Wingdings" panose="05000000000000000000" pitchFamily="2" charset="2"/>
              <a:buChar char="ü"/>
            </a:pPr>
            <a:r>
              <a:rPr lang="en-US" sz="2300" b="1" dirty="0">
                <a:solidFill>
                  <a:schemeClr val="accent3"/>
                </a:solidFill>
              </a:rPr>
              <a:t>Streamlining Administrative Regulations </a:t>
            </a:r>
            <a:r>
              <a:rPr lang="en-US" sz="2300" dirty="0">
                <a:solidFill>
                  <a:schemeClr val="bg1"/>
                </a:solidFill>
              </a:rPr>
              <a:t>for Public Housing, Housing Choice Voucher, Multifamily Housing, and Community Planning and Development Programs</a:t>
            </a:r>
          </a:p>
        </p:txBody>
      </p:sp>
    </p:spTree>
    <p:extLst>
      <p:ext uri="{BB962C8B-B14F-4D97-AF65-F5344CB8AC3E}">
        <p14:creationId xmlns:p14="http://schemas.microsoft.com/office/powerpoint/2010/main" val="347112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2" name="Rectangle 31"/>
          <p:cNvSpPr/>
          <p:nvPr/>
        </p:nvSpPr>
        <p:spPr>
          <a:xfrm>
            <a:off x="1524000" y="609600"/>
            <a:ext cx="9144000" cy="677108"/>
          </a:xfrm>
          <a:prstGeom prst="rect">
            <a:avLst/>
          </a:prstGeom>
          <a:solidFill>
            <a:schemeClr val="bg1">
              <a:lumMod val="85000"/>
            </a:schemeClr>
          </a:solidFill>
        </p:spPr>
        <p:txBody>
          <a:bodyPr wrap="square">
            <a:spAutoFit/>
          </a:bodyPr>
          <a:lstStyle/>
          <a:p>
            <a:pPr marL="0" lvl="1"/>
            <a:r>
              <a:rPr lang="en-US" sz="1900" i="1" dirty="0">
                <a:latin typeface="+mj-lt"/>
              </a:rPr>
              <a:t>HUD’s 2017 Budget continues focus on fiscal responsibility by developing an agency that’s leaner, smarter, and more transparent.</a:t>
            </a:r>
          </a:p>
        </p:txBody>
      </p:sp>
      <p:sp>
        <p:nvSpPr>
          <p:cNvPr id="48" name="Title 1"/>
          <p:cNvSpPr txBox="1">
            <a:spLocks/>
          </p:cNvSpPr>
          <p:nvPr/>
        </p:nvSpPr>
        <p:spPr>
          <a:xfrm>
            <a:off x="1524000" y="0"/>
            <a:ext cx="8991600" cy="381000"/>
          </a:xfrm>
          <a:prstGeom prst="rect">
            <a:avLst/>
          </a:prstGeom>
        </p:spPr>
        <p:txBody>
          <a:bodyPr anchor="ctr"/>
          <a:lstStyle/>
          <a:p>
            <a:pPr>
              <a:defRPr/>
            </a:pPr>
            <a:r>
              <a:rPr lang="en-US" sz="2000" b="1" dirty="0">
                <a:solidFill>
                  <a:schemeClr val="bg1"/>
                </a:solidFill>
              </a:rPr>
              <a:t>HUD’s FY 2013 Budget – Transforming the Way HUD Does Business</a:t>
            </a:r>
          </a:p>
        </p:txBody>
      </p:sp>
      <p:cxnSp>
        <p:nvCxnSpPr>
          <p:cNvPr id="49" name="Straight Connector 48"/>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1694181" y="1600201"/>
            <a:ext cx="2730499" cy="1015663"/>
            <a:chOff x="170180" y="1676400"/>
            <a:chExt cx="2730499" cy="1015663"/>
          </a:xfrm>
        </p:grpSpPr>
        <p:sp>
          <p:nvSpPr>
            <p:cNvPr id="51" name="TextBox 50"/>
            <p:cNvSpPr txBox="1"/>
            <p:nvPr/>
          </p:nvSpPr>
          <p:spPr>
            <a:xfrm>
              <a:off x="170180" y="1676400"/>
              <a:ext cx="515620" cy="1015663"/>
            </a:xfrm>
            <a:prstGeom prst="rect">
              <a:avLst/>
            </a:prstGeom>
            <a:noFill/>
          </p:spPr>
          <p:txBody>
            <a:bodyPr wrap="square" rtlCol="0">
              <a:spAutoFit/>
            </a:bodyPr>
            <a:lstStyle/>
            <a:p>
              <a:r>
                <a:rPr lang="en-US" sz="6000" b="1" dirty="0">
                  <a:solidFill>
                    <a:schemeClr val="accent3">
                      <a:lumMod val="20000"/>
                      <a:lumOff val="80000"/>
                    </a:schemeClr>
                  </a:solidFill>
                </a:rPr>
                <a:t>1</a:t>
              </a:r>
            </a:p>
          </p:txBody>
        </p:sp>
        <p:sp>
          <p:nvSpPr>
            <p:cNvPr id="52" name="Rectangle 51"/>
            <p:cNvSpPr/>
            <p:nvPr/>
          </p:nvSpPr>
          <p:spPr>
            <a:xfrm>
              <a:off x="838200" y="1828800"/>
              <a:ext cx="2062479" cy="769441"/>
            </a:xfrm>
            <a:prstGeom prst="rect">
              <a:avLst/>
            </a:prstGeom>
          </p:spPr>
          <p:txBody>
            <a:bodyPr wrap="square">
              <a:spAutoFit/>
            </a:bodyPr>
            <a:lstStyle/>
            <a:p>
              <a:r>
                <a:rPr lang="en-US" sz="2200" b="1" dirty="0">
                  <a:solidFill>
                    <a:schemeClr val="accent3">
                      <a:lumMod val="20000"/>
                      <a:lumOff val="80000"/>
                    </a:schemeClr>
                  </a:solidFill>
                </a:rPr>
                <a:t>Information Technology</a:t>
              </a:r>
              <a:endParaRPr lang="en-US" sz="2200" dirty="0">
                <a:solidFill>
                  <a:schemeClr val="accent3">
                    <a:lumMod val="20000"/>
                    <a:lumOff val="80000"/>
                  </a:schemeClr>
                </a:solidFill>
              </a:endParaRPr>
            </a:p>
          </p:txBody>
        </p:sp>
      </p:grpSp>
      <p:grpSp>
        <p:nvGrpSpPr>
          <p:cNvPr id="2" name="Group 1"/>
          <p:cNvGrpSpPr/>
          <p:nvPr/>
        </p:nvGrpSpPr>
        <p:grpSpPr>
          <a:xfrm>
            <a:off x="1694180" y="3099138"/>
            <a:ext cx="2801620" cy="1015663"/>
            <a:chOff x="170180" y="2971800"/>
            <a:chExt cx="2801620" cy="1015663"/>
          </a:xfrm>
        </p:grpSpPr>
        <p:sp>
          <p:nvSpPr>
            <p:cNvPr id="53" name="TextBox 52"/>
            <p:cNvSpPr txBox="1"/>
            <p:nvPr/>
          </p:nvSpPr>
          <p:spPr>
            <a:xfrm>
              <a:off x="170180" y="2971800"/>
              <a:ext cx="515620" cy="1015663"/>
            </a:xfrm>
            <a:prstGeom prst="rect">
              <a:avLst/>
            </a:prstGeom>
            <a:noFill/>
          </p:spPr>
          <p:txBody>
            <a:bodyPr wrap="square" rtlCol="0">
              <a:spAutoFit/>
            </a:bodyPr>
            <a:lstStyle/>
            <a:p>
              <a:r>
                <a:rPr lang="en-US" sz="6000" b="1" dirty="0">
                  <a:solidFill>
                    <a:schemeClr val="accent3">
                      <a:lumMod val="40000"/>
                      <a:lumOff val="60000"/>
                    </a:schemeClr>
                  </a:solidFill>
                </a:rPr>
                <a:t>2</a:t>
              </a:r>
            </a:p>
          </p:txBody>
        </p:sp>
        <p:sp>
          <p:nvSpPr>
            <p:cNvPr id="54" name="Rectangle 53"/>
            <p:cNvSpPr/>
            <p:nvPr/>
          </p:nvSpPr>
          <p:spPr>
            <a:xfrm>
              <a:off x="820420" y="3124200"/>
              <a:ext cx="2151380" cy="769441"/>
            </a:xfrm>
            <a:prstGeom prst="rect">
              <a:avLst/>
            </a:prstGeom>
          </p:spPr>
          <p:txBody>
            <a:bodyPr wrap="square">
              <a:spAutoFit/>
            </a:bodyPr>
            <a:lstStyle/>
            <a:p>
              <a:r>
                <a:rPr lang="en-US" sz="2200" b="1" dirty="0">
                  <a:solidFill>
                    <a:schemeClr val="accent3">
                      <a:lumMod val="40000"/>
                      <a:lumOff val="60000"/>
                    </a:schemeClr>
                  </a:solidFill>
                </a:rPr>
                <a:t>Salaries and Expenses</a:t>
              </a:r>
              <a:endParaRPr lang="en-US" sz="2200" dirty="0">
                <a:solidFill>
                  <a:schemeClr val="accent3">
                    <a:lumMod val="40000"/>
                    <a:lumOff val="60000"/>
                  </a:schemeClr>
                </a:solidFill>
              </a:endParaRPr>
            </a:p>
          </p:txBody>
        </p:sp>
      </p:grpSp>
      <p:grpSp>
        <p:nvGrpSpPr>
          <p:cNvPr id="4" name="Group 3"/>
          <p:cNvGrpSpPr/>
          <p:nvPr/>
        </p:nvGrpSpPr>
        <p:grpSpPr>
          <a:xfrm>
            <a:off x="1694180" y="5097960"/>
            <a:ext cx="2573020" cy="1015663"/>
            <a:chOff x="170180" y="4876800"/>
            <a:chExt cx="2573020" cy="1015663"/>
          </a:xfrm>
        </p:grpSpPr>
        <p:sp>
          <p:nvSpPr>
            <p:cNvPr id="55" name="TextBox 54"/>
            <p:cNvSpPr txBox="1"/>
            <p:nvPr/>
          </p:nvSpPr>
          <p:spPr>
            <a:xfrm>
              <a:off x="170180" y="4876800"/>
              <a:ext cx="515620" cy="1015663"/>
            </a:xfrm>
            <a:prstGeom prst="rect">
              <a:avLst/>
            </a:prstGeom>
            <a:noFill/>
          </p:spPr>
          <p:txBody>
            <a:bodyPr wrap="square" rtlCol="0">
              <a:spAutoFit/>
            </a:bodyPr>
            <a:lstStyle/>
            <a:p>
              <a:r>
                <a:rPr lang="en-US" sz="6000" b="1" dirty="0">
                  <a:solidFill>
                    <a:schemeClr val="accent3">
                      <a:lumMod val="60000"/>
                      <a:lumOff val="40000"/>
                    </a:schemeClr>
                  </a:solidFill>
                </a:rPr>
                <a:t>3</a:t>
              </a:r>
            </a:p>
          </p:txBody>
        </p:sp>
        <p:sp>
          <p:nvSpPr>
            <p:cNvPr id="56" name="Rectangle 55"/>
            <p:cNvSpPr/>
            <p:nvPr/>
          </p:nvSpPr>
          <p:spPr>
            <a:xfrm>
              <a:off x="820420" y="5029200"/>
              <a:ext cx="1922780" cy="769441"/>
            </a:xfrm>
            <a:prstGeom prst="rect">
              <a:avLst/>
            </a:prstGeom>
          </p:spPr>
          <p:txBody>
            <a:bodyPr wrap="square">
              <a:spAutoFit/>
            </a:bodyPr>
            <a:lstStyle/>
            <a:p>
              <a:r>
                <a:rPr lang="en-US" sz="2200" b="1" dirty="0">
                  <a:solidFill>
                    <a:schemeClr val="accent3">
                      <a:lumMod val="60000"/>
                      <a:lumOff val="40000"/>
                    </a:schemeClr>
                  </a:solidFill>
                </a:rPr>
                <a:t>Shared Services </a:t>
              </a:r>
            </a:p>
          </p:txBody>
        </p:sp>
      </p:grpSp>
      <p:sp>
        <p:nvSpPr>
          <p:cNvPr id="57" name="TextBox 56"/>
          <p:cNvSpPr txBox="1"/>
          <p:nvPr/>
        </p:nvSpPr>
        <p:spPr>
          <a:xfrm>
            <a:off x="5181600" y="1600201"/>
            <a:ext cx="5334000" cy="1015663"/>
          </a:xfrm>
          <a:prstGeom prst="rect">
            <a:avLst/>
          </a:prstGeom>
          <a:solidFill>
            <a:schemeClr val="accent3">
              <a:lumMod val="20000"/>
              <a:lumOff val="80000"/>
              <a:alpha val="25000"/>
            </a:schemeClr>
          </a:solidFill>
        </p:spPr>
        <p:txBody>
          <a:bodyPr wrap="square" rtlCol="0">
            <a:spAutoFit/>
          </a:bodyPr>
          <a:lstStyle/>
          <a:p>
            <a:pPr marL="346075" indent="-346075">
              <a:buFont typeface="Wingdings" pitchFamily="2" charset="2"/>
              <a:buChar char="ü"/>
              <a:tabLst>
                <a:tab pos="341313" algn="l"/>
              </a:tabLst>
            </a:pPr>
            <a:r>
              <a:rPr lang="en-US" sz="2000" dirty="0">
                <a:solidFill>
                  <a:schemeClr val="bg1"/>
                </a:solidFill>
              </a:rPr>
              <a:t>Continues to modernize  financial systems</a:t>
            </a:r>
          </a:p>
          <a:p>
            <a:pPr marL="346075" indent="-346075">
              <a:buFont typeface="Wingdings" pitchFamily="2" charset="2"/>
              <a:buChar char="ü"/>
              <a:tabLst>
                <a:tab pos="341313" algn="l"/>
              </a:tabLst>
            </a:pPr>
            <a:r>
              <a:rPr lang="en-US" sz="2000" dirty="0">
                <a:solidFill>
                  <a:schemeClr val="bg1"/>
                </a:solidFill>
              </a:rPr>
              <a:t>Transitions to enterprise IT model through agile development</a:t>
            </a:r>
          </a:p>
        </p:txBody>
      </p:sp>
      <p:sp>
        <p:nvSpPr>
          <p:cNvPr id="58" name="TextBox 57"/>
          <p:cNvSpPr txBox="1"/>
          <p:nvPr/>
        </p:nvSpPr>
        <p:spPr>
          <a:xfrm>
            <a:off x="5181600" y="2819400"/>
            <a:ext cx="5356860" cy="1323439"/>
          </a:xfrm>
          <a:prstGeom prst="rect">
            <a:avLst/>
          </a:prstGeom>
          <a:solidFill>
            <a:schemeClr val="accent3">
              <a:lumMod val="60000"/>
              <a:lumOff val="40000"/>
              <a:alpha val="25000"/>
            </a:schemeClr>
          </a:solidFill>
        </p:spPr>
        <p:txBody>
          <a:bodyPr wrap="square" rtlCol="0">
            <a:spAutoFit/>
          </a:bodyPr>
          <a:lstStyle/>
          <a:p>
            <a:pPr marL="341313" lvl="1" indent="-334963">
              <a:buFont typeface="Wingdings" pitchFamily="2" charset="2"/>
              <a:buChar char="ü"/>
              <a:tabLst>
                <a:tab pos="339725" algn="l"/>
              </a:tabLst>
            </a:pPr>
            <a:r>
              <a:rPr lang="en-US" sz="2000" dirty="0" smtClean="0">
                <a:solidFill>
                  <a:schemeClr val="bg1"/>
                </a:solidFill>
              </a:rPr>
              <a:t>Basically flat ($5 million </a:t>
            </a:r>
            <a:r>
              <a:rPr lang="en-US" sz="2000" dirty="0">
                <a:solidFill>
                  <a:schemeClr val="bg1"/>
                </a:solidFill>
              </a:rPr>
              <a:t>over FY2016 </a:t>
            </a:r>
            <a:r>
              <a:rPr lang="en-US" sz="2000" dirty="0" smtClean="0">
                <a:solidFill>
                  <a:schemeClr val="bg1"/>
                </a:solidFill>
              </a:rPr>
              <a:t>enacted)</a:t>
            </a:r>
            <a:endParaRPr lang="en-US" sz="2000" dirty="0">
              <a:solidFill>
                <a:schemeClr val="bg1"/>
              </a:solidFill>
            </a:endParaRPr>
          </a:p>
          <a:p>
            <a:pPr marL="341313" lvl="1" indent="-334963">
              <a:buFont typeface="Wingdings" pitchFamily="2" charset="2"/>
              <a:buChar char="ü"/>
              <a:tabLst>
                <a:tab pos="339725" algn="l"/>
              </a:tabLst>
            </a:pPr>
            <a:r>
              <a:rPr lang="en-US" sz="2000" dirty="0">
                <a:solidFill>
                  <a:schemeClr val="bg1"/>
                </a:solidFill>
              </a:rPr>
              <a:t>$</a:t>
            </a:r>
            <a:r>
              <a:rPr lang="en-US" sz="2000" dirty="0" smtClean="0">
                <a:solidFill>
                  <a:schemeClr val="bg1"/>
                </a:solidFill>
              </a:rPr>
              <a:t>1.365 </a:t>
            </a:r>
            <a:r>
              <a:rPr lang="en-US" sz="2000" dirty="0">
                <a:solidFill>
                  <a:schemeClr val="bg1"/>
                </a:solidFill>
              </a:rPr>
              <a:t>billion for salaries to address under-investments in the crucial areas of monitoring, oversight, operations, and management</a:t>
            </a:r>
          </a:p>
        </p:txBody>
      </p:sp>
      <p:sp>
        <p:nvSpPr>
          <p:cNvPr id="59" name="TextBox 58"/>
          <p:cNvSpPr txBox="1"/>
          <p:nvPr/>
        </p:nvSpPr>
        <p:spPr>
          <a:xfrm>
            <a:off x="5181600" y="4648200"/>
            <a:ext cx="5356860" cy="1938992"/>
          </a:xfrm>
          <a:prstGeom prst="rect">
            <a:avLst/>
          </a:prstGeom>
          <a:solidFill>
            <a:schemeClr val="accent3">
              <a:lumMod val="60000"/>
              <a:lumOff val="40000"/>
              <a:alpha val="35000"/>
            </a:schemeClr>
          </a:solidFill>
        </p:spPr>
        <p:txBody>
          <a:bodyPr wrap="square" rtlCol="0">
            <a:spAutoFit/>
          </a:bodyPr>
          <a:lstStyle/>
          <a:p>
            <a:pPr marL="342900" indent="-342900">
              <a:buFont typeface="Wingdings" panose="05000000000000000000" pitchFamily="2" charset="2"/>
              <a:buChar char="ü"/>
            </a:pPr>
            <a:r>
              <a:rPr lang="en-US" sz="2000" dirty="0">
                <a:solidFill>
                  <a:schemeClr val="bg1"/>
                </a:solidFill>
              </a:rPr>
              <a:t>Continues to implement New Core – our financial system and accounting support</a:t>
            </a:r>
          </a:p>
          <a:p>
            <a:pPr marL="342900" indent="-342900">
              <a:buFont typeface="Wingdings" panose="05000000000000000000" pitchFamily="2" charset="2"/>
              <a:buChar char="ü"/>
            </a:pPr>
            <a:r>
              <a:rPr lang="en-US" sz="2000" dirty="0">
                <a:solidFill>
                  <a:schemeClr val="bg1"/>
                </a:solidFill>
              </a:rPr>
              <a:t>Improves human resources service delivery</a:t>
            </a:r>
          </a:p>
          <a:p>
            <a:pPr marL="342900" indent="-342900">
              <a:buFont typeface="Wingdings" panose="05000000000000000000" pitchFamily="2" charset="2"/>
              <a:buChar char="ü"/>
            </a:pPr>
            <a:r>
              <a:rPr lang="en-US" sz="2000" dirty="0">
                <a:solidFill>
                  <a:schemeClr val="bg1"/>
                </a:solidFill>
              </a:rPr>
              <a:t>Reduces operational costs and improving process efficiency through a Working Capital Fund</a:t>
            </a:r>
            <a:endParaRPr lang="en-US" sz="1900" dirty="0">
              <a:solidFill>
                <a:schemeClr val="bg1"/>
              </a:solidFill>
            </a:endParaRPr>
          </a:p>
        </p:txBody>
      </p:sp>
      <p:sp>
        <p:nvSpPr>
          <p:cNvPr id="17" name="TextBox 16"/>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pPr>
              <a:defRPr/>
            </a:pPr>
            <a:r>
              <a:rPr lang="en-US" sz="2000" b="1" dirty="0">
                <a:solidFill>
                  <a:schemeClr val="bg1"/>
                </a:solidFill>
              </a:rPr>
              <a:t>BUILD A STRONGER HUD</a:t>
            </a:r>
          </a:p>
        </p:txBody>
      </p:sp>
    </p:spTree>
    <p:extLst>
      <p:ext uri="{BB962C8B-B14F-4D97-AF65-F5344CB8AC3E}">
        <p14:creationId xmlns:p14="http://schemas.microsoft.com/office/powerpoint/2010/main" val="2150749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105" name="Title 1"/>
          <p:cNvSpPr>
            <a:spLocks/>
          </p:cNvSpPr>
          <p:nvPr/>
        </p:nvSpPr>
        <p:spPr bwMode="auto">
          <a:xfrm>
            <a:off x="1524000" y="0"/>
            <a:ext cx="9144000" cy="381000"/>
          </a:xfrm>
          <a:prstGeom prst="rect">
            <a:avLst/>
          </a:prstGeom>
          <a:noFill/>
          <a:ln w="9525">
            <a:noFill/>
            <a:miter lim="800000"/>
            <a:headEnd/>
            <a:tailEnd/>
          </a:ln>
        </p:spPr>
        <p:txBody>
          <a:bodyPr anchor="ctr"/>
          <a:lstStyle/>
          <a:p>
            <a:pPr>
              <a:defRPr/>
            </a:pPr>
            <a:r>
              <a:rPr lang="en-US" sz="2000" b="1" dirty="0">
                <a:solidFill>
                  <a:schemeClr val="bg1"/>
                </a:solidFill>
                <a:latin typeface="+mj-lt"/>
              </a:rPr>
              <a:t>Background – Budget Control Act of 2011</a:t>
            </a:r>
          </a:p>
        </p:txBody>
      </p:sp>
      <p:sp>
        <p:nvSpPr>
          <p:cNvPr id="8" name="TextBox 7"/>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r>
              <a:rPr lang="en-US" sz="2000" b="1" dirty="0">
                <a:solidFill>
                  <a:schemeClr val="bg1"/>
                </a:solidFill>
              </a:rPr>
              <a:t>BUILDING A STRONGER HUD – FY2016 ENACTED APPROPRIATIONS</a:t>
            </a:r>
          </a:p>
        </p:txBody>
      </p:sp>
      <p:sp>
        <p:nvSpPr>
          <p:cNvPr id="9" name="Slide Number Placeholder 8"/>
          <p:cNvSpPr>
            <a:spLocks noGrp="1"/>
          </p:cNvSpPr>
          <p:nvPr>
            <p:ph type="sldNum" sz="quarter" idx="12"/>
          </p:nvPr>
        </p:nvSpPr>
        <p:spPr/>
        <p:txBody>
          <a:bodyPr/>
          <a:lstStyle/>
          <a:p>
            <a:fld id="{1AB4A035-FE96-4822-A76B-E211CF464409}" type="slidenum">
              <a:rPr lang="en-US" smtClean="0"/>
              <a:pPr/>
              <a:t>13</a:t>
            </a:fld>
            <a:endParaRPr lang="en-US" dirty="0"/>
          </a:p>
        </p:txBody>
      </p:sp>
      <p:sp>
        <p:nvSpPr>
          <p:cNvPr id="10" name="Rectangle 9"/>
          <p:cNvSpPr/>
          <p:nvPr/>
        </p:nvSpPr>
        <p:spPr>
          <a:xfrm>
            <a:off x="1524000" y="649070"/>
            <a:ext cx="9144000" cy="384721"/>
          </a:xfrm>
          <a:prstGeom prst="rect">
            <a:avLst/>
          </a:prstGeom>
          <a:solidFill>
            <a:schemeClr val="bg1">
              <a:lumMod val="85000"/>
            </a:schemeClr>
          </a:solidFill>
        </p:spPr>
        <p:txBody>
          <a:bodyPr wrap="square">
            <a:spAutoFit/>
          </a:bodyPr>
          <a:lstStyle/>
          <a:p>
            <a:r>
              <a:rPr lang="en-US" sz="1900" i="1" dirty="0"/>
              <a:t>The FY2016 Enacted bill included the following levels:</a:t>
            </a:r>
          </a:p>
        </p:txBody>
      </p:sp>
      <p:graphicFrame>
        <p:nvGraphicFramePr>
          <p:cNvPr id="12" name="Table 11"/>
          <p:cNvGraphicFramePr>
            <a:graphicFrameLocks noGrp="1"/>
          </p:cNvGraphicFramePr>
          <p:nvPr>
            <p:extLst>
              <p:ext uri="{D42A27DB-BD31-4B8C-83A1-F6EECF244321}">
                <p14:modId xmlns:p14="http://schemas.microsoft.com/office/powerpoint/2010/main" val="687056013"/>
              </p:ext>
            </p:extLst>
          </p:nvPr>
        </p:nvGraphicFramePr>
        <p:xfrm>
          <a:off x="1926034" y="1295400"/>
          <a:ext cx="8339932" cy="5032744"/>
        </p:xfrm>
        <a:graphic>
          <a:graphicData uri="http://schemas.openxmlformats.org/drawingml/2006/table">
            <a:tbl>
              <a:tblPr>
                <a:tableStyleId>{3C2FFA5D-87B4-456A-9821-1D502468CF0F}</a:tableStyleId>
              </a:tblPr>
              <a:tblGrid>
                <a:gridCol w="5846366"/>
                <a:gridCol w="2493566"/>
              </a:tblGrid>
              <a:tr h="1163947">
                <a:tc>
                  <a:txBody>
                    <a:bodyPr/>
                    <a:lstStyle/>
                    <a:p>
                      <a:pPr marL="0" marR="0" lvl="0" indent="0" algn="ctr" defTabSz="914400" rtl="0" eaLnBrk="1" fontAlgn="t" latinLnBrk="0" hangingPunct="1">
                        <a:lnSpc>
                          <a:spcPct val="150000"/>
                        </a:lnSpc>
                        <a:spcBef>
                          <a:spcPct val="0"/>
                        </a:spcBef>
                        <a:spcAft>
                          <a:spcPct val="0"/>
                        </a:spcAft>
                        <a:buClrTx/>
                        <a:buSzTx/>
                        <a:buFontTx/>
                        <a:buNone/>
                        <a:tabLst/>
                      </a:pPr>
                      <a:r>
                        <a:rPr kumimoji="0" lang="en-US" sz="1900" b="1" u="none" strike="noStrike" cap="none" normalizeH="0" baseline="0" dirty="0" smtClean="0">
                          <a:ln>
                            <a:noFill/>
                          </a:ln>
                          <a:effectLst/>
                        </a:rPr>
                        <a:t>Program</a:t>
                      </a:r>
                      <a:endParaRPr kumimoji="0" lang="en-US" sz="1900" b="0" i="0" u="none" strike="noStrike" cap="none" normalizeH="0" baseline="0" dirty="0" smtClean="0">
                        <a:ln>
                          <a:noFill/>
                        </a:ln>
                        <a:solidFill>
                          <a:srgbClr val="FFFFFF"/>
                        </a:solidFill>
                        <a:effectLst/>
                        <a:latin typeface="Calibri" pitchFamily="34" charset="0"/>
                        <a:cs typeface="Arial" charset="0"/>
                      </a:endParaRPr>
                    </a:p>
                  </a:txBody>
                  <a:tcPr marL="0" marR="0" marT="0" marB="0" anchor="ctr" horzOverflow="overflow">
                    <a:solidFill>
                      <a:schemeClr val="tx2">
                        <a:lumMod val="40000"/>
                        <a:lumOff val="60000"/>
                      </a:schemeClr>
                    </a:solidFill>
                  </a:tcPr>
                </a:tc>
                <a:tc>
                  <a:txBody>
                    <a:bodyPr/>
                    <a:lstStyle/>
                    <a:p>
                      <a:pPr marL="0" marR="0" lvl="0" indent="0" algn="ctr" defTabSz="914400" rtl="0" eaLnBrk="1" fontAlgn="t" latinLnBrk="0" hangingPunct="1">
                        <a:lnSpc>
                          <a:spcPct val="150000"/>
                        </a:lnSpc>
                        <a:spcBef>
                          <a:spcPct val="0"/>
                        </a:spcBef>
                        <a:spcAft>
                          <a:spcPct val="0"/>
                        </a:spcAft>
                        <a:buClrTx/>
                        <a:buSzTx/>
                        <a:buFontTx/>
                        <a:buNone/>
                        <a:tabLst/>
                      </a:pPr>
                      <a:r>
                        <a:rPr kumimoji="0" lang="en-US" sz="1900" b="1" i="0" u="none" strike="noStrike" cap="none" normalizeH="0" baseline="0" dirty="0" smtClean="0">
                          <a:ln>
                            <a:noFill/>
                          </a:ln>
                          <a:solidFill>
                            <a:schemeClr val="tx1"/>
                          </a:solidFill>
                          <a:effectLst/>
                          <a:latin typeface="Calibri" pitchFamily="34" charset="0"/>
                          <a:cs typeface="Arial" charset="0"/>
                        </a:rPr>
                        <a:t>FY2016 Enacted Level</a:t>
                      </a:r>
                    </a:p>
                  </a:txBody>
                  <a:tcPr marL="0" marR="0" marT="0" marB="0" anchor="ctr" horzOverflow="overflow">
                    <a:solidFill>
                      <a:schemeClr val="tx2">
                        <a:lumMod val="40000"/>
                        <a:lumOff val="60000"/>
                      </a:schemeClr>
                    </a:solidFill>
                  </a:tcPr>
                </a:tc>
              </a:tr>
              <a:tr h="537261">
                <a:tc>
                  <a:txBody>
                    <a:bodyPr/>
                    <a:lstStyle/>
                    <a:p>
                      <a:pPr marL="0" indent="0" algn="l" fontAlgn="b"/>
                      <a:r>
                        <a:rPr lang="en-US" sz="2000" b="1" i="0" u="none" strike="noStrike" dirty="0" smtClean="0">
                          <a:solidFill>
                            <a:srgbClr val="000000"/>
                          </a:solidFill>
                          <a:latin typeface="Calibri"/>
                        </a:rPr>
                        <a:t> HOME</a:t>
                      </a:r>
                      <a:endParaRPr lang="en-US" sz="2000" b="1" i="0" u="none" strike="noStrike" dirty="0">
                        <a:solidFill>
                          <a:srgbClr val="000000"/>
                        </a:solidFill>
                        <a:latin typeface="Calibri"/>
                      </a:endParaRPr>
                    </a:p>
                  </a:txBody>
                  <a:tcPr marL="0" marR="0" marT="0" marB="0" anchor="b"/>
                </a:tc>
                <a:tc>
                  <a:txBody>
                    <a:bodyPr/>
                    <a:lstStyle/>
                    <a:p>
                      <a:pPr algn="ctr" rtl="0" fontAlgn="b"/>
                      <a:r>
                        <a:rPr lang="en-US" sz="2000" b="0" i="0" u="none" strike="noStrike" dirty="0" smtClean="0">
                          <a:solidFill>
                            <a:srgbClr val="000000"/>
                          </a:solidFill>
                          <a:latin typeface="+mn-lt"/>
                        </a:rPr>
                        <a:t>$950</a:t>
                      </a:r>
                      <a:r>
                        <a:rPr lang="en-US" sz="2000" b="0" i="0" u="none" strike="noStrike" baseline="0" dirty="0" smtClean="0">
                          <a:solidFill>
                            <a:srgbClr val="000000"/>
                          </a:solidFill>
                          <a:latin typeface="+mn-lt"/>
                        </a:rPr>
                        <a:t> million</a:t>
                      </a:r>
                      <a:endParaRPr lang="en-US" sz="2000" b="0" i="0" u="none" strike="noStrike" dirty="0">
                        <a:solidFill>
                          <a:srgbClr val="000000"/>
                        </a:solidFill>
                        <a:latin typeface="+mn-lt"/>
                      </a:endParaRPr>
                    </a:p>
                  </a:txBody>
                  <a:tcPr marL="0" marR="0" marT="0" marB="0" anchor="b"/>
                </a:tc>
              </a:tr>
              <a:tr h="453656">
                <a:tc>
                  <a:txBody>
                    <a:bodyPr/>
                    <a:lstStyle/>
                    <a:p>
                      <a:pPr marL="58738" marR="0" indent="0" algn="l" defTabSz="914400" rtl="0" eaLnBrk="1" fontAlgn="b" latinLnBrk="0" hangingPunct="1">
                        <a:lnSpc>
                          <a:spcPct val="100000"/>
                        </a:lnSpc>
                        <a:spcBef>
                          <a:spcPts val="0"/>
                        </a:spcBef>
                        <a:spcAft>
                          <a:spcPts val="0"/>
                        </a:spcAft>
                        <a:buClrTx/>
                        <a:buSzTx/>
                        <a:buFontTx/>
                        <a:buNone/>
                        <a:tabLst/>
                        <a:defRPr/>
                      </a:pPr>
                      <a:r>
                        <a:rPr lang="en-US" sz="2000" b="1" i="0" u="none" strike="noStrike" dirty="0" smtClean="0">
                          <a:solidFill>
                            <a:srgbClr val="000000"/>
                          </a:solidFill>
                          <a:latin typeface="+mn-lt"/>
                        </a:rPr>
                        <a:t>Community</a:t>
                      </a:r>
                      <a:r>
                        <a:rPr lang="en-US" sz="2000" b="1" i="0" u="none" strike="noStrike" baseline="0" dirty="0" smtClean="0">
                          <a:solidFill>
                            <a:srgbClr val="000000"/>
                          </a:solidFill>
                          <a:latin typeface="+mn-lt"/>
                        </a:rPr>
                        <a:t> </a:t>
                      </a:r>
                      <a:r>
                        <a:rPr lang="en-US" sz="2000" b="1" i="0" u="none" strike="noStrike" dirty="0" smtClean="0">
                          <a:solidFill>
                            <a:srgbClr val="000000"/>
                          </a:solidFill>
                          <a:latin typeface="+mn-lt"/>
                        </a:rPr>
                        <a:t>Development Block Grant</a:t>
                      </a:r>
                    </a:p>
                  </a:txBody>
                  <a:tcPr marL="0" marR="0" marT="0" marB="0" anchor="b"/>
                </a:tc>
                <a:tc>
                  <a:txBody>
                    <a:bodyPr/>
                    <a:lstStyle/>
                    <a:p>
                      <a:pPr algn="ctr" rtl="0" fontAlgn="b"/>
                      <a:r>
                        <a:rPr lang="en-US" sz="2000" b="0" i="0" u="none" strike="noStrike" dirty="0" smtClean="0">
                          <a:solidFill>
                            <a:srgbClr val="000000"/>
                          </a:solidFill>
                          <a:latin typeface="Calibri"/>
                        </a:rPr>
                        <a:t>$3.36 billion</a:t>
                      </a:r>
                      <a:endParaRPr lang="en-US" sz="2000" b="0" i="0" u="none" strike="noStrike" dirty="0">
                        <a:solidFill>
                          <a:srgbClr val="000000"/>
                        </a:solidFill>
                        <a:latin typeface="Calibri"/>
                      </a:endParaRPr>
                    </a:p>
                  </a:txBody>
                  <a:tcPr marL="0" marR="0" marT="0" marB="0" anchor="b"/>
                </a:tc>
              </a:tr>
              <a:tr h="453656">
                <a:tc>
                  <a:txBody>
                    <a:bodyPr/>
                    <a:lstStyle/>
                    <a:p>
                      <a:pPr algn="l" fontAlgn="b"/>
                      <a:r>
                        <a:rPr lang="en-US" sz="2000" b="1" i="0" u="none" strike="noStrike" dirty="0" smtClean="0">
                          <a:solidFill>
                            <a:srgbClr val="000000"/>
                          </a:solidFill>
                          <a:latin typeface="Calibri"/>
                        </a:rPr>
                        <a:t> Housing Opportunities for Persons with AIDS</a:t>
                      </a:r>
                      <a:endParaRPr lang="en-US" sz="2000" b="1" i="0" u="none" strike="noStrike" dirty="0">
                        <a:solidFill>
                          <a:srgbClr val="000000"/>
                        </a:solidFill>
                        <a:latin typeface="Calibri"/>
                      </a:endParaRPr>
                    </a:p>
                  </a:txBody>
                  <a:tcPr marL="0" marR="0" marT="0" marB="0" anchor="b"/>
                </a:tc>
                <a:tc>
                  <a:txBody>
                    <a:bodyPr/>
                    <a:lstStyle/>
                    <a:p>
                      <a:pPr algn="ctr" rtl="0" fontAlgn="b"/>
                      <a:r>
                        <a:rPr lang="en-US" sz="2000" b="0" i="0" u="none" strike="noStrike" dirty="0" smtClean="0">
                          <a:solidFill>
                            <a:srgbClr val="000000"/>
                          </a:solidFill>
                          <a:latin typeface="Calibri"/>
                        </a:rPr>
                        <a:t>$335 million</a:t>
                      </a:r>
                      <a:endParaRPr lang="en-US" sz="2000" b="0" i="0" u="none" strike="noStrike" dirty="0">
                        <a:solidFill>
                          <a:srgbClr val="000000"/>
                        </a:solidFill>
                        <a:latin typeface="Calibri"/>
                      </a:endParaRPr>
                    </a:p>
                  </a:txBody>
                  <a:tcPr marL="0" marR="0" marT="0" marB="0" anchor="b"/>
                </a:tc>
              </a:tr>
              <a:tr h="453656">
                <a:tc>
                  <a:txBody>
                    <a:bodyPr/>
                    <a:lstStyle/>
                    <a:p>
                      <a:pPr marL="457200" marR="0" lvl="0" indent="-457200" algn="l" defTabSz="914400" rtl="0" eaLnBrk="1" fontAlgn="b"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Arial" charset="0"/>
                        </a:rPr>
                        <a:t> Section 202 – Supportive Housing for the Elderly</a:t>
                      </a: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0" i="0" u="none" strike="noStrike" cap="none" normalizeH="0" baseline="0" dirty="0" smtClean="0">
                          <a:ln>
                            <a:noFill/>
                          </a:ln>
                          <a:solidFill>
                            <a:srgbClr val="000000"/>
                          </a:solidFill>
                          <a:effectLst/>
                          <a:latin typeface="Calibri" pitchFamily="34" charset="0"/>
                          <a:cs typeface="Arial" charset="0"/>
                        </a:rPr>
                        <a:t>$433 million</a:t>
                      </a:r>
                    </a:p>
                  </a:txBody>
                  <a:tcPr marL="0" marR="0" marT="0" marB="0" anchor="b" horzOverflow="overflow"/>
                </a:tc>
              </a:tr>
              <a:tr h="453656">
                <a:tc>
                  <a:txBody>
                    <a:bodyPr/>
                    <a:lstStyle/>
                    <a:p>
                      <a:pPr marL="457200" indent="-457200" algn="l" fontAlgn="b"/>
                      <a:r>
                        <a:rPr lang="en-US" sz="2000" b="1" i="0" u="none" strike="noStrike" dirty="0" smtClean="0">
                          <a:solidFill>
                            <a:srgbClr val="000000"/>
                          </a:solidFill>
                          <a:latin typeface="Calibri"/>
                        </a:rPr>
                        <a:t> Section 811 – Supportive Housing for Individuals with Disabilities</a:t>
                      </a:r>
                      <a:endParaRPr lang="en-US" sz="2000" b="1" i="0" u="none" strike="noStrike" dirty="0">
                        <a:solidFill>
                          <a:srgbClr val="000000"/>
                        </a:solidFill>
                        <a:latin typeface="Calibri"/>
                      </a:endParaRPr>
                    </a:p>
                  </a:txBody>
                  <a:tcPr marL="0" marR="0" marT="0" marB="0" anchor="b"/>
                </a:tc>
                <a:tc>
                  <a:txBody>
                    <a:bodyPr/>
                    <a:lstStyle/>
                    <a:p>
                      <a:pPr algn="ctr" rtl="0" fontAlgn="b"/>
                      <a:r>
                        <a:rPr lang="en-US" sz="2000" b="0" i="0" u="none" strike="noStrike" dirty="0" smtClean="0">
                          <a:solidFill>
                            <a:srgbClr val="000000"/>
                          </a:solidFill>
                          <a:latin typeface="Calibri"/>
                        </a:rPr>
                        <a:t>$151 million</a:t>
                      </a:r>
                      <a:endParaRPr lang="en-US" sz="2000" b="0" i="0" u="none" strike="noStrike" dirty="0">
                        <a:solidFill>
                          <a:srgbClr val="000000"/>
                        </a:solidFill>
                        <a:latin typeface="Calibri"/>
                      </a:endParaRPr>
                    </a:p>
                  </a:txBody>
                  <a:tcPr marL="0" marR="0" marT="0" marB="0" anchor="b"/>
                </a:tc>
              </a:tr>
              <a:tr h="453656">
                <a:tc>
                  <a:txBody>
                    <a:bodyPr/>
                    <a:lstStyle/>
                    <a:p>
                      <a:pPr algn="l" fontAlgn="b"/>
                      <a:r>
                        <a:rPr lang="en-US" sz="2000" b="1" i="0" u="none" strike="noStrike" dirty="0" smtClean="0">
                          <a:solidFill>
                            <a:srgbClr val="000000"/>
                          </a:solidFill>
                          <a:latin typeface="Calibri"/>
                        </a:rPr>
                        <a:t> Fair Housing and Equal Opportunity</a:t>
                      </a:r>
                      <a:endParaRPr lang="en-US" sz="2000" b="1" i="0" u="none" strike="noStrike" dirty="0">
                        <a:solidFill>
                          <a:srgbClr val="000000"/>
                        </a:solidFill>
                        <a:latin typeface="Calibri"/>
                      </a:endParaRPr>
                    </a:p>
                  </a:txBody>
                  <a:tcPr marL="0" marR="0" marT="0"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rgbClr val="000000"/>
                          </a:solidFill>
                          <a:latin typeface="+mn-lt"/>
                        </a:rPr>
                        <a:t>$65 million</a:t>
                      </a:r>
                    </a:p>
                  </a:txBody>
                  <a:tcPr marL="0" marR="0" marT="0" marB="0" anchor="b"/>
                </a:tc>
              </a:tr>
              <a:tr h="453656">
                <a:tc>
                  <a:txBody>
                    <a:bodyPr/>
                    <a:lstStyle/>
                    <a:p>
                      <a:pPr algn="l" fontAlgn="b"/>
                      <a:r>
                        <a:rPr lang="en-US" sz="2000" b="1" i="0" u="none" strike="noStrike" dirty="0" smtClean="0">
                          <a:solidFill>
                            <a:srgbClr val="000000"/>
                          </a:solidFill>
                          <a:latin typeface="Calibri"/>
                        </a:rPr>
                        <a:t> LEAD</a:t>
                      </a:r>
                      <a:endParaRPr lang="en-US" sz="2000" b="1" i="0" u="none" strike="noStrike" dirty="0">
                        <a:solidFill>
                          <a:srgbClr val="000000"/>
                        </a:solidFill>
                        <a:latin typeface="Calibri"/>
                      </a:endParaRPr>
                    </a:p>
                  </a:txBody>
                  <a:tcPr marL="0" marR="0" marT="0" marB="0" anchor="b"/>
                </a:tc>
                <a:tc>
                  <a:txBody>
                    <a:bodyPr/>
                    <a:lstStyle/>
                    <a:p>
                      <a:pPr algn="ctr" rtl="0" fontAlgn="b"/>
                      <a:r>
                        <a:rPr lang="en-US" sz="2000" b="0" i="0" u="none" strike="noStrike" dirty="0" smtClean="0">
                          <a:solidFill>
                            <a:srgbClr val="000000"/>
                          </a:solidFill>
                          <a:latin typeface="Calibri"/>
                        </a:rPr>
                        <a:t>$110 million</a:t>
                      </a:r>
                      <a:endParaRPr lang="en-US" sz="2000" b="0" i="0" u="none" strike="noStrike" dirty="0">
                        <a:solidFill>
                          <a:srgbClr val="000000"/>
                        </a:solidFill>
                        <a:latin typeface="Calibri"/>
                      </a:endParaRPr>
                    </a:p>
                  </a:txBody>
                  <a:tcPr marL="0" marR="0" marT="0" marB="0" anchor="b"/>
                </a:tc>
              </a:tr>
              <a:tr h="453656">
                <a:tc>
                  <a:txBody>
                    <a:bodyPr/>
                    <a:lstStyle/>
                    <a:p>
                      <a:pPr algn="l" fontAlgn="b"/>
                      <a:r>
                        <a:rPr lang="en-US" sz="2000" b="1" i="0" u="none" strike="noStrike" dirty="0" smtClean="0">
                          <a:solidFill>
                            <a:srgbClr val="000000"/>
                          </a:solidFill>
                          <a:latin typeface="Calibri"/>
                        </a:rPr>
                        <a:t> Information Technology Fund</a:t>
                      </a:r>
                      <a:endParaRPr lang="en-US" sz="2000" b="1" i="0" u="none" strike="noStrike" dirty="0">
                        <a:solidFill>
                          <a:srgbClr val="000000"/>
                        </a:solidFill>
                        <a:latin typeface="Calibri"/>
                      </a:endParaRPr>
                    </a:p>
                  </a:txBody>
                  <a:tcPr marL="0" marR="0" marT="0" marB="0" anchor="b"/>
                </a:tc>
                <a:tc>
                  <a:txBody>
                    <a:bodyPr/>
                    <a:lstStyle/>
                    <a:p>
                      <a:pPr algn="ctr" rtl="0" fontAlgn="b"/>
                      <a:r>
                        <a:rPr lang="en-US" sz="2000" b="0" i="0" u="none" strike="noStrike" dirty="0" smtClean="0">
                          <a:solidFill>
                            <a:srgbClr val="000000"/>
                          </a:solidFill>
                          <a:latin typeface="Calibri"/>
                        </a:rPr>
                        <a:t>$250 million</a:t>
                      </a:r>
                      <a:endParaRPr lang="en-US" sz="2000" b="0" i="0" u="none" strike="noStrike" dirty="0">
                        <a:solidFill>
                          <a:srgbClr val="000000"/>
                        </a:solidFill>
                        <a:latin typeface="Calibri"/>
                      </a:endParaRPr>
                    </a:p>
                  </a:txBody>
                  <a:tcPr marL="0" marR="0" marT="0" marB="0" anchor="b"/>
                </a:tc>
              </a:tr>
            </a:tbl>
          </a:graphicData>
        </a:graphic>
      </p:graphicFrame>
    </p:spTree>
    <p:extLst>
      <p:ext uri="{BB962C8B-B14F-4D97-AF65-F5344CB8AC3E}">
        <p14:creationId xmlns:p14="http://schemas.microsoft.com/office/powerpoint/2010/main" val="1763301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4">
            <a:extLst>
              <a:ext uri="{BEBA8EAE-BF5A-486C-A8C5-ECC9F3942E4B}">
                <a14:imgProps xmlns:a14="http://schemas.microsoft.com/office/drawing/2010/main">
                  <a14:imgLayer r:embed="rId5">
                    <a14:imgEffect>
                      <a14:colorTemperature colorTemp="6750"/>
                    </a14:imgEffect>
                    <a14:imgEffect>
                      <a14:saturation sat="130000"/>
                    </a14:imgEffect>
                  </a14:imgLayer>
                </a14:imgProps>
              </a:ext>
              <a:ext uri="{28A0092B-C50C-407E-A947-70E740481C1C}">
                <a14:useLocalDpi xmlns:a14="http://schemas.microsoft.com/office/drawing/2010/main" val="0"/>
              </a:ext>
            </a:extLst>
          </a:blip>
          <a:stretch>
            <a:fillRect/>
          </a:stretch>
        </p:blipFill>
        <p:spPr>
          <a:xfrm>
            <a:off x="1752600" y="1828800"/>
            <a:ext cx="2971800" cy="4876801"/>
          </a:xfrm>
          <a:prstGeom prst="roundRect">
            <a:avLst/>
          </a:prstGeom>
          <a:solidFill>
            <a:schemeClr val="accent1">
              <a:hueOff val="0"/>
              <a:satOff val="0"/>
              <a:lumOff val="0"/>
              <a:alpha val="0"/>
            </a:schemeClr>
          </a:solidFill>
        </p:spPr>
      </p:pic>
      <p:cxnSp>
        <p:nvCxnSpPr>
          <p:cNvPr id="4" name="Straight Connector 3"/>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5" name="Title 1"/>
          <p:cNvSpPr>
            <a:spLocks/>
          </p:cNvSpPr>
          <p:nvPr/>
        </p:nvSpPr>
        <p:spPr bwMode="auto">
          <a:xfrm>
            <a:off x="1524000" y="0"/>
            <a:ext cx="9144000" cy="381000"/>
          </a:xfrm>
          <a:prstGeom prst="rect">
            <a:avLst/>
          </a:prstGeom>
          <a:noFill/>
          <a:ln w="9525">
            <a:noFill/>
            <a:miter lim="800000"/>
            <a:headEnd/>
            <a:tailEnd/>
          </a:ln>
        </p:spPr>
        <p:txBody>
          <a:bodyPr lIns="182880" anchor="ctr"/>
          <a:lstStyle/>
          <a:p>
            <a:pPr>
              <a:defRPr/>
            </a:pPr>
            <a:r>
              <a:rPr lang="en-US" sz="2000" b="1" dirty="0">
                <a:solidFill>
                  <a:schemeClr val="bg1"/>
                </a:solidFill>
              </a:rPr>
              <a:t>The Budget Principles</a:t>
            </a:r>
            <a:endParaRPr lang="en-US" sz="2000" i="1" dirty="0">
              <a:solidFill>
                <a:schemeClr val="bg1"/>
              </a:solidFill>
            </a:endParaRPr>
          </a:p>
        </p:txBody>
      </p:sp>
      <p:sp>
        <p:nvSpPr>
          <p:cNvPr id="15" name="Rectangle 14"/>
          <p:cNvSpPr/>
          <p:nvPr/>
        </p:nvSpPr>
        <p:spPr>
          <a:xfrm>
            <a:off x="1524000" y="660737"/>
            <a:ext cx="9144000" cy="969496"/>
          </a:xfrm>
          <a:prstGeom prst="rect">
            <a:avLst/>
          </a:prstGeom>
          <a:solidFill>
            <a:schemeClr val="bg1">
              <a:lumMod val="85000"/>
            </a:schemeClr>
          </a:solidFill>
          <a:ln>
            <a:noFill/>
          </a:ln>
        </p:spPr>
        <p:txBody>
          <a:bodyPr wrap="square" lIns="182880">
            <a:spAutoFit/>
          </a:bodyPr>
          <a:lstStyle/>
          <a:p>
            <a:r>
              <a:rPr lang="en-US" sz="1900" i="1" dirty="0"/>
              <a:t>As the Department of Opportunity, HUD continues to build on its mission to end homelessness, give everyone access to opportunity, and increase affordable housing, free from discrimination.</a:t>
            </a:r>
          </a:p>
        </p:txBody>
      </p:sp>
      <p:graphicFrame>
        <p:nvGraphicFramePr>
          <p:cNvPr id="16" name="Diagram 15"/>
          <p:cNvGraphicFramePr/>
          <p:nvPr>
            <p:extLst>
              <p:ext uri="{D42A27DB-BD31-4B8C-83A1-F6EECF244321}">
                <p14:modId xmlns:p14="http://schemas.microsoft.com/office/powerpoint/2010/main" val="3249622535"/>
              </p:ext>
            </p:extLst>
          </p:nvPr>
        </p:nvGraphicFramePr>
        <p:xfrm>
          <a:off x="1752600" y="1600200"/>
          <a:ext cx="8686800" cy="52578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3" name="Slide Number Placeholder 12"/>
          <p:cNvSpPr>
            <a:spLocks noGrp="1"/>
          </p:cNvSpPr>
          <p:nvPr>
            <p:ph type="sldNum" sz="quarter" idx="12"/>
          </p:nvPr>
        </p:nvSpPr>
        <p:spPr/>
        <p:txBody>
          <a:bodyPr/>
          <a:lstStyle/>
          <a:p>
            <a:fld id="{7323E31F-65C3-43C3-AE7C-FBF086DC3018}" type="slidenum">
              <a:rPr lang="en-US" smtClean="0"/>
              <a:pPr/>
              <a:t>2</a:t>
            </a:fld>
            <a:endParaRPr lang="en-US" dirty="0"/>
          </a:p>
        </p:txBody>
      </p:sp>
      <p:sp>
        <p:nvSpPr>
          <p:cNvPr id="7" name="TextBox 6"/>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pPr>
              <a:defRPr/>
            </a:pPr>
            <a:r>
              <a:rPr lang="en-US" sz="2000" b="1" dirty="0">
                <a:solidFill>
                  <a:schemeClr val="bg1"/>
                </a:solidFill>
              </a:rPr>
              <a:t>HUD’S VISION FOR FY2017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105" name="Title 1"/>
          <p:cNvSpPr>
            <a:spLocks/>
          </p:cNvSpPr>
          <p:nvPr/>
        </p:nvSpPr>
        <p:spPr bwMode="auto">
          <a:xfrm>
            <a:off x="1524000" y="0"/>
            <a:ext cx="9144000" cy="381000"/>
          </a:xfrm>
          <a:prstGeom prst="rect">
            <a:avLst/>
          </a:prstGeom>
          <a:noFill/>
          <a:ln w="9525">
            <a:noFill/>
            <a:miter lim="800000"/>
            <a:headEnd/>
            <a:tailEnd/>
          </a:ln>
        </p:spPr>
        <p:txBody>
          <a:bodyPr anchor="ctr"/>
          <a:lstStyle/>
          <a:p>
            <a:pPr>
              <a:defRPr/>
            </a:pPr>
            <a:r>
              <a:rPr lang="en-US" sz="2000" b="1" dirty="0">
                <a:solidFill>
                  <a:schemeClr val="bg1"/>
                </a:solidFill>
                <a:latin typeface="+mj-lt"/>
              </a:rPr>
              <a:t>Background – Budget Control Act of 2011</a:t>
            </a:r>
          </a:p>
        </p:txBody>
      </p:sp>
      <p:sp>
        <p:nvSpPr>
          <p:cNvPr id="8" name="TextBox 7"/>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r>
              <a:rPr lang="en-US" sz="2000" b="1" dirty="0">
                <a:solidFill>
                  <a:schemeClr val="bg1"/>
                </a:solidFill>
              </a:rPr>
              <a:t>HUD’S BUDGET AT A GLANCE</a:t>
            </a:r>
          </a:p>
        </p:txBody>
      </p:sp>
      <p:sp>
        <p:nvSpPr>
          <p:cNvPr id="9" name="Slide Number Placeholder 8"/>
          <p:cNvSpPr>
            <a:spLocks noGrp="1"/>
          </p:cNvSpPr>
          <p:nvPr>
            <p:ph type="sldNum" sz="quarter" idx="12"/>
          </p:nvPr>
        </p:nvSpPr>
        <p:spPr/>
        <p:txBody>
          <a:bodyPr/>
          <a:lstStyle/>
          <a:p>
            <a:fld id="{1AB4A035-FE96-4822-A76B-E211CF464409}" type="slidenum">
              <a:rPr lang="en-US" smtClean="0"/>
              <a:pPr/>
              <a:t>3</a:t>
            </a:fld>
            <a:endParaRPr lang="en-US" dirty="0"/>
          </a:p>
        </p:txBody>
      </p:sp>
      <p:sp>
        <p:nvSpPr>
          <p:cNvPr id="10" name="Rectangle 9"/>
          <p:cNvSpPr/>
          <p:nvPr/>
        </p:nvSpPr>
        <p:spPr>
          <a:xfrm>
            <a:off x="1524000" y="649069"/>
            <a:ext cx="9144000" cy="677108"/>
          </a:xfrm>
          <a:prstGeom prst="rect">
            <a:avLst/>
          </a:prstGeom>
          <a:solidFill>
            <a:schemeClr val="bg1">
              <a:lumMod val="85000"/>
            </a:schemeClr>
          </a:solidFill>
        </p:spPr>
        <p:txBody>
          <a:bodyPr wrap="square">
            <a:spAutoFit/>
          </a:bodyPr>
          <a:lstStyle/>
          <a:p>
            <a:r>
              <a:rPr lang="en-US" sz="1900" i="1" dirty="0"/>
              <a:t>HUD’s FY2017 Budget requests </a:t>
            </a:r>
            <a:r>
              <a:rPr lang="en-US" sz="1900" b="1" i="1" dirty="0"/>
              <a:t>$48.9 billion</a:t>
            </a:r>
            <a:r>
              <a:rPr lang="en-US" sz="1900" i="1" dirty="0"/>
              <a:t>, an increase of $1.9 billion above the FY2016 enacted level.</a:t>
            </a:r>
          </a:p>
        </p:txBody>
      </p:sp>
      <p:graphicFrame>
        <p:nvGraphicFramePr>
          <p:cNvPr id="11" name="Chart 10"/>
          <p:cNvGraphicFramePr/>
          <p:nvPr>
            <p:extLst>
              <p:ext uri="{D42A27DB-BD31-4B8C-83A1-F6EECF244321}">
                <p14:modId xmlns:p14="http://schemas.microsoft.com/office/powerpoint/2010/main" val="271450101"/>
              </p:ext>
            </p:extLst>
          </p:nvPr>
        </p:nvGraphicFramePr>
        <p:xfrm>
          <a:off x="1714500" y="1371601"/>
          <a:ext cx="8763000" cy="501478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13043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7" name="Straight Connector 6"/>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105" name="Title 1"/>
          <p:cNvSpPr>
            <a:spLocks/>
          </p:cNvSpPr>
          <p:nvPr/>
        </p:nvSpPr>
        <p:spPr bwMode="auto">
          <a:xfrm>
            <a:off x="1524000" y="0"/>
            <a:ext cx="9144000" cy="381000"/>
          </a:xfrm>
          <a:prstGeom prst="rect">
            <a:avLst/>
          </a:prstGeom>
          <a:noFill/>
          <a:ln w="9525">
            <a:noFill/>
            <a:miter lim="800000"/>
            <a:headEnd/>
            <a:tailEnd/>
          </a:ln>
        </p:spPr>
        <p:txBody>
          <a:bodyPr anchor="ctr"/>
          <a:lstStyle/>
          <a:p>
            <a:pPr>
              <a:defRPr/>
            </a:pPr>
            <a:r>
              <a:rPr lang="en-US" sz="2000" b="1" dirty="0">
                <a:solidFill>
                  <a:schemeClr val="bg1"/>
                </a:solidFill>
                <a:latin typeface="+mj-lt"/>
              </a:rPr>
              <a:t>Background – Budget Control Act of 2011</a:t>
            </a:r>
          </a:p>
        </p:txBody>
      </p:sp>
      <p:sp>
        <p:nvSpPr>
          <p:cNvPr id="8" name="TextBox 7"/>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r>
              <a:rPr lang="en-US" sz="2000" b="1" dirty="0">
                <a:solidFill>
                  <a:schemeClr val="bg1"/>
                </a:solidFill>
              </a:rPr>
              <a:t>HUD’S BUDGET AT A GLANCE</a:t>
            </a:r>
          </a:p>
        </p:txBody>
      </p:sp>
      <p:sp>
        <p:nvSpPr>
          <p:cNvPr id="9" name="Slide Number Placeholder 8"/>
          <p:cNvSpPr>
            <a:spLocks noGrp="1"/>
          </p:cNvSpPr>
          <p:nvPr>
            <p:ph type="sldNum" sz="quarter" idx="12"/>
          </p:nvPr>
        </p:nvSpPr>
        <p:spPr/>
        <p:txBody>
          <a:bodyPr/>
          <a:lstStyle/>
          <a:p>
            <a:fld id="{1AB4A035-FE96-4822-A76B-E211CF464409}" type="slidenum">
              <a:rPr lang="en-US" smtClean="0"/>
              <a:pPr/>
              <a:t>4</a:t>
            </a:fld>
            <a:endParaRPr lang="en-US" dirty="0"/>
          </a:p>
        </p:txBody>
      </p:sp>
      <p:sp>
        <p:nvSpPr>
          <p:cNvPr id="10" name="Rectangle 9"/>
          <p:cNvSpPr/>
          <p:nvPr/>
        </p:nvSpPr>
        <p:spPr>
          <a:xfrm>
            <a:off x="1524000" y="649069"/>
            <a:ext cx="9144000" cy="400110"/>
          </a:xfrm>
          <a:prstGeom prst="rect">
            <a:avLst/>
          </a:prstGeom>
          <a:solidFill>
            <a:schemeClr val="bg1">
              <a:lumMod val="85000"/>
            </a:schemeClr>
          </a:solidFill>
        </p:spPr>
        <p:txBody>
          <a:bodyPr wrap="square">
            <a:spAutoFit/>
          </a:bodyPr>
          <a:lstStyle/>
          <a:p>
            <a:r>
              <a:rPr lang="en-US" sz="2000" i="1" dirty="0"/>
              <a:t>FY2017 Budget increases include the following programs</a:t>
            </a:r>
            <a:r>
              <a:rPr lang="en-US" sz="1900" i="1" dirty="0"/>
              <a:t>:</a:t>
            </a:r>
          </a:p>
        </p:txBody>
      </p:sp>
      <p:graphicFrame>
        <p:nvGraphicFramePr>
          <p:cNvPr id="12" name="Table 11"/>
          <p:cNvGraphicFramePr>
            <a:graphicFrameLocks noGrp="1"/>
          </p:cNvGraphicFramePr>
          <p:nvPr>
            <p:extLst>
              <p:ext uri="{D42A27DB-BD31-4B8C-83A1-F6EECF244321}">
                <p14:modId xmlns:p14="http://schemas.microsoft.com/office/powerpoint/2010/main" val="2295598846"/>
              </p:ext>
            </p:extLst>
          </p:nvPr>
        </p:nvGraphicFramePr>
        <p:xfrm>
          <a:off x="1828800" y="1219200"/>
          <a:ext cx="8534400" cy="5513058"/>
        </p:xfrm>
        <a:graphic>
          <a:graphicData uri="http://schemas.openxmlformats.org/drawingml/2006/table">
            <a:tbl>
              <a:tblPr>
                <a:tableStyleId>{5C22544A-7EE6-4342-B048-85BDC9FD1C3A}</a:tableStyleId>
              </a:tblPr>
              <a:tblGrid>
                <a:gridCol w="3574099"/>
                <a:gridCol w="1728434"/>
                <a:gridCol w="3231867"/>
              </a:tblGrid>
              <a:tr h="444755">
                <a:tc>
                  <a:txBody>
                    <a:bodyPr/>
                    <a:lstStyle/>
                    <a:p>
                      <a:pPr marL="0" marR="0" lvl="0" indent="0" algn="ctr" defTabSz="914400" rtl="0" eaLnBrk="1" fontAlgn="t" latinLnBrk="0" hangingPunct="1">
                        <a:lnSpc>
                          <a:spcPct val="150000"/>
                        </a:lnSpc>
                        <a:spcBef>
                          <a:spcPct val="0"/>
                        </a:spcBef>
                        <a:spcAft>
                          <a:spcPct val="0"/>
                        </a:spcAft>
                        <a:buClrTx/>
                        <a:buSzTx/>
                        <a:buFontTx/>
                        <a:buNone/>
                        <a:tabLst/>
                      </a:pPr>
                      <a:r>
                        <a:rPr kumimoji="0" lang="en-US" sz="1900" b="1" u="none" strike="noStrike" cap="none" normalizeH="0" baseline="0" dirty="0" smtClean="0">
                          <a:ln>
                            <a:noFill/>
                          </a:ln>
                          <a:effectLst/>
                        </a:rPr>
                        <a:t>Program</a:t>
                      </a:r>
                      <a:endParaRPr kumimoji="0" lang="en-US" sz="1900" b="1" i="0" u="none" strike="noStrike" cap="none" normalizeH="0" baseline="0" dirty="0" smtClean="0">
                        <a:ln>
                          <a:noFill/>
                        </a:ln>
                        <a:solidFill>
                          <a:srgbClr val="FFFFFF"/>
                        </a:solidFill>
                        <a:effectLst/>
                        <a:latin typeface="Calibri" pitchFamily="34" charset="0"/>
                        <a:cs typeface="Arial" charset="0"/>
                      </a:endParaRPr>
                    </a:p>
                  </a:txBody>
                  <a:tcPr marL="0" marR="0" marT="0" marB="0" anchor="b" horzOverflow="overflow">
                    <a:solidFill>
                      <a:schemeClr val="tx2">
                        <a:lumMod val="40000"/>
                        <a:lumOff val="60000"/>
                      </a:schemeClr>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900" b="1" u="none" strike="noStrike" cap="none" normalizeH="0" baseline="0" dirty="0" smtClean="0">
                          <a:ln>
                            <a:noFill/>
                          </a:ln>
                          <a:effectLst/>
                        </a:rPr>
                        <a:t>Increase</a:t>
                      </a:r>
                      <a:endParaRPr kumimoji="0" lang="en-US" sz="1900" b="1" i="0" u="none" strike="noStrike" cap="none" normalizeH="0" baseline="0" dirty="0" smtClean="0">
                        <a:ln>
                          <a:noFill/>
                        </a:ln>
                        <a:solidFill>
                          <a:schemeClr val="tx1"/>
                        </a:solidFill>
                        <a:effectLst/>
                        <a:latin typeface="Calibri" pitchFamily="34" charset="0"/>
                        <a:cs typeface="Arial" charset="0"/>
                      </a:endParaRPr>
                    </a:p>
                  </a:txBody>
                  <a:tcPr marL="0" marR="0" marT="0" marB="0" anchor="b" horzOverflow="overflow">
                    <a:solidFill>
                      <a:schemeClr val="tx2">
                        <a:lumMod val="40000"/>
                        <a:lumOff val="60000"/>
                      </a:schemeClr>
                    </a:solidFill>
                  </a:tcPr>
                </a:tc>
                <a:tc>
                  <a:txBody>
                    <a:bodyPr/>
                    <a:lstStyle/>
                    <a:p>
                      <a:pPr marL="0" marR="0" lvl="0" indent="0" algn="ctr" defTabSz="914400" rtl="0" eaLnBrk="1" fontAlgn="t" latinLnBrk="0" hangingPunct="1">
                        <a:lnSpc>
                          <a:spcPct val="150000"/>
                        </a:lnSpc>
                        <a:spcBef>
                          <a:spcPct val="0"/>
                        </a:spcBef>
                        <a:spcAft>
                          <a:spcPct val="0"/>
                        </a:spcAft>
                        <a:buClrTx/>
                        <a:buSzTx/>
                        <a:buFontTx/>
                        <a:buNone/>
                        <a:tabLst/>
                      </a:pPr>
                      <a:r>
                        <a:rPr kumimoji="0" lang="en-US" sz="1900" b="1" u="none" strike="noStrike" cap="none" normalizeH="0" baseline="0" dirty="0" smtClean="0">
                          <a:ln>
                            <a:noFill/>
                          </a:ln>
                          <a:effectLst/>
                        </a:rPr>
                        <a:t>Impact</a:t>
                      </a:r>
                      <a:endParaRPr kumimoji="0" lang="en-US" sz="1900" b="1" i="0" u="none" strike="noStrike" cap="none" normalizeH="0" baseline="0" dirty="0" smtClean="0">
                        <a:ln>
                          <a:noFill/>
                        </a:ln>
                        <a:solidFill>
                          <a:schemeClr val="tx1"/>
                        </a:solidFill>
                        <a:effectLst/>
                        <a:latin typeface="Calibri" pitchFamily="34" charset="0"/>
                        <a:cs typeface="Arial" charset="0"/>
                      </a:endParaRPr>
                    </a:p>
                  </a:txBody>
                  <a:tcPr marL="0" marR="0" marT="0" marB="0" anchor="b" horzOverflow="overflow">
                    <a:solidFill>
                      <a:schemeClr val="tx2">
                        <a:lumMod val="40000"/>
                        <a:lumOff val="60000"/>
                      </a:schemeClr>
                    </a:solidFill>
                  </a:tcPr>
                </a:tc>
              </a:tr>
              <a:tr h="433526">
                <a:tc>
                  <a:txBody>
                    <a:bodyPr/>
                    <a:lstStyle/>
                    <a:p>
                      <a:pPr algn="l" fontAlgn="b"/>
                      <a:r>
                        <a:rPr lang="en-US" sz="2000" b="1" u="none" strike="noStrike" dirty="0" smtClean="0"/>
                        <a:t>Tenant-Based</a:t>
                      </a:r>
                      <a:r>
                        <a:rPr lang="en-US" sz="2000" b="1" u="none" strike="noStrike" baseline="0" dirty="0" smtClean="0"/>
                        <a:t> Rental Assistance</a:t>
                      </a:r>
                      <a:endParaRPr lang="en-US" sz="2000" b="1" i="0" u="none" strike="noStrike" dirty="0">
                        <a:solidFill>
                          <a:srgbClr val="000000"/>
                        </a:solidFill>
                        <a:latin typeface="Calibri"/>
                      </a:endParaRPr>
                    </a:p>
                  </a:txBody>
                  <a:tcPr marL="0" marR="0" marT="0"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2000" b="0" i="0" u="none" strike="noStrike" dirty="0" smtClean="0">
                        <a:solidFill>
                          <a:srgbClr val="000000"/>
                        </a:solidFill>
                        <a:latin typeface="+mn-lt"/>
                      </a:endParaRPr>
                    </a:p>
                  </a:txBody>
                  <a:tcPr marL="0" marR="0" marT="0" marB="0" anchor="b"/>
                </a:tc>
                <a:tc>
                  <a:txBody>
                    <a:bodyPr/>
                    <a:lstStyle/>
                    <a:p>
                      <a:pPr algn="ctr" rtl="0" fontAlgn="b"/>
                      <a:endParaRPr lang="en-US" sz="2000" b="0" i="0" u="none" strike="noStrike" dirty="0">
                        <a:solidFill>
                          <a:srgbClr val="000000"/>
                        </a:solidFill>
                        <a:latin typeface="+mn-lt"/>
                      </a:endParaRPr>
                    </a:p>
                  </a:txBody>
                  <a:tcPr marL="0" marR="0" marT="0" marB="0" anchor="b"/>
                </a:tc>
              </a:tr>
              <a:tr h="366063">
                <a:tc>
                  <a:txBody>
                    <a:bodyPr/>
                    <a:lstStyle/>
                    <a:p>
                      <a:pPr marL="463550" marR="0" indent="0" algn="l" defTabSz="914400" rtl="0" eaLnBrk="1" fontAlgn="b" latinLnBrk="0" hangingPunct="1">
                        <a:lnSpc>
                          <a:spcPct val="100000"/>
                        </a:lnSpc>
                        <a:spcBef>
                          <a:spcPts val="0"/>
                        </a:spcBef>
                        <a:spcAft>
                          <a:spcPts val="0"/>
                        </a:spcAft>
                        <a:buClrTx/>
                        <a:buSzTx/>
                        <a:buFontTx/>
                        <a:buNone/>
                        <a:tabLst/>
                        <a:defRPr/>
                      </a:pPr>
                      <a:r>
                        <a:rPr lang="en-US" sz="2000" b="0" u="none" strike="noStrike" dirty="0" smtClean="0"/>
                        <a:t> </a:t>
                      </a:r>
                      <a:r>
                        <a:rPr lang="en-US" sz="2000" b="0" u="none" strike="noStrike" baseline="0" dirty="0" smtClean="0"/>
                        <a:t> </a:t>
                      </a:r>
                      <a:r>
                        <a:rPr lang="en-US" sz="2000" b="0" u="none" strike="noStrike" dirty="0" smtClean="0"/>
                        <a:t>Contract Renewals</a:t>
                      </a:r>
                      <a:endParaRPr lang="en-US" sz="2000" b="0" i="0" u="none" strike="noStrike" dirty="0" smtClean="0">
                        <a:solidFill>
                          <a:srgbClr val="000000"/>
                        </a:solidFill>
                        <a:latin typeface="+mn-lt"/>
                      </a:endParaRPr>
                    </a:p>
                  </a:txBody>
                  <a:tcPr marL="0" marR="0" marT="0" marB="0" anchor="b"/>
                </a:tc>
                <a:tc>
                  <a:txBody>
                    <a:bodyPr/>
                    <a:lstStyle/>
                    <a:p>
                      <a:pPr algn="ctr" rtl="0" fontAlgn="b"/>
                      <a:r>
                        <a:rPr lang="en-US" sz="2000" u="none" strike="noStrike" dirty="0" smtClean="0"/>
                        <a:t>+ $766 million</a:t>
                      </a:r>
                      <a:endParaRPr lang="en-US" sz="2000" b="0" i="0" u="none" strike="noStrike" dirty="0" smtClean="0">
                        <a:solidFill>
                          <a:srgbClr val="000000"/>
                        </a:solidFill>
                        <a:latin typeface="Calibri"/>
                      </a:endParaRPr>
                    </a:p>
                  </a:txBody>
                  <a:tcPr marL="0" marR="0" marT="0" marB="0" anchor="b"/>
                </a:tc>
                <a:tc>
                  <a:txBody>
                    <a:bodyPr/>
                    <a:lstStyle/>
                    <a:p>
                      <a:pPr algn="ctr" rtl="0" fontAlgn="b"/>
                      <a:r>
                        <a:rPr lang="en-US" sz="2000" u="none" strike="noStrike" dirty="0" smtClean="0"/>
                        <a:t>Continue assistance </a:t>
                      </a:r>
                      <a:endParaRPr lang="en-US" sz="2000" b="0" i="0" u="none" strike="noStrike" dirty="0">
                        <a:solidFill>
                          <a:srgbClr val="000000"/>
                        </a:solidFill>
                        <a:latin typeface="Calibri"/>
                      </a:endParaRPr>
                    </a:p>
                  </a:txBody>
                  <a:tcPr marL="0" marR="0" marT="0" marB="0" anchor="b"/>
                </a:tc>
              </a:tr>
              <a:tr h="593008">
                <a:tc>
                  <a:txBody>
                    <a:bodyPr/>
                    <a:lstStyle/>
                    <a:p>
                      <a:pPr algn="l" fontAlgn="b"/>
                      <a:r>
                        <a:rPr lang="en-US" sz="2000" b="0" u="none" strike="noStrike" dirty="0" smtClean="0"/>
                        <a:t>          Incremental Vouchers</a:t>
                      </a:r>
                      <a:endParaRPr lang="en-US" sz="2000" b="0"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 $88 million</a:t>
                      </a:r>
                      <a:endParaRPr lang="en-US" sz="2000" b="0"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10,00</a:t>
                      </a:r>
                      <a:r>
                        <a:rPr lang="en-US" sz="2000" u="none" strike="noStrike" baseline="0" dirty="0" smtClean="0"/>
                        <a:t>0 new vouchers for homeless families</a:t>
                      </a:r>
                      <a:endParaRPr lang="en-US" sz="2000" b="0" i="0" u="none" strike="noStrike" dirty="0">
                        <a:solidFill>
                          <a:srgbClr val="000000"/>
                        </a:solidFill>
                        <a:latin typeface="Calibri"/>
                      </a:endParaRPr>
                    </a:p>
                  </a:txBody>
                  <a:tcPr marL="0" marR="0" marT="0" marB="0" anchor="b"/>
                </a:tc>
              </a:tr>
              <a:tr h="366063">
                <a:tc>
                  <a:txBody>
                    <a:bodyPr/>
                    <a:lstStyle/>
                    <a:p>
                      <a:pPr algn="l" fontAlgn="b"/>
                      <a:r>
                        <a:rPr lang="en-US" sz="2000" b="0" u="none" strike="noStrike" dirty="0" smtClean="0"/>
                        <a:t>          </a:t>
                      </a:r>
                      <a:r>
                        <a:rPr lang="en-US" sz="2000" b="0" u="none" strike="noStrike" baseline="0" dirty="0" smtClean="0"/>
                        <a:t>Admin Fees</a:t>
                      </a:r>
                      <a:endParaRPr lang="en-US" sz="2000" b="0"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+ 427 million</a:t>
                      </a:r>
                      <a:endParaRPr lang="en-US" sz="2000" b="0"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Fully fund Admin</a:t>
                      </a:r>
                      <a:r>
                        <a:rPr lang="en-US" sz="2000" u="none" strike="noStrike" baseline="0" dirty="0" smtClean="0"/>
                        <a:t> fee need</a:t>
                      </a:r>
                      <a:endParaRPr lang="en-US" sz="2000" b="0" i="0" u="none" strike="noStrike" dirty="0">
                        <a:solidFill>
                          <a:srgbClr val="000000"/>
                        </a:solidFill>
                        <a:latin typeface="Calibri"/>
                      </a:endParaRPr>
                    </a:p>
                  </a:txBody>
                  <a:tcPr marL="0" marR="0" marT="0" marB="0" anchor="b"/>
                </a:tc>
              </a:tr>
              <a:tr h="3660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Choice Neighborhoods</a:t>
                      </a:r>
                      <a:endParaRPr kumimoji="0" lang="en-US" sz="2000" b="1" i="0" u="none" strike="noStrike" cap="none" normalizeH="0" baseline="0" dirty="0" smtClean="0">
                        <a:ln>
                          <a:noFill/>
                        </a:ln>
                        <a:solidFill>
                          <a:srgbClr val="000000"/>
                        </a:solidFill>
                        <a:effectLst/>
                        <a:latin typeface="Calibri" pitchFamily="34" charset="0"/>
                        <a:cs typeface="Arial" charset="0"/>
                      </a:endParaRP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 $75 million</a:t>
                      </a:r>
                      <a:endParaRPr kumimoji="0" lang="en-US" sz="2000" b="0" i="0" u="none" strike="noStrike" cap="none" normalizeH="0" baseline="0" dirty="0" smtClean="0">
                        <a:ln>
                          <a:noFill/>
                        </a:ln>
                        <a:solidFill>
                          <a:srgbClr val="000000"/>
                        </a:solidFill>
                        <a:effectLst/>
                        <a:latin typeface="Calibri" pitchFamily="34" charset="0"/>
                        <a:cs typeface="Arial" charset="0"/>
                      </a:endParaRP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b="0" i="0" u="none" strike="noStrike" cap="none" normalizeH="0" baseline="0" dirty="0" smtClean="0">
                          <a:ln>
                            <a:noFill/>
                          </a:ln>
                          <a:solidFill>
                            <a:srgbClr val="000000"/>
                          </a:solidFill>
                          <a:effectLst/>
                          <a:latin typeface="Calibri" pitchFamily="34" charset="0"/>
                          <a:cs typeface="Arial" charset="0"/>
                        </a:rPr>
                        <a:t>6 Implementation Grants</a:t>
                      </a:r>
                    </a:p>
                  </a:txBody>
                  <a:tcPr marL="0" marR="0" marT="0" marB="0" anchor="b" horzOverflow="overflow"/>
                </a:tc>
              </a:tr>
              <a:tr h="593008">
                <a:tc>
                  <a:txBody>
                    <a:bodyPr/>
                    <a:lstStyle/>
                    <a:p>
                      <a:pPr algn="l" fontAlgn="b"/>
                      <a:r>
                        <a:rPr lang="en-US" sz="2000" b="1" u="none" strike="noStrike" dirty="0" smtClean="0"/>
                        <a:t>Project-Based Rental Assistance</a:t>
                      </a:r>
                      <a:endParaRPr lang="en-US" sz="2000" b="1"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 $196</a:t>
                      </a:r>
                      <a:r>
                        <a:rPr lang="en-US" sz="2000" u="none" strike="noStrike" baseline="0" dirty="0" smtClean="0"/>
                        <a:t> million</a:t>
                      </a:r>
                      <a:endParaRPr lang="en-US" sz="2000" b="0"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Full</a:t>
                      </a:r>
                      <a:r>
                        <a:rPr lang="en-US" sz="2000" u="none" strike="noStrike" baseline="0" dirty="0" smtClean="0"/>
                        <a:t> </a:t>
                      </a:r>
                      <a:r>
                        <a:rPr lang="en-US" sz="2000" u="none" strike="noStrike" dirty="0" smtClean="0"/>
                        <a:t>12-month</a:t>
                      </a:r>
                      <a:r>
                        <a:rPr lang="en-US" sz="2000" u="none" strike="noStrike" baseline="0" dirty="0" smtClean="0"/>
                        <a:t> renewals on calendar basis</a:t>
                      </a:r>
                      <a:endParaRPr lang="en-US" sz="2000" b="0" i="0" u="none" strike="noStrike" dirty="0">
                        <a:solidFill>
                          <a:srgbClr val="000000"/>
                        </a:solidFill>
                        <a:latin typeface="Calibri"/>
                      </a:endParaRPr>
                    </a:p>
                  </a:txBody>
                  <a:tcPr marL="0" marR="0" marT="0" marB="0" anchor="b"/>
                </a:tc>
              </a:tr>
              <a:tr h="366063">
                <a:tc>
                  <a:txBody>
                    <a:bodyPr/>
                    <a:lstStyle/>
                    <a:p>
                      <a:pPr algn="l" fontAlgn="b"/>
                      <a:r>
                        <a:rPr lang="en-US" sz="2000" b="1" u="none" strike="noStrike" dirty="0"/>
                        <a:t>Public Housing Operating </a:t>
                      </a:r>
                      <a:r>
                        <a:rPr lang="en-US" sz="2000" b="1" u="none" strike="noStrike" dirty="0" smtClean="0"/>
                        <a:t>Fund</a:t>
                      </a:r>
                      <a:endParaRPr lang="en-US" sz="2000" b="1"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a:t>
                      </a:r>
                      <a:r>
                        <a:rPr lang="en-US" sz="2000" u="none" strike="noStrike" baseline="0" dirty="0" smtClean="0"/>
                        <a:t> $69 million</a:t>
                      </a:r>
                      <a:endParaRPr lang="en-US" sz="2000" b="0" i="0" u="none" strike="noStrike" dirty="0">
                        <a:solidFill>
                          <a:srgbClr val="000000"/>
                        </a:solidFill>
                        <a:latin typeface="Calibri"/>
                      </a:endParaRPr>
                    </a:p>
                  </a:txBody>
                  <a:tcPr marL="0" marR="0" marT="0"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000" u="none" strike="noStrike" dirty="0" smtClean="0"/>
                        <a:t>87%</a:t>
                      </a:r>
                      <a:r>
                        <a:rPr lang="en-US" sz="2000" u="none" strike="noStrike" baseline="0" dirty="0" smtClean="0"/>
                        <a:t> proration</a:t>
                      </a:r>
                      <a:endParaRPr lang="en-US" sz="2000" b="0" i="0" u="none" strike="noStrike" dirty="0" smtClean="0">
                        <a:solidFill>
                          <a:srgbClr val="000000"/>
                        </a:solidFill>
                        <a:latin typeface="+mn-lt"/>
                      </a:endParaRPr>
                    </a:p>
                  </a:txBody>
                  <a:tcPr marL="0" marR="0" marT="0" marB="0" anchor="b"/>
                </a:tc>
              </a:tr>
              <a:tr h="593008">
                <a:tc>
                  <a:txBody>
                    <a:bodyPr/>
                    <a:lstStyle/>
                    <a:p>
                      <a:pPr algn="l" fontAlgn="b"/>
                      <a:r>
                        <a:rPr lang="en-US" sz="2000" b="1" u="none" strike="noStrike" dirty="0" smtClean="0"/>
                        <a:t>Homeless Assistance Grants</a:t>
                      </a:r>
                      <a:endParaRPr lang="en-US" sz="2000" b="1"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 $414 million</a:t>
                      </a:r>
                      <a:endParaRPr lang="en-US" sz="2000" b="0"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New</a:t>
                      </a:r>
                      <a:r>
                        <a:rPr lang="en-US" sz="2000" u="none" strike="noStrike" baseline="0" dirty="0" smtClean="0"/>
                        <a:t> RR units, chronic beds, and focus on youth</a:t>
                      </a:r>
                      <a:endParaRPr lang="en-US" sz="2000" b="0" i="0" u="none" strike="noStrike" dirty="0">
                        <a:solidFill>
                          <a:srgbClr val="000000"/>
                        </a:solidFill>
                        <a:latin typeface="Calibri"/>
                      </a:endParaRPr>
                    </a:p>
                  </a:txBody>
                  <a:tcPr marL="0" marR="0" marT="0" marB="0" anchor="b"/>
                </a:tc>
              </a:tr>
              <a:tr h="593008">
                <a:tc>
                  <a:txBody>
                    <a:bodyPr/>
                    <a:lstStyle/>
                    <a:p>
                      <a:pPr algn="l" fontAlgn="b"/>
                      <a:r>
                        <a:rPr lang="en-US" sz="2000" b="1" u="none" strike="noStrike" dirty="0" smtClean="0"/>
                        <a:t>RAD </a:t>
                      </a:r>
                      <a:endParaRPr lang="en-US" sz="2000" b="1"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 $50</a:t>
                      </a:r>
                      <a:r>
                        <a:rPr lang="en-US" sz="2000" u="none" strike="noStrike" baseline="0" dirty="0" smtClean="0"/>
                        <a:t> million</a:t>
                      </a:r>
                      <a:endParaRPr lang="en-US" sz="2000" b="0" i="0" u="none" strike="noStrike" dirty="0">
                        <a:solidFill>
                          <a:srgbClr val="000000"/>
                        </a:solidFill>
                        <a:latin typeface="Calibri"/>
                      </a:endParaRPr>
                    </a:p>
                  </a:txBody>
                  <a:tcPr marL="0" marR="0" marT="0" marB="0" anchor="b"/>
                </a:tc>
                <a:tc>
                  <a:txBody>
                    <a:bodyPr/>
                    <a:lstStyle/>
                    <a:p>
                      <a:pPr algn="ctr" rtl="0" fontAlgn="b"/>
                      <a:r>
                        <a:rPr lang="en-US" sz="2000" u="none" strike="noStrike" dirty="0" smtClean="0"/>
                        <a:t>Convert 25,000 properties, including 202 PRACs</a:t>
                      </a:r>
                      <a:endParaRPr lang="en-US" sz="2000" b="0" i="0" u="none" strike="noStrike" dirty="0">
                        <a:solidFill>
                          <a:srgbClr val="000000"/>
                        </a:solidFill>
                        <a:latin typeface="Calibri"/>
                      </a:endParaRPr>
                    </a:p>
                  </a:txBody>
                  <a:tcPr marL="0" marR="0" marT="0" marB="0" anchor="b"/>
                </a:tc>
              </a:tr>
              <a:tr h="732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rPr>
                        <a:t>Native American Housing Block Grants</a:t>
                      </a:r>
                      <a:endParaRPr kumimoji="0" lang="en-US" sz="2000" b="1" i="0" u="none" strike="noStrike" cap="none" normalizeH="0" baseline="0" dirty="0" smtClean="0">
                        <a:ln>
                          <a:noFill/>
                        </a:ln>
                        <a:solidFill>
                          <a:srgbClr val="000000"/>
                        </a:solidFill>
                        <a:effectLst/>
                        <a:latin typeface="Calibri" pitchFamily="34" charset="0"/>
                        <a:cs typeface="Arial" charset="0"/>
                      </a:endParaRP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sz="2000" u="none" strike="noStrike" cap="none" normalizeH="0" baseline="0" dirty="0" smtClean="0">
                          <a:ln>
                            <a:noFill/>
                          </a:ln>
                          <a:effectLst/>
                        </a:rPr>
                        <a:t>+ $50 million</a:t>
                      </a:r>
                      <a:endParaRPr kumimoji="0" lang="en-US" sz="2000" b="0" i="0" u="none" strike="noStrike" cap="none" normalizeH="0" baseline="0" dirty="0" smtClean="0">
                        <a:ln>
                          <a:noFill/>
                        </a:ln>
                        <a:solidFill>
                          <a:srgbClr val="000000"/>
                        </a:solidFill>
                        <a:effectLst/>
                        <a:latin typeface="Calibri" pitchFamily="34" charset="0"/>
                        <a:cs typeface="Arial" charset="0"/>
                      </a:endParaRPr>
                    </a:p>
                  </a:txBody>
                  <a:tcPr marL="0" marR="0" marT="0" marB="0" anchor="b"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sz="2000" u="none" strike="noStrike" cap="none" normalizeH="0" baseline="0" dirty="0" smtClean="0">
                          <a:ln>
                            <a:noFill/>
                          </a:ln>
                          <a:effectLst/>
                        </a:rPr>
                        <a:t>Supports 567 tribes</a:t>
                      </a:r>
                    </a:p>
                    <a:p>
                      <a:pPr marL="0" marR="0" lvl="0" indent="0" algn="ctr" defTabSz="914400" rtl="0" eaLnBrk="1" fontAlgn="b" latinLnBrk="0" hangingPunct="1">
                        <a:lnSpc>
                          <a:spcPct val="100000"/>
                        </a:lnSpc>
                        <a:spcBef>
                          <a:spcPct val="0"/>
                        </a:spcBef>
                        <a:spcAft>
                          <a:spcPct val="0"/>
                        </a:spcAft>
                        <a:buClrTx/>
                        <a:buSzTx/>
                        <a:buFontTx/>
                        <a:buNone/>
                        <a:tabLst/>
                        <a:defRPr/>
                      </a:pPr>
                      <a:endParaRPr kumimoji="0" lang="en-US" sz="2000" b="0" i="0" u="none" strike="noStrike" cap="none" normalizeH="0" baseline="0" dirty="0" smtClean="0">
                        <a:ln>
                          <a:noFill/>
                        </a:ln>
                        <a:solidFill>
                          <a:srgbClr val="000000"/>
                        </a:solidFill>
                        <a:effectLst/>
                        <a:latin typeface="Calibri" pitchFamily="34" charset="0"/>
                        <a:cs typeface="Arial" charset="0"/>
                      </a:endParaRPr>
                    </a:p>
                  </a:txBody>
                  <a:tcPr marL="0" marR="0" marT="0" marB="0" anchor="b" horzOverflow="overflow"/>
                </a:tc>
              </a:tr>
            </a:tbl>
          </a:graphicData>
        </a:graphic>
      </p:graphicFrame>
    </p:spTree>
    <p:extLst>
      <p:ext uri="{BB962C8B-B14F-4D97-AF65-F5344CB8AC3E}">
        <p14:creationId xmlns:p14="http://schemas.microsoft.com/office/powerpoint/2010/main" val="3311643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5" name="Straight Connector 4"/>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524000" y="660737"/>
            <a:ext cx="9144000" cy="400110"/>
          </a:xfrm>
          <a:prstGeom prst="rect">
            <a:avLst/>
          </a:prstGeom>
          <a:solidFill>
            <a:schemeClr val="bg1">
              <a:lumMod val="85000"/>
            </a:schemeClr>
          </a:solidFill>
        </p:spPr>
        <p:txBody>
          <a:bodyPr wrap="square" lIns="182880" rIns="182880">
            <a:spAutoFit/>
          </a:bodyPr>
          <a:lstStyle/>
          <a:p>
            <a:r>
              <a:rPr lang="en-US" sz="2000" i="1" dirty="0"/>
              <a:t>The Budget requests $2.8 billion in discretionary funding for homelessness programs.</a:t>
            </a:r>
          </a:p>
        </p:txBody>
      </p:sp>
      <p:sp>
        <p:nvSpPr>
          <p:cNvPr id="14" name="Slide Number Placeholder 13"/>
          <p:cNvSpPr>
            <a:spLocks noGrp="1"/>
          </p:cNvSpPr>
          <p:nvPr>
            <p:ph type="sldNum" sz="quarter" idx="12"/>
          </p:nvPr>
        </p:nvSpPr>
        <p:spPr/>
        <p:txBody>
          <a:bodyPr/>
          <a:lstStyle/>
          <a:p>
            <a:fld id="{7323E31F-65C3-43C3-AE7C-FBF086DC3018}" type="slidenum">
              <a:rPr lang="en-US" smtClean="0"/>
              <a:pPr/>
              <a:t>5</a:t>
            </a:fld>
            <a:endParaRPr lang="en-US" dirty="0"/>
          </a:p>
        </p:txBody>
      </p:sp>
      <p:sp>
        <p:nvSpPr>
          <p:cNvPr id="6" name="TextBox 5"/>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pPr>
              <a:defRPr/>
            </a:pPr>
            <a:r>
              <a:rPr lang="en-US" sz="2000" b="1" dirty="0">
                <a:solidFill>
                  <a:schemeClr val="bg1"/>
                </a:solidFill>
              </a:rPr>
              <a:t>END HOMELESSNESS – DISCRETIONARY ASSISTANCE</a:t>
            </a:r>
          </a:p>
        </p:txBody>
      </p:sp>
      <p:sp>
        <p:nvSpPr>
          <p:cNvPr id="3" name="Rectangle 2"/>
          <p:cNvSpPr/>
          <p:nvPr/>
        </p:nvSpPr>
        <p:spPr>
          <a:xfrm>
            <a:off x="1828800" y="1676400"/>
            <a:ext cx="8534400" cy="4339650"/>
          </a:xfrm>
          <a:prstGeom prst="rect">
            <a:avLst/>
          </a:prstGeom>
        </p:spPr>
        <p:txBody>
          <a:bodyPr wrap="square">
            <a:spAutoFit/>
          </a:bodyPr>
          <a:lstStyle/>
          <a:p>
            <a:pPr marL="109537"/>
            <a:r>
              <a:rPr lang="en-US" sz="2300" b="1" dirty="0">
                <a:solidFill>
                  <a:schemeClr val="bg1"/>
                </a:solidFill>
                <a:latin typeface="Calibri" pitchFamily="34" charset="0"/>
              </a:rPr>
              <a:t>$2.7 billion for Homeless Assistance Grants, which is </a:t>
            </a:r>
            <a:r>
              <a:rPr lang="en-US" sz="2300" b="1" dirty="0">
                <a:solidFill>
                  <a:schemeClr val="accent3"/>
                </a:solidFill>
                <a:latin typeface="Calibri" pitchFamily="34" charset="0"/>
              </a:rPr>
              <a:t>$414 million </a:t>
            </a:r>
            <a:r>
              <a:rPr lang="en-US" sz="2300" b="1" dirty="0">
                <a:solidFill>
                  <a:schemeClr val="bg1"/>
                </a:solidFill>
                <a:latin typeface="Calibri" pitchFamily="34" charset="0"/>
              </a:rPr>
              <a:t>above FY2016 enacted level, and will:</a:t>
            </a:r>
          </a:p>
          <a:p>
            <a:pPr marL="920750" lvl="1" indent="-354013">
              <a:buFont typeface="Wingdings" pitchFamily="2" charset="2"/>
              <a:buChar char="ü"/>
            </a:pPr>
            <a:r>
              <a:rPr lang="en-US" sz="2300" dirty="0">
                <a:solidFill>
                  <a:schemeClr val="bg1"/>
                </a:solidFill>
                <a:latin typeface="Calibri" pitchFamily="34" charset="0"/>
              </a:rPr>
              <a:t>Create an additional </a:t>
            </a:r>
            <a:r>
              <a:rPr lang="en-US" sz="2300" b="1" dirty="0">
                <a:solidFill>
                  <a:schemeClr val="accent3"/>
                </a:solidFill>
                <a:latin typeface="Calibri" pitchFamily="34" charset="0"/>
              </a:rPr>
              <a:t>25,500 new units </a:t>
            </a:r>
            <a:r>
              <a:rPr lang="en-US" sz="2300" dirty="0">
                <a:solidFill>
                  <a:schemeClr val="bg1"/>
                </a:solidFill>
                <a:latin typeface="Calibri" pitchFamily="34" charset="0"/>
              </a:rPr>
              <a:t>of permanent supportive housing to end chronic homelessness</a:t>
            </a:r>
          </a:p>
          <a:p>
            <a:pPr marL="920750" lvl="1" indent="-354013">
              <a:buFont typeface="Wingdings" pitchFamily="2" charset="2"/>
              <a:buChar char="ü"/>
            </a:pPr>
            <a:endParaRPr lang="en-US" sz="2300" b="1" dirty="0">
              <a:solidFill>
                <a:schemeClr val="tx2"/>
              </a:solidFill>
              <a:latin typeface="Calibri" pitchFamily="34" charset="0"/>
            </a:endParaRPr>
          </a:p>
          <a:p>
            <a:pPr marL="920750" lvl="1" indent="-354013">
              <a:buFont typeface="Wingdings" pitchFamily="2" charset="2"/>
              <a:buChar char="ü"/>
            </a:pPr>
            <a:r>
              <a:rPr lang="en-US" sz="2300" dirty="0">
                <a:solidFill>
                  <a:schemeClr val="bg1"/>
                </a:solidFill>
                <a:latin typeface="Calibri" pitchFamily="34" charset="0"/>
              </a:rPr>
              <a:t>Provide </a:t>
            </a:r>
            <a:r>
              <a:rPr lang="en-US" sz="2300" b="1" dirty="0">
                <a:solidFill>
                  <a:schemeClr val="bg1"/>
                </a:solidFill>
                <a:latin typeface="Calibri" pitchFamily="34" charset="0"/>
              </a:rPr>
              <a:t>8,000 new units </a:t>
            </a:r>
            <a:r>
              <a:rPr lang="en-US" sz="2300" dirty="0">
                <a:solidFill>
                  <a:schemeClr val="bg1"/>
                </a:solidFill>
                <a:latin typeface="Calibri" pitchFamily="34" charset="0"/>
              </a:rPr>
              <a:t>of rapid rehousing for homeless families</a:t>
            </a:r>
          </a:p>
          <a:p>
            <a:pPr marL="920750" lvl="1" indent="-354013">
              <a:buFont typeface="Wingdings" pitchFamily="2" charset="2"/>
              <a:buChar char="ü"/>
            </a:pPr>
            <a:endParaRPr lang="en-US" sz="2300" b="1" dirty="0">
              <a:solidFill>
                <a:schemeClr val="tx2"/>
              </a:solidFill>
              <a:latin typeface="Calibri" pitchFamily="34" charset="0"/>
            </a:endParaRPr>
          </a:p>
          <a:p>
            <a:pPr marL="920750" lvl="1" indent="-354013">
              <a:buFont typeface="Wingdings" pitchFamily="2" charset="2"/>
              <a:buChar char="ü"/>
            </a:pPr>
            <a:r>
              <a:rPr lang="en-US" sz="2300" dirty="0">
                <a:solidFill>
                  <a:schemeClr val="bg1"/>
                </a:solidFill>
                <a:latin typeface="Calibri" pitchFamily="34" charset="0"/>
              </a:rPr>
              <a:t>Fund </a:t>
            </a:r>
            <a:r>
              <a:rPr lang="en-US" sz="2300" b="1" dirty="0">
                <a:solidFill>
                  <a:schemeClr val="bg1"/>
                </a:solidFill>
                <a:latin typeface="Calibri" pitchFamily="34" charset="0"/>
              </a:rPr>
              <a:t>$25 million </a:t>
            </a:r>
            <a:r>
              <a:rPr lang="en-US" sz="2300" dirty="0">
                <a:solidFill>
                  <a:schemeClr val="bg1"/>
                </a:solidFill>
                <a:latin typeface="Calibri" pitchFamily="34" charset="0"/>
              </a:rPr>
              <a:t>in new projects targeted to homeless youth</a:t>
            </a:r>
          </a:p>
          <a:p>
            <a:pPr marL="109537"/>
            <a:endParaRPr lang="en-US" sz="2300" dirty="0">
              <a:solidFill>
                <a:schemeClr val="bg1"/>
              </a:solidFill>
              <a:latin typeface="Calibri" pitchFamily="34" charset="0"/>
            </a:endParaRPr>
          </a:p>
          <a:p>
            <a:pPr marL="109537"/>
            <a:r>
              <a:rPr lang="en-US" sz="2300" b="1" dirty="0">
                <a:solidFill>
                  <a:schemeClr val="bg1"/>
                </a:solidFill>
              </a:rPr>
              <a:t>$88 million in Tenant-Based Rental Assistance for </a:t>
            </a:r>
            <a:r>
              <a:rPr lang="en-US" sz="2300" b="1" dirty="0">
                <a:solidFill>
                  <a:schemeClr val="accent3"/>
                </a:solidFill>
              </a:rPr>
              <a:t>10,000 new </a:t>
            </a:r>
            <a:r>
              <a:rPr lang="en-US" sz="2300" b="1" dirty="0">
                <a:solidFill>
                  <a:schemeClr val="bg1"/>
                </a:solidFill>
              </a:rPr>
              <a:t>vouchers for homeless families with children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5" name="Straight Connector 4"/>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524000" y="660738"/>
            <a:ext cx="9144000" cy="1015663"/>
          </a:xfrm>
          <a:prstGeom prst="rect">
            <a:avLst/>
          </a:prstGeom>
          <a:solidFill>
            <a:schemeClr val="bg1">
              <a:lumMod val="85000"/>
            </a:schemeClr>
          </a:solidFill>
        </p:spPr>
        <p:txBody>
          <a:bodyPr wrap="square" lIns="182880" rIns="182880">
            <a:spAutoFit/>
          </a:bodyPr>
          <a:lstStyle/>
          <a:p>
            <a:r>
              <a:rPr lang="en-US" sz="2000" i="1" dirty="0"/>
              <a:t>HUD’s 2017 Budget requests $11 billion in NEW mandatory funding over 10 years to reach and maintain the goal of ending homelessness among all of America’s families by 2020.</a:t>
            </a:r>
          </a:p>
        </p:txBody>
      </p:sp>
      <p:sp>
        <p:nvSpPr>
          <p:cNvPr id="14" name="Slide Number Placeholder 13"/>
          <p:cNvSpPr>
            <a:spLocks noGrp="1"/>
          </p:cNvSpPr>
          <p:nvPr>
            <p:ph type="sldNum" sz="quarter" idx="12"/>
          </p:nvPr>
        </p:nvSpPr>
        <p:spPr/>
        <p:txBody>
          <a:bodyPr/>
          <a:lstStyle/>
          <a:p>
            <a:fld id="{7323E31F-65C3-43C3-AE7C-FBF086DC3018}" type="slidenum">
              <a:rPr lang="en-US" smtClean="0"/>
              <a:pPr/>
              <a:t>6</a:t>
            </a:fld>
            <a:endParaRPr lang="en-US" dirty="0"/>
          </a:p>
        </p:txBody>
      </p:sp>
      <p:sp>
        <p:nvSpPr>
          <p:cNvPr id="6" name="TextBox 5"/>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pPr>
              <a:defRPr/>
            </a:pPr>
            <a:r>
              <a:rPr lang="en-US" sz="2000" b="1" dirty="0">
                <a:solidFill>
                  <a:schemeClr val="bg1"/>
                </a:solidFill>
              </a:rPr>
              <a:t>END HOMELESSNESS – MANDATORY FUNDING ASSISTANCE TO HOMELESS FAMILIES</a:t>
            </a:r>
          </a:p>
        </p:txBody>
      </p:sp>
      <p:sp>
        <p:nvSpPr>
          <p:cNvPr id="3" name="Rectangle 2"/>
          <p:cNvSpPr/>
          <p:nvPr/>
        </p:nvSpPr>
        <p:spPr>
          <a:xfrm>
            <a:off x="1992086" y="2083237"/>
            <a:ext cx="8371114" cy="3754874"/>
          </a:xfrm>
          <a:prstGeom prst="rect">
            <a:avLst/>
          </a:prstGeom>
        </p:spPr>
        <p:txBody>
          <a:bodyPr wrap="square">
            <a:spAutoFit/>
          </a:bodyPr>
          <a:lstStyle/>
          <a:p>
            <a:pPr marL="463550" indent="-354013">
              <a:buFont typeface="Wingdings" pitchFamily="2" charset="2"/>
              <a:buChar char="ü"/>
            </a:pPr>
            <a:r>
              <a:rPr lang="en-US" sz="2400" dirty="0">
                <a:solidFill>
                  <a:schemeClr val="bg1"/>
                </a:solidFill>
              </a:rPr>
              <a:t>Funding will support Rapid Rehousing and voucher assistance for </a:t>
            </a:r>
            <a:r>
              <a:rPr lang="en-US" sz="2400" b="1" dirty="0">
                <a:solidFill>
                  <a:schemeClr val="accent3"/>
                </a:solidFill>
              </a:rPr>
              <a:t>550,000 homeless families with children</a:t>
            </a:r>
          </a:p>
          <a:p>
            <a:pPr marL="109537"/>
            <a:endParaRPr lang="en-US" sz="2300" dirty="0">
              <a:latin typeface="Calibri" pitchFamily="34" charset="0"/>
            </a:endParaRPr>
          </a:p>
          <a:p>
            <a:pPr marL="463550" indent="-354013">
              <a:buFont typeface="Wingdings" pitchFamily="2" charset="2"/>
              <a:buChar char="ü"/>
            </a:pPr>
            <a:r>
              <a:rPr lang="en-US" sz="2400" dirty="0">
                <a:solidFill>
                  <a:schemeClr val="bg1"/>
                </a:solidFill>
                <a:latin typeface="Calibri" pitchFamily="34" charset="0"/>
              </a:rPr>
              <a:t>Provides targeted investments over </a:t>
            </a:r>
            <a:r>
              <a:rPr lang="en-US" sz="2400" b="1" dirty="0">
                <a:solidFill>
                  <a:schemeClr val="accent3"/>
                </a:solidFill>
                <a:latin typeface="Calibri" pitchFamily="34" charset="0"/>
              </a:rPr>
              <a:t>10 years </a:t>
            </a:r>
            <a:r>
              <a:rPr lang="en-US" sz="2400" dirty="0">
                <a:solidFill>
                  <a:schemeClr val="bg1"/>
                </a:solidFill>
                <a:latin typeface="Calibri" pitchFamily="34" charset="0"/>
              </a:rPr>
              <a:t>to stabilize families’ housing and assist them to become more self sufficient</a:t>
            </a:r>
          </a:p>
          <a:p>
            <a:pPr marL="463550" indent="-354013">
              <a:buFont typeface="Wingdings" pitchFamily="2" charset="2"/>
              <a:buChar char="ü"/>
            </a:pPr>
            <a:endParaRPr lang="en-US" sz="2300" dirty="0">
              <a:latin typeface="Calibri" pitchFamily="34" charset="0"/>
            </a:endParaRPr>
          </a:p>
          <a:p>
            <a:pPr marL="463550" indent="-354013">
              <a:buFont typeface="Wingdings" pitchFamily="2" charset="2"/>
              <a:buChar char="ü"/>
            </a:pPr>
            <a:r>
              <a:rPr lang="en-US" sz="2400" dirty="0">
                <a:solidFill>
                  <a:schemeClr val="bg1"/>
                </a:solidFill>
                <a:latin typeface="Calibri" pitchFamily="34" charset="0"/>
              </a:rPr>
              <a:t>Based on rigorous research, the proposal would give the right support at the right time, to reduce economic stress and promote stability and better outcomes.</a:t>
            </a:r>
            <a:endParaRPr lang="en-US" sz="2400" b="1" dirty="0">
              <a:solidFill>
                <a:schemeClr val="bg1"/>
              </a:solidFill>
              <a:latin typeface="Calibri" pitchFamily="34" charset="0"/>
            </a:endParaRPr>
          </a:p>
        </p:txBody>
      </p:sp>
    </p:spTree>
    <p:extLst>
      <p:ext uri="{BB962C8B-B14F-4D97-AF65-F5344CB8AC3E}">
        <p14:creationId xmlns:p14="http://schemas.microsoft.com/office/powerpoint/2010/main" val="36878912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5" name="Straight Connector 4"/>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1524000" y="609600"/>
            <a:ext cx="9144000" cy="707886"/>
          </a:xfrm>
          <a:prstGeom prst="rect">
            <a:avLst/>
          </a:prstGeom>
          <a:solidFill>
            <a:schemeClr val="bg1">
              <a:lumMod val="85000"/>
            </a:schemeClr>
          </a:solidFill>
        </p:spPr>
        <p:txBody>
          <a:bodyPr wrap="square" lIns="182880" rIns="182880">
            <a:spAutoFit/>
          </a:bodyPr>
          <a:lstStyle/>
          <a:p>
            <a:r>
              <a:rPr lang="en-US" sz="2000" i="1" dirty="0"/>
              <a:t>HUD’s FY2017 Budget maintains a core commitment to provide for families receiving rental assistance and the opportunity of homeownership.</a:t>
            </a:r>
          </a:p>
        </p:txBody>
      </p:sp>
      <p:sp>
        <p:nvSpPr>
          <p:cNvPr id="10" name="Slide Number Placeholder 9"/>
          <p:cNvSpPr>
            <a:spLocks noGrp="1"/>
          </p:cNvSpPr>
          <p:nvPr>
            <p:ph type="sldNum" sz="quarter" idx="12"/>
          </p:nvPr>
        </p:nvSpPr>
        <p:spPr/>
        <p:txBody>
          <a:bodyPr/>
          <a:lstStyle/>
          <a:p>
            <a:fld id="{7323E31F-65C3-43C3-AE7C-FBF086DC3018}" type="slidenum">
              <a:rPr lang="en-US" smtClean="0"/>
              <a:pPr/>
              <a:t>7</a:t>
            </a:fld>
            <a:endParaRPr lang="en-US" dirty="0"/>
          </a:p>
        </p:txBody>
      </p:sp>
      <p:sp>
        <p:nvSpPr>
          <p:cNvPr id="13" name="Title 1"/>
          <p:cNvSpPr>
            <a:spLocks/>
          </p:cNvSpPr>
          <p:nvPr/>
        </p:nvSpPr>
        <p:spPr bwMode="auto">
          <a:xfrm>
            <a:off x="1524000" y="0"/>
            <a:ext cx="9144000" cy="381000"/>
          </a:xfrm>
          <a:prstGeom prst="rect">
            <a:avLst/>
          </a:prstGeom>
          <a:noFill/>
          <a:ln w="9525">
            <a:noFill/>
            <a:miter lim="800000"/>
            <a:headEnd/>
            <a:tailEnd/>
          </a:ln>
        </p:spPr>
        <p:txBody>
          <a:bodyPr lIns="182880" rIns="182880" anchor="ctr"/>
          <a:lstStyle/>
          <a:p>
            <a:pPr>
              <a:defRPr/>
            </a:pPr>
            <a:r>
              <a:rPr lang="en-US" sz="2000" b="1" dirty="0">
                <a:solidFill>
                  <a:schemeClr val="bg1"/>
                </a:solidFill>
              </a:rPr>
              <a:t>The Budget Principles – Prioritizing Renewals</a:t>
            </a:r>
            <a:endParaRPr lang="en-US" sz="2000" i="1" dirty="0">
              <a:solidFill>
                <a:schemeClr val="bg1"/>
              </a:solidFill>
            </a:endParaRPr>
          </a:p>
        </p:txBody>
      </p:sp>
      <p:sp>
        <p:nvSpPr>
          <p:cNvPr id="7" name="TextBox 6"/>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pPr lvl="0"/>
            <a:r>
              <a:rPr lang="en-US" sz="2000" b="1" dirty="0">
                <a:solidFill>
                  <a:schemeClr val="bg1"/>
                </a:solidFill>
              </a:rPr>
              <a:t>HELP FAMILIES AND INDIVIDUALS SECURE QUALITY HOUSING</a:t>
            </a:r>
          </a:p>
        </p:txBody>
      </p:sp>
      <p:sp>
        <p:nvSpPr>
          <p:cNvPr id="2" name="Rectangle 1"/>
          <p:cNvSpPr/>
          <p:nvPr/>
        </p:nvSpPr>
        <p:spPr>
          <a:xfrm>
            <a:off x="1905000" y="1581864"/>
            <a:ext cx="8382000" cy="5047536"/>
          </a:xfrm>
          <a:prstGeom prst="rect">
            <a:avLst/>
          </a:prstGeom>
        </p:spPr>
        <p:txBody>
          <a:bodyPr wrap="square">
            <a:spAutoFit/>
          </a:bodyPr>
          <a:lstStyle/>
          <a:p>
            <a:pPr marL="463550" indent="-354013">
              <a:buFont typeface="Wingdings" pitchFamily="2" charset="2"/>
              <a:buChar char="ü"/>
            </a:pPr>
            <a:r>
              <a:rPr lang="en-US" sz="2300" dirty="0">
                <a:solidFill>
                  <a:schemeClr val="bg1"/>
                </a:solidFill>
                <a:latin typeface="+mj-lt"/>
              </a:rPr>
              <a:t>$20.9 billion for Tenant-Based Rental Assistance, </a:t>
            </a:r>
            <a:r>
              <a:rPr lang="en-US" sz="2300" b="1" dirty="0">
                <a:solidFill>
                  <a:schemeClr val="accent3"/>
                </a:solidFill>
                <a:latin typeface="+mj-lt"/>
              </a:rPr>
              <a:t>$1.2 billion above FY2016 enacted</a:t>
            </a:r>
            <a:r>
              <a:rPr lang="en-US" sz="2300" dirty="0">
                <a:solidFill>
                  <a:schemeClr val="bg1"/>
                </a:solidFill>
                <a:latin typeface="+mj-lt"/>
              </a:rPr>
              <a:t>, to serve over 2.2 million low-income families </a:t>
            </a:r>
          </a:p>
          <a:p>
            <a:pPr marL="109537"/>
            <a:endParaRPr lang="en-US" sz="2300" dirty="0">
              <a:solidFill>
                <a:schemeClr val="bg1"/>
              </a:solidFill>
              <a:latin typeface="+mj-lt"/>
            </a:endParaRPr>
          </a:p>
          <a:p>
            <a:pPr marL="463550" indent="-354013">
              <a:buFont typeface="Wingdings" pitchFamily="2" charset="2"/>
              <a:buChar char="ü"/>
            </a:pPr>
            <a:r>
              <a:rPr lang="en-US" sz="2300" dirty="0">
                <a:solidFill>
                  <a:schemeClr val="bg1"/>
                </a:solidFill>
                <a:latin typeface="+mj-lt"/>
              </a:rPr>
              <a:t>$10.8 billion for Project-Based Rental Assistance,</a:t>
            </a:r>
            <a:r>
              <a:rPr lang="en-US" sz="2300" dirty="0">
                <a:latin typeface="+mj-lt"/>
              </a:rPr>
              <a:t> </a:t>
            </a:r>
            <a:r>
              <a:rPr lang="en-US" sz="2300" b="1" dirty="0">
                <a:solidFill>
                  <a:schemeClr val="accent3"/>
                </a:solidFill>
                <a:latin typeface="+mj-lt"/>
              </a:rPr>
              <a:t>$196 million above FY2016 enacted</a:t>
            </a:r>
            <a:r>
              <a:rPr lang="en-US" sz="2300" dirty="0">
                <a:solidFill>
                  <a:schemeClr val="bg1"/>
                </a:solidFill>
                <a:latin typeface="+mj-lt"/>
              </a:rPr>
              <a:t>, to support </a:t>
            </a:r>
            <a:r>
              <a:rPr lang="en-US" sz="2300" b="1" dirty="0">
                <a:solidFill>
                  <a:schemeClr val="accent3"/>
                </a:solidFill>
                <a:latin typeface="+mj-lt"/>
              </a:rPr>
              <a:t>12 months of funding</a:t>
            </a:r>
            <a:r>
              <a:rPr lang="en-US" sz="2300" b="1" dirty="0">
                <a:solidFill>
                  <a:schemeClr val="tx2"/>
                </a:solidFill>
                <a:latin typeface="+mj-lt"/>
              </a:rPr>
              <a:t> </a:t>
            </a:r>
            <a:r>
              <a:rPr lang="en-US" sz="2300" dirty="0">
                <a:solidFill>
                  <a:schemeClr val="bg1"/>
                </a:solidFill>
                <a:latin typeface="+mj-lt"/>
              </a:rPr>
              <a:t>for contracts for 1.2 million families</a:t>
            </a:r>
          </a:p>
          <a:p>
            <a:pPr marL="109537"/>
            <a:endParaRPr lang="en-US" sz="2300" dirty="0">
              <a:latin typeface="+mj-lt"/>
            </a:endParaRPr>
          </a:p>
          <a:p>
            <a:pPr marL="463550" indent="-354013">
              <a:buFont typeface="Wingdings" pitchFamily="2" charset="2"/>
              <a:buChar char="ü"/>
            </a:pPr>
            <a:r>
              <a:rPr lang="en-US" sz="2300" b="1" dirty="0">
                <a:solidFill>
                  <a:schemeClr val="accent3"/>
                </a:solidFill>
                <a:latin typeface="+mj-lt"/>
              </a:rPr>
              <a:t>$6.4 billion </a:t>
            </a:r>
            <a:r>
              <a:rPr lang="en-US" sz="2300" dirty="0">
                <a:solidFill>
                  <a:schemeClr val="bg1"/>
                </a:solidFill>
                <a:latin typeface="+mj-lt"/>
              </a:rPr>
              <a:t>for Public Housing Capital and Operating Funds to preserve affordable public housing for 1.1 million families</a:t>
            </a:r>
          </a:p>
          <a:p>
            <a:pPr marL="463550" indent="-354013">
              <a:buFont typeface="Wingdings" pitchFamily="2" charset="2"/>
              <a:buChar char="ü"/>
            </a:pPr>
            <a:endParaRPr lang="en-US" sz="2300" dirty="0">
              <a:solidFill>
                <a:srgbClr val="FF0000"/>
              </a:solidFill>
              <a:latin typeface="+mj-lt"/>
            </a:endParaRPr>
          </a:p>
          <a:p>
            <a:pPr marL="463550" indent="-354013">
              <a:buFont typeface="Wingdings" pitchFamily="2" charset="2"/>
              <a:buChar char="ü"/>
            </a:pPr>
            <a:r>
              <a:rPr lang="en-US" sz="2300" dirty="0">
                <a:solidFill>
                  <a:schemeClr val="bg1"/>
                </a:solidFill>
                <a:latin typeface="+mj-lt"/>
              </a:rPr>
              <a:t>$154 million for Housing for Persons with Disabilities</a:t>
            </a:r>
            <a:r>
              <a:rPr lang="en-US" sz="2300" b="1" dirty="0">
                <a:solidFill>
                  <a:schemeClr val="bg1"/>
                </a:solidFill>
                <a:latin typeface="+mj-lt"/>
              </a:rPr>
              <a:t>, </a:t>
            </a:r>
            <a:r>
              <a:rPr lang="en-US" sz="2300" b="1" dirty="0">
                <a:solidFill>
                  <a:schemeClr val="accent3"/>
                </a:solidFill>
                <a:latin typeface="+mj-lt"/>
              </a:rPr>
              <a:t>$3 million above FY2016 enacted</a:t>
            </a:r>
          </a:p>
          <a:p>
            <a:pPr marL="109537"/>
            <a:endParaRPr lang="en-US" sz="2300" b="1"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5" name="Straight Connector 4"/>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524000" y="660737"/>
            <a:ext cx="9144000" cy="707886"/>
          </a:xfrm>
          <a:prstGeom prst="rect">
            <a:avLst/>
          </a:prstGeom>
          <a:solidFill>
            <a:schemeClr val="bg1">
              <a:lumMod val="85000"/>
            </a:schemeClr>
          </a:solidFill>
        </p:spPr>
        <p:txBody>
          <a:bodyPr wrap="square" lIns="182880" rIns="182880">
            <a:spAutoFit/>
          </a:bodyPr>
          <a:lstStyle/>
          <a:p>
            <a:r>
              <a:rPr lang="en-US" sz="2000" i="1" dirty="0"/>
              <a:t>To provide opportunity for all, we’re also working with individuals and families to help them prepare for the growth they're experiencing in their communities.</a:t>
            </a:r>
          </a:p>
        </p:txBody>
      </p:sp>
      <p:sp>
        <p:nvSpPr>
          <p:cNvPr id="14" name="Slide Number Placeholder 13"/>
          <p:cNvSpPr>
            <a:spLocks noGrp="1"/>
          </p:cNvSpPr>
          <p:nvPr>
            <p:ph type="sldNum" sz="quarter" idx="12"/>
          </p:nvPr>
        </p:nvSpPr>
        <p:spPr/>
        <p:txBody>
          <a:bodyPr/>
          <a:lstStyle/>
          <a:p>
            <a:fld id="{7323E31F-65C3-43C3-AE7C-FBF086DC3018}" type="slidenum">
              <a:rPr lang="en-US" smtClean="0"/>
              <a:pPr/>
              <a:t>8</a:t>
            </a:fld>
            <a:endParaRPr lang="en-US" dirty="0"/>
          </a:p>
        </p:txBody>
      </p:sp>
      <p:sp>
        <p:nvSpPr>
          <p:cNvPr id="6" name="TextBox 5"/>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pPr>
              <a:defRPr/>
            </a:pPr>
            <a:r>
              <a:rPr lang="en-US" sz="2000" b="1" dirty="0">
                <a:solidFill>
                  <a:schemeClr val="bg1"/>
                </a:solidFill>
              </a:rPr>
              <a:t>MAKING ALL COMMUNITIES STRONGER</a:t>
            </a:r>
          </a:p>
        </p:txBody>
      </p:sp>
      <p:sp>
        <p:nvSpPr>
          <p:cNvPr id="8" name="Rectangle 7"/>
          <p:cNvSpPr/>
          <p:nvPr/>
        </p:nvSpPr>
        <p:spPr>
          <a:xfrm>
            <a:off x="1981200" y="1676400"/>
            <a:ext cx="8229600" cy="4939814"/>
          </a:xfrm>
          <a:prstGeom prst="rect">
            <a:avLst/>
          </a:prstGeom>
        </p:spPr>
        <p:txBody>
          <a:bodyPr wrap="square">
            <a:spAutoFit/>
          </a:bodyPr>
          <a:lstStyle/>
          <a:p>
            <a:pPr marL="285750" indent="-285750">
              <a:buFont typeface="Wingdings" panose="05000000000000000000" pitchFamily="2" charset="2"/>
              <a:buChar char="ü"/>
            </a:pPr>
            <a:r>
              <a:rPr lang="en-US" sz="2100" dirty="0">
                <a:solidFill>
                  <a:schemeClr val="bg1"/>
                </a:solidFill>
              </a:rPr>
              <a:t>$200 million for Choice Neighborhoods, </a:t>
            </a:r>
            <a:r>
              <a:rPr lang="en-US" sz="2100" b="1" dirty="0">
                <a:solidFill>
                  <a:schemeClr val="accent3"/>
                </a:solidFill>
              </a:rPr>
              <a:t>$75 million over FY2016 enacted</a:t>
            </a:r>
            <a:r>
              <a:rPr lang="en-US" sz="2100" b="1" dirty="0">
                <a:solidFill>
                  <a:schemeClr val="bg1"/>
                </a:solidFill>
              </a:rPr>
              <a:t>,</a:t>
            </a:r>
            <a:r>
              <a:rPr lang="en-US" sz="2100" dirty="0">
                <a:solidFill>
                  <a:schemeClr val="bg1"/>
                </a:solidFill>
              </a:rPr>
              <a:t> to fund comprehensive revitalization strategies to create opportunity rich-mixed income neighborhoods</a:t>
            </a:r>
          </a:p>
          <a:p>
            <a:pPr lvl="0"/>
            <a:endParaRPr lang="en-US" sz="2100" dirty="0"/>
          </a:p>
          <a:p>
            <a:pPr marL="285750" indent="-285750">
              <a:buFont typeface="Wingdings" panose="05000000000000000000" pitchFamily="2" charset="2"/>
              <a:buChar char="ü"/>
            </a:pPr>
            <a:r>
              <a:rPr lang="en-US" sz="2100" b="1" dirty="0">
                <a:solidFill>
                  <a:schemeClr val="accent3"/>
                </a:solidFill>
              </a:rPr>
              <a:t>$50 million for RAD </a:t>
            </a:r>
            <a:r>
              <a:rPr lang="en-US" sz="2100" dirty="0">
                <a:solidFill>
                  <a:schemeClr val="bg1"/>
                </a:solidFill>
              </a:rPr>
              <a:t>and elimination of the RAD cap for the revitalization of housing units, with a targeted expansion to include properties that provide housing for the elderly</a:t>
            </a:r>
          </a:p>
          <a:p>
            <a:pPr marL="285750" indent="-285750">
              <a:buFont typeface="Wingdings" panose="05000000000000000000" pitchFamily="2" charset="2"/>
              <a:buChar char="ü"/>
            </a:pPr>
            <a:endParaRPr lang="en-US" sz="2100" dirty="0"/>
          </a:p>
          <a:p>
            <a:pPr marL="285750" indent="-285750">
              <a:buFont typeface="Wingdings" panose="05000000000000000000" pitchFamily="2" charset="2"/>
              <a:buChar char="ü"/>
            </a:pPr>
            <a:r>
              <a:rPr lang="en-US" sz="2100" dirty="0">
                <a:solidFill>
                  <a:schemeClr val="bg1"/>
                </a:solidFill>
              </a:rPr>
              <a:t>$35 million for Jobs-Plus,</a:t>
            </a:r>
            <a:r>
              <a:rPr lang="en-US" sz="2100" b="1" dirty="0">
                <a:solidFill>
                  <a:schemeClr val="bg1"/>
                </a:solidFill>
              </a:rPr>
              <a:t> </a:t>
            </a:r>
            <a:r>
              <a:rPr lang="en-US" sz="2100" b="1" dirty="0">
                <a:solidFill>
                  <a:schemeClr val="accent3"/>
                </a:solidFill>
              </a:rPr>
              <a:t>$20 million more than FY2016 enacted</a:t>
            </a:r>
            <a:r>
              <a:rPr lang="en-US" sz="2100" dirty="0">
                <a:solidFill>
                  <a:schemeClr val="bg1"/>
                </a:solidFill>
              </a:rPr>
              <a:t>,  to improve employment outcomes for HUD-assisted households, including Native American households</a:t>
            </a:r>
          </a:p>
          <a:p>
            <a:pPr marL="285750" indent="-285750">
              <a:buFont typeface="Wingdings" panose="05000000000000000000" pitchFamily="2" charset="2"/>
              <a:buChar char="ü"/>
            </a:pPr>
            <a:endParaRPr lang="en-US" sz="2100" dirty="0">
              <a:solidFill>
                <a:prstClr val="black"/>
              </a:solidFill>
            </a:endParaRPr>
          </a:p>
          <a:p>
            <a:pPr marL="285750" indent="-285750">
              <a:buFont typeface="Wingdings" panose="05000000000000000000" pitchFamily="2" charset="2"/>
              <a:buChar char="ü"/>
            </a:pPr>
            <a:r>
              <a:rPr lang="en-US" sz="2100" b="1" dirty="0">
                <a:solidFill>
                  <a:schemeClr val="accent3"/>
                </a:solidFill>
              </a:rPr>
              <a:t>$300 million in mandatory spending </a:t>
            </a:r>
            <a:r>
              <a:rPr lang="en-US" sz="2100" dirty="0">
                <a:solidFill>
                  <a:schemeClr val="bg1"/>
                </a:solidFill>
              </a:rPr>
              <a:t>for local community efforts to reduce barriers to housing development, and increase housing affordability</a:t>
            </a:r>
          </a:p>
        </p:txBody>
      </p:sp>
    </p:spTree>
    <p:extLst>
      <p:ext uri="{BB962C8B-B14F-4D97-AF65-F5344CB8AC3E}">
        <p14:creationId xmlns:p14="http://schemas.microsoft.com/office/powerpoint/2010/main" val="3722787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cxnSp>
        <p:nvCxnSpPr>
          <p:cNvPr id="5" name="Straight Connector 4"/>
          <p:cNvCxnSpPr/>
          <p:nvPr/>
        </p:nvCxnSpPr>
        <p:spPr>
          <a:xfrm>
            <a:off x="1524000" y="38100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524000" y="660737"/>
            <a:ext cx="9144000" cy="707886"/>
          </a:xfrm>
          <a:prstGeom prst="rect">
            <a:avLst/>
          </a:prstGeom>
          <a:solidFill>
            <a:schemeClr val="bg1">
              <a:lumMod val="85000"/>
            </a:schemeClr>
          </a:solidFill>
        </p:spPr>
        <p:txBody>
          <a:bodyPr wrap="square" lIns="182880" rIns="182880">
            <a:spAutoFit/>
          </a:bodyPr>
          <a:lstStyle/>
          <a:p>
            <a:r>
              <a:rPr lang="en-US" sz="2000" i="1" dirty="0"/>
              <a:t>We’re taking steps to ensure that rural, tribal, suburban, and urban communities’ growth is inclusive.</a:t>
            </a:r>
          </a:p>
        </p:txBody>
      </p:sp>
      <p:sp>
        <p:nvSpPr>
          <p:cNvPr id="14" name="Slide Number Placeholder 13"/>
          <p:cNvSpPr>
            <a:spLocks noGrp="1"/>
          </p:cNvSpPr>
          <p:nvPr>
            <p:ph type="sldNum" sz="quarter" idx="12"/>
          </p:nvPr>
        </p:nvSpPr>
        <p:spPr/>
        <p:txBody>
          <a:bodyPr/>
          <a:lstStyle/>
          <a:p>
            <a:fld id="{7323E31F-65C3-43C3-AE7C-FBF086DC3018}" type="slidenum">
              <a:rPr lang="en-US" smtClean="0"/>
              <a:pPr/>
              <a:t>9</a:t>
            </a:fld>
            <a:endParaRPr lang="en-US" dirty="0"/>
          </a:p>
        </p:txBody>
      </p:sp>
      <p:sp>
        <p:nvSpPr>
          <p:cNvPr id="6" name="TextBox 5"/>
          <p:cNvSpPr txBox="1"/>
          <p:nvPr/>
        </p:nvSpPr>
        <p:spPr>
          <a:xfrm>
            <a:off x="1524000" y="0"/>
            <a:ext cx="9144000" cy="400110"/>
          </a:xfrm>
          <a:prstGeom prst="rect">
            <a:avLst/>
          </a:prstGeom>
          <a:solidFill>
            <a:schemeClr val="accent1">
              <a:lumMod val="75000"/>
            </a:schemeClr>
          </a:solidFill>
          <a:ln>
            <a:solidFill>
              <a:schemeClr val="tx2">
                <a:lumMod val="75000"/>
              </a:schemeClr>
            </a:solidFill>
          </a:ln>
        </p:spPr>
        <p:txBody>
          <a:bodyPr wrap="square" rtlCol="0">
            <a:spAutoFit/>
          </a:bodyPr>
          <a:lstStyle/>
          <a:p>
            <a:pPr>
              <a:defRPr/>
            </a:pPr>
            <a:r>
              <a:rPr lang="en-US" sz="2000" b="1" dirty="0">
                <a:solidFill>
                  <a:schemeClr val="bg1"/>
                </a:solidFill>
              </a:rPr>
              <a:t>MAKING ALL COMMUNITIES STRONGER</a:t>
            </a:r>
          </a:p>
        </p:txBody>
      </p:sp>
      <p:sp>
        <p:nvSpPr>
          <p:cNvPr id="8" name="Rectangle 7"/>
          <p:cNvSpPr/>
          <p:nvPr/>
        </p:nvSpPr>
        <p:spPr>
          <a:xfrm>
            <a:off x="1752600" y="1524000"/>
            <a:ext cx="8686800" cy="5062924"/>
          </a:xfrm>
          <a:prstGeom prst="rect">
            <a:avLst/>
          </a:prstGeom>
        </p:spPr>
        <p:txBody>
          <a:bodyPr wrap="square">
            <a:spAutoFit/>
          </a:bodyPr>
          <a:lstStyle/>
          <a:p>
            <a:pPr marL="463550" lvl="1" indent="-354013">
              <a:buFont typeface="Wingdings" pitchFamily="2" charset="2"/>
              <a:buChar char="ü"/>
            </a:pPr>
            <a:r>
              <a:rPr lang="en-US" sz="1900" dirty="0">
                <a:solidFill>
                  <a:schemeClr val="bg1"/>
                </a:solidFill>
              </a:rPr>
              <a:t>Proposes</a:t>
            </a:r>
            <a:r>
              <a:rPr lang="en-US" sz="1900" dirty="0"/>
              <a:t> </a:t>
            </a:r>
            <a:r>
              <a:rPr lang="en-US" sz="1900" b="1" dirty="0">
                <a:solidFill>
                  <a:schemeClr val="accent3"/>
                </a:solidFill>
              </a:rPr>
              <a:t>flexibility for CDBG</a:t>
            </a:r>
            <a:r>
              <a:rPr lang="en-US" sz="1900" b="1" dirty="0">
                <a:solidFill>
                  <a:schemeClr val="tx2"/>
                </a:solidFill>
              </a:rPr>
              <a:t> </a:t>
            </a:r>
            <a:r>
              <a:rPr lang="en-US" sz="1900" dirty="0">
                <a:solidFill>
                  <a:schemeClr val="bg1"/>
                </a:solidFill>
              </a:rPr>
              <a:t>to encourage regional coordination, and specific programs for local decision-making and tribal support.</a:t>
            </a:r>
          </a:p>
          <a:p>
            <a:pPr marL="463550" lvl="1" indent="-354013">
              <a:buFont typeface="Wingdings" pitchFamily="2" charset="2"/>
              <a:buChar char="ü"/>
            </a:pPr>
            <a:endParaRPr lang="en-US" sz="1900" dirty="0"/>
          </a:p>
          <a:p>
            <a:pPr marL="463550" lvl="1" indent="-354013">
              <a:buFont typeface="Wingdings" pitchFamily="2" charset="2"/>
              <a:buChar char="ü"/>
            </a:pPr>
            <a:r>
              <a:rPr lang="en-US" sz="1900" dirty="0">
                <a:solidFill>
                  <a:schemeClr val="bg1"/>
                </a:solidFill>
              </a:rPr>
              <a:t>Invests in programs that serve Native American communities:</a:t>
            </a:r>
          </a:p>
          <a:p>
            <a:pPr marL="920750" lvl="2" indent="-354013">
              <a:buFont typeface="Wingdings" pitchFamily="2" charset="2"/>
              <a:buChar char="ü"/>
            </a:pPr>
            <a:r>
              <a:rPr lang="en-US" sz="1900" dirty="0">
                <a:solidFill>
                  <a:schemeClr val="bg1"/>
                </a:solidFill>
              </a:rPr>
              <a:t>Requests</a:t>
            </a:r>
            <a:r>
              <a:rPr lang="en-US" sz="1900" dirty="0"/>
              <a:t> </a:t>
            </a:r>
            <a:r>
              <a:rPr lang="en-US" sz="1900" b="1" dirty="0">
                <a:solidFill>
                  <a:schemeClr val="accent3"/>
                </a:solidFill>
              </a:rPr>
              <a:t>$700 million</a:t>
            </a:r>
            <a:r>
              <a:rPr lang="en-US" sz="1900" dirty="0">
                <a:solidFill>
                  <a:schemeClr val="accent3"/>
                </a:solidFill>
              </a:rPr>
              <a:t> </a:t>
            </a:r>
            <a:r>
              <a:rPr lang="en-US" sz="1900" dirty="0">
                <a:solidFill>
                  <a:schemeClr val="bg1"/>
                </a:solidFill>
              </a:rPr>
              <a:t>for Native American Housing Block Grants, an increase of </a:t>
            </a:r>
            <a:r>
              <a:rPr lang="en-US" sz="1900" b="1" dirty="0">
                <a:solidFill>
                  <a:schemeClr val="accent3"/>
                </a:solidFill>
              </a:rPr>
              <a:t>$50 million over FY2016 enacted</a:t>
            </a:r>
            <a:r>
              <a:rPr lang="en-US" sz="1900" dirty="0"/>
              <a:t>; </a:t>
            </a:r>
          </a:p>
          <a:p>
            <a:pPr marL="920750" lvl="2" indent="-354013">
              <a:buFont typeface="Wingdings" pitchFamily="2" charset="2"/>
              <a:buChar char="ü"/>
            </a:pPr>
            <a:r>
              <a:rPr lang="en-US" sz="1900" dirty="0">
                <a:solidFill>
                  <a:schemeClr val="bg1"/>
                </a:solidFill>
              </a:rPr>
              <a:t>Includes an </a:t>
            </a:r>
            <a:r>
              <a:rPr lang="en-US" sz="1900" b="1" dirty="0">
                <a:solidFill>
                  <a:schemeClr val="bg1"/>
                </a:solidFill>
              </a:rPr>
              <a:t>additional $20 million</a:t>
            </a:r>
            <a:r>
              <a:rPr lang="en-US" sz="1900" dirty="0">
                <a:solidFill>
                  <a:schemeClr val="bg1"/>
                </a:solidFill>
              </a:rPr>
              <a:t> targeted to improve outcomes for Native Youth, such as funding community </a:t>
            </a:r>
            <a:r>
              <a:rPr lang="en-US" sz="1900" dirty="0" smtClean="0">
                <a:solidFill>
                  <a:schemeClr val="bg1"/>
                </a:solidFill>
              </a:rPr>
              <a:t>centers and </a:t>
            </a:r>
            <a:r>
              <a:rPr lang="en-US" sz="1900" dirty="0">
                <a:solidFill>
                  <a:schemeClr val="bg1"/>
                </a:solidFill>
              </a:rPr>
              <a:t>health </a:t>
            </a:r>
            <a:r>
              <a:rPr lang="en-US" sz="1900" dirty="0" smtClean="0">
                <a:solidFill>
                  <a:schemeClr val="bg1"/>
                </a:solidFill>
              </a:rPr>
              <a:t>clinics.</a:t>
            </a:r>
            <a:endParaRPr lang="en-US" sz="1900" dirty="0">
              <a:solidFill>
                <a:schemeClr val="bg1"/>
              </a:solidFill>
            </a:endParaRPr>
          </a:p>
          <a:p>
            <a:pPr marL="109537"/>
            <a:endParaRPr lang="en-US" sz="1900" dirty="0"/>
          </a:p>
          <a:p>
            <a:pPr marL="463550" indent="-354013">
              <a:buFont typeface="Wingdings" pitchFamily="2" charset="2"/>
              <a:buChar char="ü"/>
            </a:pPr>
            <a:r>
              <a:rPr lang="en-US" sz="1900" dirty="0">
                <a:solidFill>
                  <a:schemeClr val="bg1"/>
                </a:solidFill>
              </a:rPr>
              <a:t>Proposes to increase the CDBG set-aside for </a:t>
            </a:r>
            <a:r>
              <a:rPr lang="en-US" sz="1900" b="1" dirty="0" err="1">
                <a:solidFill>
                  <a:schemeClr val="bg1"/>
                </a:solidFill>
              </a:rPr>
              <a:t>colonias</a:t>
            </a:r>
            <a:r>
              <a:rPr lang="en-US" sz="1900" b="1" dirty="0">
                <a:solidFill>
                  <a:schemeClr val="bg1"/>
                </a:solidFill>
              </a:rPr>
              <a:t> </a:t>
            </a:r>
            <a:r>
              <a:rPr lang="en-US" sz="1900" b="1" dirty="0">
                <a:solidFill>
                  <a:schemeClr val="accent3"/>
                </a:solidFill>
              </a:rPr>
              <a:t>to 15% </a:t>
            </a:r>
            <a:r>
              <a:rPr lang="en-US" sz="1900" dirty="0">
                <a:solidFill>
                  <a:schemeClr val="bg1"/>
                </a:solidFill>
              </a:rPr>
              <a:t>to allow for more funding to be directed to rural border communities.</a:t>
            </a:r>
          </a:p>
          <a:p>
            <a:pPr marL="109537"/>
            <a:endParaRPr lang="en-US" sz="1900" dirty="0"/>
          </a:p>
          <a:p>
            <a:pPr marL="463550" indent="-354013">
              <a:buFont typeface="Wingdings" pitchFamily="2" charset="2"/>
              <a:buChar char="ü"/>
            </a:pPr>
            <a:r>
              <a:rPr lang="en-US" sz="1900" dirty="0">
                <a:solidFill>
                  <a:schemeClr val="bg1"/>
                </a:solidFill>
              </a:rPr>
              <a:t>Includes the </a:t>
            </a:r>
            <a:r>
              <a:rPr lang="en-US" sz="1900" b="1" dirty="0">
                <a:solidFill>
                  <a:schemeClr val="accent3"/>
                </a:solidFill>
              </a:rPr>
              <a:t>Upward Mobility Project</a:t>
            </a:r>
            <a:r>
              <a:rPr lang="en-US" sz="1900" dirty="0">
                <a:solidFill>
                  <a:schemeClr val="bg1"/>
                </a:solidFill>
              </a:rPr>
              <a:t>, an initiative to allow up to ten states, localities or consortia to blend funding across four block grants, including the Department of Health and Human Services’ Social Services and Community Services Block Grants.</a:t>
            </a:r>
          </a:p>
          <a:p>
            <a:pPr marL="463550" indent="-354013">
              <a:buFont typeface="Wingdings" pitchFamily="2" charset="2"/>
              <a:buChar char="ü"/>
            </a:pPr>
            <a:endParaRPr lang="en-US" sz="1900" i="1" dirty="0">
              <a:latin typeface="Calibri" pitchFamily="34" charset="0"/>
            </a:endParaRPr>
          </a:p>
        </p:txBody>
      </p:sp>
    </p:spTree>
    <p:extLst>
      <p:ext uri="{BB962C8B-B14F-4D97-AF65-F5344CB8AC3E}">
        <p14:creationId xmlns:p14="http://schemas.microsoft.com/office/powerpoint/2010/main" val="28347462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solidFill>
            <a:schemeClr val="tx1">
              <a:lumMod val="50000"/>
              <a:lumOff val="50000"/>
            </a:schemeClr>
          </a:solidFill>
        </a:ln>
      </a:spPr>
      <a:bodyPr wrap="square" rtlCol="0">
        <a:spAutoFit/>
      </a:bodyPr>
      <a:lstStyle>
        <a:defPPr>
          <a:defRPr b="1" i="1" dirty="0" smtClean="0">
            <a:solidFill>
              <a:schemeClr val="tx2">
                <a:lumMod val="60000"/>
                <a:lumOff val="40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FY2013 Budget Presentation - EXTERNAL (2.2.12)</Template>
  <TotalTime>14612</TotalTime>
  <Words>1856</Words>
  <Application>Microsoft Office PowerPoint</Application>
  <PresentationFormat>Custom</PresentationFormat>
  <Paragraphs>201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U.S. DEPARTMENT OF HOUSING AND URBAN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Housing and Urban Development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Housing and Urban Development</dc:title>
  <dc:creator>Preferred User</dc:creator>
  <cp:lastModifiedBy>HUD User</cp:lastModifiedBy>
  <cp:revision>1242</cp:revision>
  <cp:lastPrinted>2016-02-07T21:32:52Z</cp:lastPrinted>
  <dcterms:created xsi:type="dcterms:W3CDTF">2014-03-04T03:52:43Z</dcterms:created>
  <dcterms:modified xsi:type="dcterms:W3CDTF">2016-02-09T23:52:16Z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1153749704</vt:i4>
  </property>
  <property fmtid="{D5CDD505-2E9C-101B-9397-08002B2CF9AE}" pid="3" name="_NewReviewCycle">
    <vt:lpwstr/>
  </property>
  <property fmtid="{D5CDD505-2E9C-101B-9397-08002B2CF9AE}" pid="4" name="_EmailSubject">
    <vt:lpwstr>Posting on Budget Site</vt:lpwstr>
  </property>
  <property fmtid="{D5CDD505-2E9C-101B-9397-08002B2CF9AE}" pid="5" name="_AuthorEmail">
    <vt:lpwstr>Laura.H.Hogshead@hud.gov</vt:lpwstr>
  </property>
  <property fmtid="{D5CDD505-2E9C-101B-9397-08002B2CF9AE}" pid="6" name="_AuthorEmailDisplayName">
    <vt:lpwstr>Hogshead, Laura H</vt:lpwstr>
  </property>
  <property fmtid="{D5CDD505-2E9C-101B-9397-08002B2CF9AE}" pid="7" name="_PreviousAdHocReviewCycleID">
    <vt:i4>1335335978</vt:i4>
  </property>
</Properties>
</file>