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4308" r:id="rId1"/>
  </p:sldMasterIdLst>
  <p:notesMasterIdLst>
    <p:notesMasterId r:id="rId101"/>
  </p:notesMasterIdLst>
  <p:sldIdLst>
    <p:sldId id="256" r:id="rId2"/>
    <p:sldId id="257" r:id="rId3"/>
    <p:sldId id="261" r:id="rId4"/>
    <p:sldId id="406" r:id="rId5"/>
    <p:sldId id="411" r:id="rId6"/>
    <p:sldId id="412" r:id="rId7"/>
    <p:sldId id="435" r:id="rId8"/>
    <p:sldId id="413" r:id="rId9"/>
    <p:sldId id="403" r:id="rId10"/>
    <p:sldId id="405" r:id="rId11"/>
    <p:sldId id="404" r:id="rId12"/>
    <p:sldId id="407" r:id="rId13"/>
    <p:sldId id="392" r:id="rId14"/>
    <p:sldId id="393" r:id="rId15"/>
    <p:sldId id="263" r:id="rId16"/>
    <p:sldId id="436" r:id="rId17"/>
    <p:sldId id="437" r:id="rId18"/>
    <p:sldId id="362" r:id="rId19"/>
    <p:sldId id="410" r:id="rId20"/>
    <p:sldId id="409" r:id="rId21"/>
    <p:sldId id="439" r:id="rId22"/>
    <p:sldId id="440" r:id="rId23"/>
    <p:sldId id="491" r:id="rId24"/>
    <p:sldId id="394" r:id="rId25"/>
    <p:sldId id="399" r:id="rId26"/>
    <p:sldId id="400" r:id="rId27"/>
    <p:sldId id="414" r:id="rId28"/>
    <p:sldId id="492" r:id="rId29"/>
    <p:sldId id="268" r:id="rId30"/>
    <p:sldId id="493" r:id="rId31"/>
    <p:sldId id="415" r:id="rId32"/>
    <p:sldId id="416" r:id="rId33"/>
    <p:sldId id="494" r:id="rId34"/>
    <p:sldId id="379" r:id="rId35"/>
    <p:sldId id="380" r:id="rId36"/>
    <p:sldId id="417" r:id="rId37"/>
    <p:sldId id="419" r:id="rId38"/>
    <p:sldId id="420" r:id="rId39"/>
    <p:sldId id="421" r:id="rId40"/>
    <p:sldId id="418" r:id="rId41"/>
    <p:sldId id="441" r:id="rId42"/>
    <p:sldId id="428" r:id="rId43"/>
    <p:sldId id="495" r:id="rId44"/>
    <p:sldId id="438" r:id="rId45"/>
    <p:sldId id="462" r:id="rId46"/>
    <p:sldId id="463" r:id="rId47"/>
    <p:sldId id="487" r:id="rId48"/>
    <p:sldId id="488" r:id="rId49"/>
    <p:sldId id="466" r:id="rId50"/>
    <p:sldId id="467" r:id="rId51"/>
    <p:sldId id="468" r:id="rId52"/>
    <p:sldId id="469" r:id="rId53"/>
    <p:sldId id="489" r:id="rId54"/>
    <p:sldId id="470" r:id="rId55"/>
    <p:sldId id="471" r:id="rId56"/>
    <p:sldId id="472" r:id="rId57"/>
    <p:sldId id="473" r:id="rId58"/>
    <p:sldId id="474" r:id="rId59"/>
    <p:sldId id="475" r:id="rId60"/>
    <p:sldId id="496" r:id="rId61"/>
    <p:sldId id="485" r:id="rId62"/>
    <p:sldId id="486" r:id="rId63"/>
    <p:sldId id="476" r:id="rId64"/>
    <p:sldId id="479" r:id="rId65"/>
    <p:sldId id="480" r:id="rId66"/>
    <p:sldId id="481" r:id="rId67"/>
    <p:sldId id="482" r:id="rId68"/>
    <p:sldId id="483" r:id="rId69"/>
    <p:sldId id="484" r:id="rId70"/>
    <p:sldId id="490" r:id="rId71"/>
    <p:sldId id="477" r:id="rId72"/>
    <p:sldId id="478" r:id="rId73"/>
    <p:sldId id="363" r:id="rId74"/>
    <p:sldId id="365" r:id="rId75"/>
    <p:sldId id="366" r:id="rId76"/>
    <p:sldId id="443" r:id="rId77"/>
    <p:sldId id="444" r:id="rId78"/>
    <p:sldId id="445" r:id="rId79"/>
    <p:sldId id="497" r:id="rId80"/>
    <p:sldId id="446" r:id="rId81"/>
    <p:sldId id="498" r:id="rId82"/>
    <p:sldId id="460" r:id="rId83"/>
    <p:sldId id="448" r:id="rId84"/>
    <p:sldId id="451" r:id="rId85"/>
    <p:sldId id="450" r:id="rId86"/>
    <p:sldId id="452" r:id="rId87"/>
    <p:sldId id="453" r:id="rId88"/>
    <p:sldId id="454" r:id="rId89"/>
    <p:sldId id="499" r:id="rId90"/>
    <p:sldId id="455" r:id="rId91"/>
    <p:sldId id="500" r:id="rId92"/>
    <p:sldId id="456" r:id="rId93"/>
    <p:sldId id="457" r:id="rId94"/>
    <p:sldId id="458" r:id="rId95"/>
    <p:sldId id="459" r:id="rId96"/>
    <p:sldId id="354" r:id="rId97"/>
    <p:sldId id="344" r:id="rId98"/>
    <p:sldId id="361" r:id="rId99"/>
    <p:sldId id="434" r:id="rId10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110" y="-888"/>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F86160-BE00-44FF-8DD2-E0F7A18E5F72}" type="datetimeFigureOut">
              <a:rPr lang="en-US" smtClean="0"/>
              <a:pPr/>
              <a:t>9/10/2013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5D57BF-AE03-4AF4-81BB-159E0B86C85A}" type="slidenum">
              <a:rPr lang="en-US" smtClean="0"/>
              <a:pPr/>
              <a:t>‹#›</a:t>
            </a:fld>
            <a:endParaRPr lang="en-US"/>
          </a:p>
        </p:txBody>
      </p:sp>
    </p:spTree>
    <p:extLst>
      <p:ext uri="{BB962C8B-B14F-4D97-AF65-F5344CB8AC3E}">
        <p14:creationId xmlns:p14="http://schemas.microsoft.com/office/powerpoint/2010/main" val="11029884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r>
              <a:rPr lang="en-US" dirty="0" smtClean="0"/>
              <a:t>Joint applicants must both be eligible</a:t>
            </a:r>
            <a:r>
              <a:rPr lang="en-US" baseline="0" dirty="0" smtClean="0"/>
              <a:t> entities.</a:t>
            </a:r>
            <a:endParaRPr lang="en-US" dirty="0"/>
          </a:p>
        </p:txBody>
      </p:sp>
      <p:sp>
        <p:nvSpPr>
          <p:cNvPr id="4" name="Slide Number Placeholder 3"/>
          <p:cNvSpPr>
            <a:spLocks noGrp="1"/>
          </p:cNvSpPr>
          <p:nvPr>
            <p:ph type="sldNum" sz="quarter" idx="10"/>
          </p:nvPr>
        </p:nvSpPr>
        <p:spPr/>
        <p:txBody>
          <a:bodyPr/>
          <a:lstStyle/>
          <a:p>
            <a:fld id="{145D57BF-AE03-4AF4-81BB-159E0B86C85A}" type="slidenum">
              <a:rPr lang="en-US" smtClean="0"/>
              <a:pPr/>
              <a:t>4</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r>
              <a:rPr lang="en-US" dirty="0" smtClean="0"/>
              <a:t>Joint applicants must both be eligible</a:t>
            </a:r>
            <a:r>
              <a:rPr lang="en-US" baseline="0" dirty="0" smtClean="0"/>
              <a:t> entities.</a:t>
            </a:r>
            <a:endParaRPr lang="en-US" dirty="0"/>
          </a:p>
        </p:txBody>
      </p:sp>
      <p:sp>
        <p:nvSpPr>
          <p:cNvPr id="4" name="Slide Number Placeholder 3"/>
          <p:cNvSpPr>
            <a:spLocks noGrp="1"/>
          </p:cNvSpPr>
          <p:nvPr>
            <p:ph type="sldNum" sz="quarter" idx="10"/>
          </p:nvPr>
        </p:nvSpPr>
        <p:spPr/>
        <p:txBody>
          <a:bodyPr/>
          <a:lstStyle/>
          <a:p>
            <a:fld id="{145D57BF-AE03-4AF4-81BB-159E0B86C85A}" type="slidenum">
              <a:rPr lang="en-US" smtClean="0"/>
              <a:pPr/>
              <a:t>15</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r>
              <a:rPr lang="en-US" dirty="0" smtClean="0"/>
              <a:t>Joint applicants must both be eligible</a:t>
            </a:r>
            <a:r>
              <a:rPr lang="en-US" baseline="0" dirty="0" smtClean="0"/>
              <a:t> entities.</a:t>
            </a:r>
            <a:endParaRPr lang="en-US" dirty="0"/>
          </a:p>
        </p:txBody>
      </p:sp>
      <p:sp>
        <p:nvSpPr>
          <p:cNvPr id="4" name="Slide Number Placeholder 3"/>
          <p:cNvSpPr>
            <a:spLocks noGrp="1"/>
          </p:cNvSpPr>
          <p:nvPr>
            <p:ph type="sldNum" sz="quarter" idx="10"/>
          </p:nvPr>
        </p:nvSpPr>
        <p:spPr/>
        <p:txBody>
          <a:bodyPr/>
          <a:lstStyle/>
          <a:p>
            <a:fld id="{145D57BF-AE03-4AF4-81BB-159E0B86C85A}" type="slidenum">
              <a:rPr lang="en-US" smtClean="0"/>
              <a:pPr/>
              <a:t>16</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r>
              <a:rPr lang="en-US" dirty="0" smtClean="0"/>
              <a:t>Joint applicants must both be eligible</a:t>
            </a:r>
            <a:r>
              <a:rPr lang="en-US" baseline="0" dirty="0" smtClean="0"/>
              <a:t> entities.</a:t>
            </a:r>
            <a:endParaRPr lang="en-US" dirty="0"/>
          </a:p>
        </p:txBody>
      </p:sp>
      <p:sp>
        <p:nvSpPr>
          <p:cNvPr id="4" name="Slide Number Placeholder 3"/>
          <p:cNvSpPr>
            <a:spLocks noGrp="1"/>
          </p:cNvSpPr>
          <p:nvPr>
            <p:ph type="sldNum" sz="quarter" idx="10"/>
          </p:nvPr>
        </p:nvSpPr>
        <p:spPr/>
        <p:txBody>
          <a:bodyPr/>
          <a:lstStyle/>
          <a:p>
            <a:fld id="{145D57BF-AE03-4AF4-81BB-159E0B86C85A}" type="slidenum">
              <a:rPr lang="en-US" smtClean="0"/>
              <a:pPr/>
              <a:t>17</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For audit purposes, applicants must have documentation on file demonstrating that the salary and fringe benefits of the project coordinator are comparable to similar professions in their local area. </a:t>
            </a:r>
            <a:endParaRPr lang="en-US" dirty="0"/>
          </a:p>
        </p:txBody>
      </p:sp>
      <p:sp>
        <p:nvSpPr>
          <p:cNvPr id="4" name="Slide Number Placeholder 3"/>
          <p:cNvSpPr>
            <a:spLocks noGrp="1"/>
          </p:cNvSpPr>
          <p:nvPr>
            <p:ph type="sldNum" sz="quarter" idx="10"/>
          </p:nvPr>
        </p:nvSpPr>
        <p:spPr/>
        <p:txBody>
          <a:bodyPr/>
          <a:lstStyle/>
          <a:p>
            <a:fld id="{145D57BF-AE03-4AF4-81BB-159E0B86C85A}" type="slidenum">
              <a:rPr lang="en-US" smtClean="0"/>
              <a:pPr/>
              <a:t>41</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r>
              <a:rPr lang="en-US" dirty="0" smtClean="0"/>
              <a:t>If you have</a:t>
            </a:r>
            <a:r>
              <a:rPr lang="en-US" baseline="0" dirty="0" smtClean="0"/>
              <a:t> or intend to conduct lobbying activities using federal funds, you have to use this form.</a:t>
            </a:r>
            <a:endParaRPr lang="en-US" dirty="0"/>
          </a:p>
        </p:txBody>
      </p:sp>
      <p:sp>
        <p:nvSpPr>
          <p:cNvPr id="4" name="Slide Number Placeholder 3"/>
          <p:cNvSpPr>
            <a:spLocks noGrp="1"/>
          </p:cNvSpPr>
          <p:nvPr>
            <p:ph type="sldNum" sz="quarter" idx="10"/>
          </p:nvPr>
        </p:nvSpPr>
        <p:spPr/>
        <p:txBody>
          <a:bodyPr/>
          <a:lstStyle/>
          <a:p>
            <a:fld id="{145D57BF-AE03-4AF4-81BB-159E0B86C85A}" type="slidenum">
              <a:rPr lang="en-US" smtClean="0"/>
              <a:pPr/>
              <a:t>54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p:spPr>
        <p:txBody>
          <a:bodyPr/>
          <a:lstStyle/>
          <a:p>
            <a:fld id="{53A5BFC7-CD49-4319-8775-35AA5935B5F1}" type="slidenum">
              <a:rPr lang="en-US" smtClean="0"/>
              <a:pPr/>
              <a:t>58</a:t>
            </a:fld>
            <a:endParaRPr lang="en-US" smtClean="0"/>
          </a:p>
        </p:txBody>
      </p:sp>
      <p:sp>
        <p:nvSpPr>
          <p:cNvPr id="109571" name="Rectangle 2"/>
          <p:cNvSpPr>
            <a:spLocks noGrp="1" noRot="1" noChangeAspect="1" noChangeArrowheads="1" noTextEdit="1"/>
          </p:cNvSpPr>
          <p:nvPr>
            <p:ph type="sldImg"/>
          </p:nvPr>
        </p:nvSpPr>
        <p:spPr>
          <a:xfrm>
            <a:off x="381000" y="685800"/>
            <a:ext cx="6096000" cy="3429000"/>
          </a:xfrm>
          <a:ln/>
        </p:spPr>
      </p:sp>
      <p:sp>
        <p:nvSpPr>
          <p:cNvPr id="109572" name="Rectangle 3"/>
          <p:cNvSpPr>
            <a:spLocks noGrp="1" noChangeArrowheads="1"/>
          </p:cNvSpPr>
          <p:nvPr>
            <p:ph type="body" idx="1"/>
          </p:nvPr>
        </p:nvSpPr>
        <p:spPr>
          <a:xfrm>
            <a:off x="914400" y="4343400"/>
            <a:ext cx="5029200" cy="4114800"/>
          </a:xfrm>
          <a:noFill/>
          <a:ln/>
        </p:spPr>
        <p:txBody>
          <a:bodyPr/>
          <a:lstStyle/>
          <a:p>
            <a:pPr eaLnBrk="1" hangingPunct="1"/>
            <a:r>
              <a:rPr lang="en-US" dirty="0" smtClean="0"/>
              <a:t>Check accuracy of faxes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p:spPr>
        <p:txBody>
          <a:bodyPr/>
          <a:lstStyle/>
          <a:p>
            <a:fld id="{53A5BFC7-CD49-4319-8775-35AA5935B5F1}" type="slidenum">
              <a:rPr lang="en-US" smtClean="0"/>
              <a:pPr/>
              <a:t>59</a:t>
            </a:fld>
            <a:endParaRPr lang="en-US" smtClean="0"/>
          </a:p>
        </p:txBody>
      </p:sp>
      <p:sp>
        <p:nvSpPr>
          <p:cNvPr id="109571" name="Rectangle 2"/>
          <p:cNvSpPr>
            <a:spLocks noGrp="1" noRot="1" noChangeAspect="1" noChangeArrowheads="1" noTextEdit="1"/>
          </p:cNvSpPr>
          <p:nvPr>
            <p:ph type="sldImg"/>
          </p:nvPr>
        </p:nvSpPr>
        <p:spPr>
          <a:xfrm>
            <a:off x="381000" y="685800"/>
            <a:ext cx="6096000" cy="3429000"/>
          </a:xfrm>
          <a:ln/>
        </p:spPr>
      </p:sp>
      <p:sp>
        <p:nvSpPr>
          <p:cNvPr id="109572" name="Rectangle 3"/>
          <p:cNvSpPr>
            <a:spLocks noGrp="1" noChangeArrowheads="1"/>
          </p:cNvSpPr>
          <p:nvPr>
            <p:ph type="body" idx="1"/>
          </p:nvPr>
        </p:nvSpPr>
        <p:spPr>
          <a:xfrm>
            <a:off x="914400" y="4343400"/>
            <a:ext cx="5029200" cy="4114800"/>
          </a:xfrm>
          <a:noFill/>
          <a:ln/>
        </p:spPr>
        <p:txBody>
          <a:bodyPr/>
          <a:lstStyle/>
          <a:p>
            <a:pPr eaLnBrk="1" hangingPunct="1"/>
            <a:r>
              <a:rPr lang="en-US" dirty="0" smtClean="0"/>
              <a:t>Check accuracy of faxes</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p:spPr>
        <p:txBody>
          <a:bodyPr/>
          <a:lstStyle/>
          <a:p>
            <a:fld id="{53A5BFC7-CD49-4319-8775-35AA5935B5F1}" type="slidenum">
              <a:rPr lang="en-US" smtClean="0"/>
              <a:pPr/>
              <a:t>60</a:t>
            </a:fld>
            <a:endParaRPr lang="en-US" smtClean="0"/>
          </a:p>
        </p:txBody>
      </p:sp>
      <p:sp>
        <p:nvSpPr>
          <p:cNvPr id="109571" name="Rectangle 2"/>
          <p:cNvSpPr>
            <a:spLocks noGrp="1" noRot="1" noChangeAspect="1" noChangeArrowheads="1" noTextEdit="1"/>
          </p:cNvSpPr>
          <p:nvPr>
            <p:ph type="sldImg"/>
          </p:nvPr>
        </p:nvSpPr>
        <p:spPr>
          <a:xfrm>
            <a:off x="381000" y="685800"/>
            <a:ext cx="6096000" cy="3429000"/>
          </a:xfrm>
          <a:ln/>
        </p:spPr>
      </p:sp>
      <p:sp>
        <p:nvSpPr>
          <p:cNvPr id="109572" name="Rectangle 3"/>
          <p:cNvSpPr>
            <a:spLocks noGrp="1" noChangeArrowheads="1"/>
          </p:cNvSpPr>
          <p:nvPr>
            <p:ph type="body" idx="1"/>
          </p:nvPr>
        </p:nvSpPr>
        <p:spPr>
          <a:xfrm>
            <a:off x="914400" y="4343400"/>
            <a:ext cx="5029200" cy="4114800"/>
          </a:xfrm>
          <a:noFill/>
          <a:ln/>
        </p:spPr>
        <p:txBody>
          <a:bodyPr/>
          <a:lstStyle/>
          <a:p>
            <a:pPr eaLnBrk="1" hangingPunct="1"/>
            <a:r>
              <a:rPr lang="en-US" dirty="0" smtClean="0"/>
              <a:t>Check accuracy of faxes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smtClean="0"/>
              <a:t>To open a form, move it from the left box to the right box.  It will open below the main application – SCROLL DOWN.</a:t>
            </a:r>
            <a:br>
              <a:rPr lang="en-US" dirty="0" smtClean="0"/>
            </a:br>
            <a:r>
              <a:rPr lang="en-US" dirty="0" smtClean="0"/>
              <a:t/>
            </a:r>
            <a:br>
              <a:rPr lang="en-US" dirty="0" smtClean="0"/>
            </a:br>
            <a:r>
              <a:rPr lang="en-US" dirty="0" smtClean="0"/>
              <a:t>If you have moved a form to the right, the system will assume you want to submit it and will not let you until you fill in all of the mandatory (yellow) fields.  If you do not want to submit it, move it back to the left.</a:t>
            </a:r>
            <a:br>
              <a:rPr lang="en-US" dirty="0" smtClean="0"/>
            </a:br>
            <a:r>
              <a:rPr lang="en-US" dirty="0" smtClean="0"/>
              <a:t/>
            </a:r>
            <a:br>
              <a:rPr lang="en-US" dirty="0" smtClean="0"/>
            </a:br>
            <a:r>
              <a:rPr lang="en-US" dirty="0" smtClean="0"/>
              <a:t>If a form is optional in the NOFA and does not apply to you (e.g. SF LLL) DO NOT SUBMIT IT. </a:t>
            </a:r>
          </a:p>
          <a:p>
            <a:endParaRPr lang="en-US" dirty="0"/>
          </a:p>
        </p:txBody>
      </p:sp>
      <p:sp>
        <p:nvSpPr>
          <p:cNvPr id="4" name="Slide Number Placeholder 3"/>
          <p:cNvSpPr>
            <a:spLocks noGrp="1"/>
          </p:cNvSpPr>
          <p:nvPr>
            <p:ph type="sldNum" sz="quarter" idx="10"/>
          </p:nvPr>
        </p:nvSpPr>
        <p:spPr/>
        <p:txBody>
          <a:bodyPr/>
          <a:lstStyle/>
          <a:p>
            <a:fld id="{145D57BF-AE03-4AF4-81BB-159E0B86C85A}" type="slidenum">
              <a:rPr lang="en-US" smtClean="0"/>
              <a:pPr/>
              <a:t>75</a:t>
            </a:fld>
            <a:endParaRPr lang="en-US"/>
          </a:p>
        </p:txBody>
      </p:sp>
    </p:spTree>
    <p:extLst>
      <p:ext uri="{BB962C8B-B14F-4D97-AF65-F5344CB8AC3E}">
        <p14:creationId xmlns:p14="http://schemas.microsoft.com/office/powerpoint/2010/main" val="7213607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p:spPr>
        <p:txBody>
          <a:bodyPr/>
          <a:lstStyle/>
          <a:p>
            <a:fld id="{B3F38EEF-D3C6-42F3-85A0-08CF501E7AAB}" type="slidenum">
              <a:rPr lang="en-US" smtClean="0"/>
              <a:pPr/>
              <a:t>83</a:t>
            </a:fld>
            <a:endParaRPr lang="en-US" smtClean="0"/>
          </a:p>
        </p:txBody>
      </p:sp>
      <p:sp>
        <p:nvSpPr>
          <p:cNvPr id="110595" name="Rectangle 2"/>
          <p:cNvSpPr>
            <a:spLocks noGrp="1" noRot="1" noChangeAspect="1" noChangeArrowheads="1" noTextEdit="1"/>
          </p:cNvSpPr>
          <p:nvPr>
            <p:ph type="sldImg"/>
          </p:nvPr>
        </p:nvSpPr>
        <p:spPr>
          <a:xfrm>
            <a:off x="381000" y="685800"/>
            <a:ext cx="6096000" cy="3429000"/>
          </a:xfrm>
          <a:ln/>
        </p:spPr>
      </p:sp>
      <p:sp>
        <p:nvSpPr>
          <p:cNvPr id="110596" name="Rectangle 3"/>
          <p:cNvSpPr>
            <a:spLocks noGrp="1" noChangeArrowheads="1"/>
          </p:cNvSpPr>
          <p:nvPr>
            <p:ph type="body" idx="1"/>
          </p:nvPr>
        </p:nvSpPr>
        <p:spPr>
          <a:xfrm>
            <a:off x="914400" y="4343400"/>
            <a:ext cx="5029200" cy="4114800"/>
          </a:xfrm>
          <a:noFill/>
          <a:ln/>
        </p:spPr>
        <p:txBody>
          <a:bodyPr/>
          <a:lstStyle/>
          <a:p>
            <a:pPr eaLnBrk="1" hangingPunct="1"/>
            <a:r>
              <a:rPr lang="en-US" smtClean="0"/>
              <a:t>Notes on attaching – please make sure you attach the version you are intending to </a:t>
            </a:r>
          </a:p>
          <a:p>
            <a:pPr eaLnBrk="1" hangingPunct="1"/>
            <a:r>
              <a:rPr lang="en-US" smtClean="0">
                <a:solidFill>
                  <a:srgbClr val="000000"/>
                </a:solidFill>
                <a:latin typeface="Helv"/>
              </a:rPr>
              <a:t>Follow the tips provided—</a:t>
            </a:r>
          </a:p>
          <a:p>
            <a:pPr eaLnBrk="1" hangingPunct="1"/>
            <a:r>
              <a:rPr lang="en-US" smtClean="0">
                <a:solidFill>
                  <a:srgbClr val="000000"/>
                </a:solidFill>
                <a:latin typeface="Helv"/>
              </a:rPr>
              <a:t>Save the final files in a folder on your desk top; </a:t>
            </a:r>
          </a:p>
          <a:p>
            <a:pPr eaLnBrk="1" hangingPunct="1"/>
            <a:r>
              <a:rPr lang="en-US" smtClean="0">
                <a:solidFill>
                  <a:srgbClr val="000000"/>
                </a:solidFill>
                <a:latin typeface="Helv"/>
              </a:rPr>
              <a:t>open each file; </a:t>
            </a:r>
          </a:p>
          <a:p>
            <a:pPr eaLnBrk="1" hangingPunct="1"/>
            <a:r>
              <a:rPr lang="en-US" smtClean="0">
                <a:solidFill>
                  <a:srgbClr val="000000"/>
                </a:solidFill>
                <a:latin typeface="Helv"/>
              </a:rPr>
              <a:t>After attaching the files open them again and make sure they are complete.  </a:t>
            </a:r>
          </a:p>
          <a:p>
            <a:pPr eaLnBrk="1" hangingPunct="1"/>
            <a:r>
              <a:rPr lang="en-US" smtClean="0">
                <a:solidFill>
                  <a:srgbClr val="000000"/>
                </a:solidFill>
                <a:latin typeface="Helv"/>
              </a:rPr>
              <a:t>many applicants last year submitted older versions of their files.  Not the last version.  Don’t just scroll through the first part of the file, but open them and read the app them before hitting the submit button.</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r>
              <a:rPr lang="en-US" dirty="0" smtClean="0"/>
              <a:t>Joint applicants must both be eligible</a:t>
            </a:r>
            <a:r>
              <a:rPr lang="en-US" baseline="0" dirty="0" smtClean="0"/>
              <a:t> entities.</a:t>
            </a:r>
            <a:endParaRPr lang="en-US" dirty="0"/>
          </a:p>
        </p:txBody>
      </p:sp>
      <p:sp>
        <p:nvSpPr>
          <p:cNvPr id="4" name="Slide Number Placeholder 3"/>
          <p:cNvSpPr>
            <a:spLocks noGrp="1"/>
          </p:cNvSpPr>
          <p:nvPr>
            <p:ph type="sldNum" sz="quarter" idx="10"/>
          </p:nvPr>
        </p:nvSpPr>
        <p:spPr/>
        <p:txBody>
          <a:bodyPr/>
          <a:lstStyle/>
          <a:p>
            <a:fld id="{145D57BF-AE03-4AF4-81BB-159E0B86C85A}" type="slidenum">
              <a:rPr lang="en-US" smtClean="0"/>
              <a:pPr/>
              <a:t>5</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p:spPr>
        <p:txBody>
          <a:bodyPr/>
          <a:lstStyle/>
          <a:p>
            <a:fld id="{C8D2964F-449C-4008-9DC7-36B387BA635B}" type="slidenum">
              <a:rPr lang="en-US" smtClean="0"/>
              <a:pPr/>
              <a:t>87</a:t>
            </a:fld>
            <a:endParaRPr lang="en-US" smtClean="0"/>
          </a:p>
        </p:txBody>
      </p:sp>
      <p:sp>
        <p:nvSpPr>
          <p:cNvPr id="111619" name="Rectangle 2"/>
          <p:cNvSpPr>
            <a:spLocks noGrp="1" noRot="1" noChangeAspect="1" noChangeArrowheads="1" noTextEdit="1"/>
          </p:cNvSpPr>
          <p:nvPr>
            <p:ph type="sldImg"/>
          </p:nvPr>
        </p:nvSpPr>
        <p:spPr>
          <a:xfrm>
            <a:off x="381000" y="685800"/>
            <a:ext cx="6096000" cy="3429000"/>
          </a:xfrm>
          <a:ln/>
        </p:spPr>
      </p:sp>
      <p:sp>
        <p:nvSpPr>
          <p:cNvPr id="111620" name="Rectangle 3"/>
          <p:cNvSpPr>
            <a:spLocks noGrp="1" noChangeArrowheads="1"/>
          </p:cNvSpPr>
          <p:nvPr>
            <p:ph type="body" idx="1"/>
          </p:nvPr>
        </p:nvSpPr>
        <p:spPr>
          <a:xfrm>
            <a:off x="914400" y="4343400"/>
            <a:ext cx="5029200" cy="4114800"/>
          </a:xfrm>
          <a:noFill/>
          <a:ln/>
        </p:spPr>
        <p:txBody>
          <a:bodyPr/>
          <a:lstStyle/>
          <a:p>
            <a:pPr eaLnBrk="1" hangingPunct="1"/>
            <a:r>
              <a:rPr lang="en-US" dirty="0" smtClean="0"/>
              <a:t>Some forms are in “mandatory documents” some are in “optional documents”  BOTH of those are pure-edge.</a:t>
            </a:r>
          </a:p>
          <a:p>
            <a:pPr eaLnBrk="1" hangingPunct="1"/>
            <a:r>
              <a:rPr lang="en-US" dirty="0" smtClean="0"/>
              <a:t>Other forms are in “instructions download”</a:t>
            </a:r>
          </a:p>
          <a:p>
            <a:pPr eaLnBrk="1" hangingPunct="1"/>
            <a:r>
              <a:rPr lang="en-US" dirty="0" smtClean="0"/>
              <a:t>All forms you need should be in that package.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r>
              <a:rPr lang="en-US" dirty="0" smtClean="0"/>
              <a:t>Joint applicants must both be eligible</a:t>
            </a:r>
            <a:r>
              <a:rPr lang="en-US" baseline="0" dirty="0" smtClean="0"/>
              <a:t> entities.</a:t>
            </a:r>
            <a:endParaRPr lang="en-US" dirty="0"/>
          </a:p>
        </p:txBody>
      </p:sp>
      <p:sp>
        <p:nvSpPr>
          <p:cNvPr id="4" name="Slide Number Placeholder 3"/>
          <p:cNvSpPr>
            <a:spLocks noGrp="1"/>
          </p:cNvSpPr>
          <p:nvPr>
            <p:ph type="sldNum" sz="quarter" idx="10"/>
          </p:nvPr>
        </p:nvSpPr>
        <p:spPr/>
        <p:txBody>
          <a:bodyPr/>
          <a:lstStyle/>
          <a:p>
            <a:fld id="{145D57BF-AE03-4AF4-81BB-159E0B86C85A}"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r>
              <a:rPr lang="en-US" dirty="0" smtClean="0"/>
              <a:t>Joint applicants must both be eligible</a:t>
            </a:r>
            <a:r>
              <a:rPr lang="en-US" baseline="0" dirty="0" smtClean="0"/>
              <a:t> entities.</a:t>
            </a:r>
            <a:endParaRPr lang="en-US" dirty="0"/>
          </a:p>
        </p:txBody>
      </p:sp>
      <p:sp>
        <p:nvSpPr>
          <p:cNvPr id="4" name="Slide Number Placeholder 3"/>
          <p:cNvSpPr>
            <a:spLocks noGrp="1"/>
          </p:cNvSpPr>
          <p:nvPr>
            <p:ph type="sldNum" sz="quarter" idx="10"/>
          </p:nvPr>
        </p:nvSpPr>
        <p:spPr/>
        <p:txBody>
          <a:bodyPr/>
          <a:lstStyle/>
          <a:p>
            <a:fld id="{145D57BF-AE03-4AF4-81BB-159E0B86C85A}"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r>
              <a:rPr lang="en-US" dirty="0" smtClean="0"/>
              <a:t>Joint applicants must both be eligible</a:t>
            </a:r>
            <a:r>
              <a:rPr lang="en-US" baseline="0" dirty="0" smtClean="0"/>
              <a:t> entities.</a:t>
            </a:r>
            <a:endParaRPr lang="en-US" dirty="0"/>
          </a:p>
        </p:txBody>
      </p:sp>
      <p:sp>
        <p:nvSpPr>
          <p:cNvPr id="4" name="Slide Number Placeholder 3"/>
          <p:cNvSpPr>
            <a:spLocks noGrp="1"/>
          </p:cNvSpPr>
          <p:nvPr>
            <p:ph type="sldNum" sz="quarter" idx="10"/>
          </p:nvPr>
        </p:nvSpPr>
        <p:spPr/>
        <p:txBody>
          <a:bodyPr/>
          <a:lstStyle/>
          <a:p>
            <a:fld id="{145D57BF-AE03-4AF4-81BB-159E0B86C85A}"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r>
              <a:rPr lang="en-US" dirty="0" smtClean="0"/>
              <a:t>Joint applicants must both be eligible</a:t>
            </a:r>
            <a:r>
              <a:rPr lang="en-US" baseline="0" dirty="0" smtClean="0"/>
              <a:t> entities.</a:t>
            </a:r>
            <a:endParaRPr lang="en-US" dirty="0"/>
          </a:p>
        </p:txBody>
      </p:sp>
      <p:sp>
        <p:nvSpPr>
          <p:cNvPr id="4" name="Slide Number Placeholder 3"/>
          <p:cNvSpPr>
            <a:spLocks noGrp="1"/>
          </p:cNvSpPr>
          <p:nvPr>
            <p:ph type="sldNum" sz="quarter" idx="10"/>
          </p:nvPr>
        </p:nvSpPr>
        <p:spPr/>
        <p:txBody>
          <a:bodyPr/>
          <a:lstStyle/>
          <a:p>
            <a:fld id="{145D57BF-AE03-4AF4-81BB-159E0B86C85A}"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r>
              <a:rPr lang="en-US" dirty="0" smtClean="0"/>
              <a:t>Joint applicants must both be eligible</a:t>
            </a:r>
            <a:r>
              <a:rPr lang="en-US" baseline="0" dirty="0" smtClean="0"/>
              <a:t> entities.</a:t>
            </a:r>
            <a:endParaRPr lang="en-US" dirty="0"/>
          </a:p>
        </p:txBody>
      </p:sp>
      <p:sp>
        <p:nvSpPr>
          <p:cNvPr id="4" name="Slide Number Placeholder 3"/>
          <p:cNvSpPr>
            <a:spLocks noGrp="1"/>
          </p:cNvSpPr>
          <p:nvPr>
            <p:ph type="sldNum" sz="quarter" idx="10"/>
          </p:nvPr>
        </p:nvSpPr>
        <p:spPr/>
        <p:txBody>
          <a:bodyPr/>
          <a:lstStyle/>
          <a:p>
            <a:fld id="{145D57BF-AE03-4AF4-81BB-159E0B86C85A}" type="slidenum">
              <a:rPr lang="en-US" smtClean="0"/>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r>
              <a:rPr lang="en-US" dirty="0" smtClean="0"/>
              <a:t>Joint applicants must both be eligible</a:t>
            </a:r>
            <a:r>
              <a:rPr lang="en-US" baseline="0" dirty="0" smtClean="0"/>
              <a:t> entities.</a:t>
            </a:r>
            <a:endParaRPr lang="en-US" dirty="0"/>
          </a:p>
        </p:txBody>
      </p:sp>
      <p:sp>
        <p:nvSpPr>
          <p:cNvPr id="4" name="Slide Number Placeholder 3"/>
          <p:cNvSpPr>
            <a:spLocks noGrp="1"/>
          </p:cNvSpPr>
          <p:nvPr>
            <p:ph type="sldNum" sz="quarter" idx="10"/>
          </p:nvPr>
        </p:nvSpPr>
        <p:spPr/>
        <p:txBody>
          <a:bodyPr/>
          <a:lstStyle/>
          <a:p>
            <a:fld id="{145D57BF-AE03-4AF4-81BB-159E0B86C85A}" type="slidenum">
              <a:rPr lang="en-US" smtClean="0"/>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r>
              <a:rPr lang="en-US" dirty="0" smtClean="0"/>
              <a:t>Joint applicants must both be eligible</a:t>
            </a:r>
            <a:r>
              <a:rPr lang="en-US" baseline="0" dirty="0" smtClean="0"/>
              <a:t> entities.</a:t>
            </a:r>
            <a:endParaRPr lang="en-US" dirty="0"/>
          </a:p>
        </p:txBody>
      </p:sp>
      <p:sp>
        <p:nvSpPr>
          <p:cNvPr id="4" name="Slide Number Placeholder 3"/>
          <p:cNvSpPr>
            <a:spLocks noGrp="1"/>
          </p:cNvSpPr>
          <p:nvPr>
            <p:ph type="sldNum" sz="quarter" idx="10"/>
          </p:nvPr>
        </p:nvSpPr>
        <p:spPr/>
        <p:txBody>
          <a:bodyPr/>
          <a:lstStyle/>
          <a:p>
            <a:fld id="{145D57BF-AE03-4AF4-81BB-159E0B86C85A}"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3" y="2857501"/>
            <a:ext cx="3733819" cy="68315"/>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1" y="2922758"/>
            <a:ext cx="3733801" cy="144018"/>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1" y="3086375"/>
            <a:ext cx="3733801" cy="6858"/>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3123302"/>
            <a:ext cx="1965960" cy="13716"/>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3149679"/>
            <a:ext cx="1965960" cy="6858"/>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2971800"/>
            <a:ext cx="3063240" cy="20574"/>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3045737"/>
            <a:ext cx="160020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2737246"/>
            <a:ext cx="9144000" cy="183128"/>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 y="2756646"/>
            <a:ext cx="9144001" cy="105508"/>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2732318"/>
            <a:ext cx="2729950" cy="186324"/>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2776275"/>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801416"/>
            <a:ext cx="8458200" cy="1102519"/>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2924953"/>
            <a:ext cx="4953000" cy="131445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3154680"/>
            <a:ext cx="960120" cy="342900"/>
          </a:xfrm>
        </p:spPr>
        <p:txBody>
          <a:bodyPr/>
          <a:lstStyle/>
          <a:p>
            <a:fld id="{103A2780-93F6-4836-B217-2A557730A699}" type="datetime1">
              <a:rPr lang="en-US" smtClean="0"/>
              <a:t>9/10/2013</a:t>
            </a:fld>
            <a:endParaRPr lang="en-US"/>
          </a:p>
        </p:txBody>
      </p:sp>
      <p:sp>
        <p:nvSpPr>
          <p:cNvPr id="17" name="Footer Placeholder 16"/>
          <p:cNvSpPr>
            <a:spLocks noGrp="1"/>
          </p:cNvSpPr>
          <p:nvPr>
            <p:ph type="ftr" sz="quarter" idx="11"/>
          </p:nvPr>
        </p:nvSpPr>
        <p:spPr>
          <a:xfrm>
            <a:off x="5410200" y="3153966"/>
            <a:ext cx="1295400" cy="342900"/>
          </a:xfrm>
        </p:spPr>
        <p:txBody>
          <a:bodyPr/>
          <a:lstStyle/>
          <a:p>
            <a:endParaRPr kumimoji="0" lang="en-US"/>
          </a:p>
        </p:txBody>
      </p:sp>
      <p:sp>
        <p:nvSpPr>
          <p:cNvPr id="29" name="Slide Number Placeholder 28"/>
          <p:cNvSpPr>
            <a:spLocks noGrp="1"/>
          </p:cNvSpPr>
          <p:nvPr>
            <p:ph type="sldNum" sz="quarter" idx="12"/>
          </p:nvPr>
        </p:nvSpPr>
        <p:spPr>
          <a:xfrm>
            <a:off x="8320088" y="852"/>
            <a:ext cx="747712" cy="274320"/>
          </a:xfrm>
        </p:spPr>
        <p:txBody>
          <a:bodyPr/>
          <a:lstStyle>
            <a:lvl1pPr algn="r">
              <a:defRPr sz="1800">
                <a:solidFill>
                  <a:schemeClr val="bg1"/>
                </a:solidFill>
              </a:defRPr>
            </a:lvl1pPr>
          </a:lstStyle>
          <a:p>
            <a:fld id="{69E29E33-B620-47F9-BB04-8846C2A5AFCC}" type="slidenum">
              <a:rPr kumimoji="0" lang="en-US" smtClean="0"/>
              <a:pPr/>
              <a:t>‹#›</a:t>
            </a:fld>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E1A769B-6DA4-4C87-AE96-36B190254530}" type="datetime1">
              <a:rPr lang="en-US" smtClean="0"/>
              <a:t>9/10/2013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857250"/>
            <a:ext cx="1905000" cy="41148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857250"/>
            <a:ext cx="6248400" cy="41148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94241E7-F323-4B00-9379-9D043157743E}" type="datetime1">
              <a:rPr lang="en-US" smtClean="0"/>
              <a:t>9/10/2013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6EB2095-6BF9-48FD-84A8-94D9A98FF629}" type="datetime1">
              <a:rPr lang="en-US" smtClean="0"/>
              <a:t>9/10/2013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485901"/>
            <a:ext cx="7772400" cy="1021556"/>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25316"/>
            <a:ext cx="7772400" cy="1132284"/>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398794A-89CA-46D8-9D08-D731F794D119}" type="datetime1">
              <a:rPr lang="en-US" smtClean="0"/>
              <a:t>9/10/2013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87069"/>
            <a:ext cx="4038600" cy="3394472"/>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87069"/>
            <a:ext cx="4038600" cy="3394472"/>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6773711-680C-4457-A8CA-42F46FE0478A}" type="datetime1">
              <a:rPr lang="en-US" smtClean="0"/>
              <a:t>9/10/2013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857250"/>
            <a:ext cx="8382000" cy="802386"/>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83728"/>
            <a:ext cx="4041648" cy="3429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6" y="1683728"/>
            <a:ext cx="4041775" cy="3429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031389"/>
            <a:ext cx="4041648" cy="291465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5" y="2031389"/>
            <a:ext cx="4041775" cy="291465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8A349F81-F6AD-406F-9E04-C3B0094F371E}" type="datetime1">
              <a:rPr lang="en-US" smtClean="0"/>
              <a:t>9/10/2013</a:t>
            </a:fld>
            <a:endParaRPr lang="en-US"/>
          </a:p>
        </p:txBody>
      </p:sp>
      <p:sp>
        <p:nvSpPr>
          <p:cNvPr id="27" name="Slide Number Placeholder 26"/>
          <p:cNvSpPr>
            <a:spLocks noGrp="1"/>
          </p:cNvSpPr>
          <p:nvPr>
            <p:ph type="sldNum" sz="quarter" idx="11"/>
          </p:nvPr>
        </p:nvSpPr>
        <p:spPr/>
        <p:txBody>
          <a:bodyPr rtlCol="0"/>
          <a:lstStyle/>
          <a:p>
            <a:fld id="{69E29E33-B620-47F9-BB04-8846C2A5AFCC}" type="slidenum">
              <a:rPr kumimoji="0" lang="en-US" smtClean="0"/>
              <a:pPr/>
              <a:t>‹#›</a:t>
            </a:fld>
            <a:endParaRPr kumimoji="0" lang="en-US"/>
          </a:p>
        </p:txBody>
      </p:sp>
      <p:sp>
        <p:nvSpPr>
          <p:cNvPr id="28" name="Footer Placeholder 27"/>
          <p:cNvSpPr>
            <a:spLocks noGrp="1"/>
          </p:cNvSpPr>
          <p:nvPr>
            <p:ph type="ftr" sz="quarter" idx="12"/>
          </p:nvPr>
        </p:nvSpPr>
        <p:spPr/>
        <p:txBody>
          <a:bodyPr rtlCol="0"/>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857250"/>
            <a:ext cx="8229600" cy="802386"/>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459486"/>
            <a:ext cx="957264" cy="342900"/>
          </a:xfrm>
        </p:spPr>
        <p:txBody>
          <a:bodyPr/>
          <a:lstStyle/>
          <a:p>
            <a:fld id="{DAD5686D-5556-45E5-BE3F-7886265CEB67}" type="datetime1">
              <a:rPr lang="en-US" smtClean="0"/>
              <a:t>9/10/2013</a:t>
            </a:fld>
            <a:endParaRPr lang="en-US"/>
          </a:p>
        </p:txBody>
      </p:sp>
      <p:sp>
        <p:nvSpPr>
          <p:cNvPr id="4" name="Footer Placeholder 3"/>
          <p:cNvSpPr>
            <a:spLocks noGrp="1"/>
          </p:cNvSpPr>
          <p:nvPr>
            <p:ph type="ftr" sz="quarter" idx="11"/>
          </p:nvPr>
        </p:nvSpPr>
        <p:spPr>
          <a:xfrm>
            <a:off x="5257800" y="459486"/>
            <a:ext cx="1325880" cy="342900"/>
          </a:xfrm>
        </p:spPr>
        <p:txBody>
          <a:bodyPr/>
          <a:lstStyle/>
          <a:p>
            <a:endParaRPr kumimoji="0" lang="en-US"/>
          </a:p>
        </p:txBody>
      </p:sp>
      <p:sp>
        <p:nvSpPr>
          <p:cNvPr id="5" name="Slide Number Placeholder 4"/>
          <p:cNvSpPr>
            <a:spLocks noGrp="1"/>
          </p:cNvSpPr>
          <p:nvPr>
            <p:ph type="sldNum" sz="quarter" idx="12"/>
          </p:nvPr>
        </p:nvSpPr>
        <p:spPr>
          <a:xfrm>
            <a:off x="8174736" y="1704"/>
            <a:ext cx="762000" cy="274320"/>
          </a:xfrm>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247AD8-14C8-4806-8076-E3957CD5A192}" type="datetime1">
              <a:rPr lang="en-US" smtClean="0"/>
              <a:t>9/10/2013</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826477"/>
            <a:ext cx="3383280" cy="658368"/>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1508045"/>
            <a:ext cx="3383280" cy="346329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582215"/>
            <a:ext cx="5102352" cy="438912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84CFED5-9C26-4710-A5A0-CA4195DA21BA}" type="datetime1">
              <a:rPr lang="en-US" smtClean="0"/>
              <a:t>9/10/2013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5" y="831870"/>
            <a:ext cx="586803" cy="3511228"/>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857250"/>
            <a:ext cx="4572000" cy="3429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2455731"/>
            <a:ext cx="2590800" cy="1887367"/>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B5269FF-D663-480C-B65D-D40EAA26B71E}" type="datetime1">
              <a:rPr lang="en-US" smtClean="0"/>
              <a:t>9/10/2013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275114"/>
            <a:ext cx="9144000" cy="6330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0"/>
            <a:ext cx="9144000" cy="232997"/>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1" y="231207"/>
            <a:ext cx="9144001" cy="6858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3" y="270185"/>
            <a:ext cx="3733819" cy="68315"/>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1" y="330085"/>
            <a:ext cx="3733801" cy="135026"/>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373128"/>
            <a:ext cx="3063240" cy="20574"/>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441707"/>
            <a:ext cx="160020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1501"/>
            <a:ext cx="57626" cy="466344"/>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1501"/>
            <a:ext cx="27432" cy="466344"/>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1501"/>
            <a:ext cx="9144" cy="466344"/>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1501"/>
            <a:ext cx="27432" cy="466344"/>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285"/>
            <a:ext cx="54864" cy="438912"/>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285"/>
            <a:ext cx="9144" cy="438912"/>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857250"/>
            <a:ext cx="8229600" cy="8001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87068"/>
            <a:ext cx="8229600" cy="3243834"/>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459486"/>
            <a:ext cx="957264" cy="342900"/>
          </a:xfrm>
          <a:prstGeom prst="rect">
            <a:avLst/>
          </a:prstGeom>
        </p:spPr>
        <p:txBody>
          <a:bodyPr vert="horz"/>
          <a:lstStyle>
            <a:lvl1pPr algn="l" eaLnBrk="1" latinLnBrk="0" hangingPunct="1">
              <a:defRPr kumimoji="0" sz="800">
                <a:solidFill>
                  <a:schemeClr val="accent2"/>
                </a:solidFill>
              </a:defRPr>
            </a:lvl1pPr>
          </a:lstStyle>
          <a:p>
            <a:fld id="{265C680B-BF2C-49E6-BE3E-C48EC108265D}" type="datetime1">
              <a:rPr lang="en-US" smtClean="0"/>
              <a:t>9/10/2013</a:t>
            </a:fld>
            <a:endParaRPr lang="en-US">
              <a:solidFill>
                <a:schemeClr val="tx1">
                  <a:shade val="50000"/>
                </a:schemeClr>
              </a:solidFill>
            </a:endParaRPr>
          </a:p>
        </p:txBody>
      </p:sp>
      <p:sp>
        <p:nvSpPr>
          <p:cNvPr id="3" name="Footer Placeholder 2"/>
          <p:cNvSpPr>
            <a:spLocks noGrp="1"/>
          </p:cNvSpPr>
          <p:nvPr>
            <p:ph type="ftr" sz="quarter" idx="3"/>
          </p:nvPr>
        </p:nvSpPr>
        <p:spPr>
          <a:xfrm>
            <a:off x="5257800" y="459486"/>
            <a:ext cx="1325880" cy="342900"/>
          </a:xfrm>
          <a:prstGeom prst="rect">
            <a:avLst/>
          </a:prstGeom>
        </p:spPr>
        <p:txBody>
          <a:bodyPr vert="horz"/>
          <a:lstStyle>
            <a:lvl1pPr algn="r" eaLnBrk="1" latinLnBrk="0" hangingPunct="1">
              <a:defRPr kumimoji="0" sz="800">
                <a:solidFill>
                  <a:schemeClr val="accent2"/>
                </a:solidFill>
              </a:defRPr>
            </a:lvl1pPr>
          </a:lstStyle>
          <a:p>
            <a:endParaRPr kumimoji="0" lang="en-US">
              <a:solidFill>
                <a:schemeClr val="tx1">
                  <a:shade val="50000"/>
                </a:schemeClr>
              </a:solidFill>
            </a:endParaRPr>
          </a:p>
        </p:txBody>
      </p:sp>
      <p:sp>
        <p:nvSpPr>
          <p:cNvPr id="23" name="Slide Number Placeholder 22"/>
          <p:cNvSpPr>
            <a:spLocks noGrp="1"/>
          </p:cNvSpPr>
          <p:nvPr>
            <p:ph type="sldNum" sz="quarter" idx="4"/>
          </p:nvPr>
        </p:nvSpPr>
        <p:spPr>
          <a:xfrm>
            <a:off x="8174736" y="1704"/>
            <a:ext cx="762000" cy="274320"/>
          </a:xfrm>
          <a:prstGeom prst="rect">
            <a:avLst/>
          </a:prstGeom>
        </p:spPr>
        <p:txBody>
          <a:bodyPr vert="horz" anchor="b"/>
          <a:lstStyle>
            <a:lvl1pPr algn="r" eaLnBrk="1" latinLnBrk="0" hangingPunct="1">
              <a:defRPr kumimoji="0" sz="1800">
                <a:solidFill>
                  <a:srgbClr val="FFFFFF"/>
                </a:solidFill>
              </a:defRPr>
            </a:lvl1pPr>
          </a:lstStyle>
          <a:p>
            <a:fld id="{69E29E33-B620-47F9-BB04-8846C2A5AFCC}" type="slidenum">
              <a:rPr kumimoji="0" lang="en-US" smtClean="0"/>
              <a:pPr/>
              <a:t>‹#›</a:t>
            </a:fld>
            <a:endParaRPr kumimoji="0" lang="en-US" dirty="0">
              <a:solidFill>
                <a:schemeClr val="tx1">
                  <a:shade val="50000"/>
                </a:schemeClr>
              </a:solidFill>
            </a:endParaRPr>
          </a:p>
        </p:txBody>
      </p:sp>
    </p:spTree>
  </p:cSld>
  <p:clrMap bg1="lt1" tx1="dk1" bg2="lt2" tx2="dk2" accent1="accent1" accent2="accent2" accent3="accent3" accent4="accent4" accent5="accent5" accent6="accent6" hlink="hlink" folHlink="folHlink"/>
  <p:sldLayoutIdLst>
    <p:sldLayoutId id="2147484309" r:id="rId1"/>
    <p:sldLayoutId id="2147484310" r:id="rId2"/>
    <p:sldLayoutId id="2147484311" r:id="rId3"/>
    <p:sldLayoutId id="2147484312" r:id="rId4"/>
    <p:sldLayoutId id="2147484313" r:id="rId5"/>
    <p:sldLayoutId id="2147484314" r:id="rId6"/>
    <p:sldLayoutId id="2147484315" r:id="rId7"/>
    <p:sldLayoutId id="2147484316" r:id="rId8"/>
    <p:sldLayoutId id="2147484317" r:id="rId9"/>
    <p:sldLayoutId id="2147484318" r:id="rId10"/>
    <p:sldLayoutId id="2147484319"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sam.gov/"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gpo.gov/fdsys/pkg/CFR-2012-title24-vol1/xml/CFR-2012-title24-vol1-part85.xml"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hud.gov/grants"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www.gpo.gov/fdsys/pkg/CFR-2012-title24-vol4/xml/CFR-2012-title24-vol4-part984.xml"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hyperlink" Target="http://www.grants.gov/GetStarted" TargetMode="Externa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hyperlink" Target="http://www.ccr.gov/"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hyperlink" Target="mailto:support@grants.gov" TargetMode="Externa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3" Type="http://schemas.openxmlformats.org/officeDocument/2006/relationships/hyperlink" Target="http://www.hud.gov/" TargetMode="External"/><Relationship Id="rId2" Type="http://schemas.openxmlformats.org/officeDocument/2006/relationships/hyperlink" Target="http://www.hud.gov/offices/adm/grants/fundsavail.cfm" TargetMode="Externa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hyperlink" Target="mailto:support@grants.gov" TargetMode="Externa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3" Type="http://schemas.openxmlformats.org/officeDocument/2006/relationships/hyperlink" Target="mailto:HCVFSS@hud.gov" TargetMode="External"/><Relationship Id="rId2" Type="http://schemas.openxmlformats.org/officeDocument/2006/relationships/hyperlink" Target="mailto:anice.s.chenault@hud.gov"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5000" y="142875"/>
            <a:ext cx="6705600" cy="1967124"/>
          </a:xfrm>
        </p:spPr>
        <p:txBody>
          <a:bodyPr>
            <a:noAutofit/>
          </a:bodyPr>
          <a:lstStyle/>
          <a:p>
            <a:r>
              <a:rPr lang="en-US" sz="3600" dirty="0" smtClean="0"/>
              <a:t>FY 2013 Public Housing and Housing Choice Voucher </a:t>
            </a:r>
            <a:r>
              <a:rPr lang="en-US" sz="3600" dirty="0"/>
              <a:t>F</a:t>
            </a:r>
            <a:r>
              <a:rPr lang="en-US" sz="3600" dirty="0" smtClean="0"/>
              <a:t>amily Self-Sufficiency NOFA Webcast</a:t>
            </a:r>
            <a:endParaRPr lang="en-US" sz="3600" dirty="0"/>
          </a:p>
        </p:txBody>
      </p:sp>
      <p:sp>
        <p:nvSpPr>
          <p:cNvPr id="3" name="Subtitle 2"/>
          <p:cNvSpPr>
            <a:spLocks noGrp="1"/>
          </p:cNvSpPr>
          <p:nvPr>
            <p:ph type="subTitle" idx="1"/>
          </p:nvPr>
        </p:nvSpPr>
        <p:spPr>
          <a:xfrm>
            <a:off x="914400" y="2171700"/>
            <a:ext cx="5943600" cy="514350"/>
          </a:xfrm>
        </p:spPr>
        <p:txBody>
          <a:bodyPr>
            <a:normAutofit fontScale="25000" lnSpcReduction="20000"/>
          </a:bodyPr>
          <a:lstStyle/>
          <a:p>
            <a:pPr algn="ctr"/>
            <a:endParaRPr lang="en-US" sz="4400" dirty="0" smtClean="0">
              <a:solidFill>
                <a:schemeClr val="bg1"/>
              </a:solidFill>
              <a:latin typeface="Calibri" pitchFamily="34" charset="0"/>
            </a:endParaRPr>
          </a:p>
          <a:p>
            <a:pPr algn="ctr"/>
            <a:r>
              <a:rPr lang="en-US" sz="12000" dirty="0" smtClean="0">
                <a:solidFill>
                  <a:schemeClr val="bg1"/>
                </a:solidFill>
                <a:latin typeface="Calibri" pitchFamily="34" charset="0"/>
              </a:rPr>
              <a:t>CFDA #14.877/14.871</a:t>
            </a:r>
          </a:p>
          <a:p>
            <a:pPr algn="ctr"/>
            <a:endParaRPr lang="en-US" sz="4400" dirty="0" smtClean="0">
              <a:solidFill>
                <a:schemeClr val="bg1"/>
              </a:solidFill>
              <a:latin typeface="Calibri" pitchFamily="34" charset="0"/>
            </a:endParaRPr>
          </a:p>
        </p:txBody>
      </p:sp>
      <p:sp>
        <p:nvSpPr>
          <p:cNvPr id="4" name="Slide Number Placeholder 3"/>
          <p:cNvSpPr>
            <a:spLocks noGrp="1"/>
          </p:cNvSpPr>
          <p:nvPr>
            <p:ph type="sldNum" sz="quarter" idx="12"/>
          </p:nvPr>
        </p:nvSpPr>
        <p:spPr/>
        <p:txBody>
          <a:bodyPr/>
          <a:lstStyle/>
          <a:p>
            <a:fld id="{69E29E33-B620-47F9-BB04-8846C2A5AFCC}" type="slidenum">
              <a:rPr kumimoji="0" lang="en-US" smtClean="0"/>
              <a:pPr/>
              <a:t>1</a:t>
            </a:fld>
            <a:endParaRPr kumimoji="0"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2901" y="171450"/>
            <a:ext cx="1143000" cy="1104900"/>
          </a:xfrm>
          <a:prstGeom prst="rect">
            <a:avLst/>
          </a:prstGeom>
        </p:spPr>
      </p:pic>
      <p:sp>
        <p:nvSpPr>
          <p:cNvPr id="6" name="TextBox 5"/>
          <p:cNvSpPr txBox="1"/>
          <p:nvPr/>
        </p:nvSpPr>
        <p:spPr>
          <a:xfrm>
            <a:off x="914401" y="3318496"/>
            <a:ext cx="4879221" cy="949491"/>
          </a:xfrm>
          <a:prstGeom prst="rect">
            <a:avLst/>
          </a:prstGeom>
          <a:noFill/>
        </p:spPr>
        <p:txBody>
          <a:bodyPr wrap="none" rtlCol="0">
            <a:spAutoFit/>
          </a:bodyPr>
          <a:lstStyle/>
          <a:p>
            <a:pPr marL="72150">
              <a:lnSpc>
                <a:spcPct val="80000"/>
              </a:lnSpc>
              <a:spcBef>
                <a:spcPts val="338"/>
              </a:spcBef>
              <a:buClr>
                <a:schemeClr val="accent3"/>
              </a:buClr>
              <a:defRPr/>
            </a:pPr>
            <a:r>
              <a:rPr lang="en-US" sz="2200" b="1" dirty="0">
                <a:solidFill>
                  <a:schemeClr val="tx2"/>
                </a:solidFill>
                <a:effectLst>
                  <a:outerShdw blurRad="38100" dist="38100" dir="2700000" algn="tl">
                    <a:srgbClr val="000000">
                      <a:alpha val="43137"/>
                    </a:srgbClr>
                  </a:outerShdw>
                </a:effectLst>
                <a:latin typeface="+mj-lt"/>
                <a:ea typeface="Verdana" pitchFamily="34" charset="0"/>
                <a:cs typeface="Verdana" pitchFamily="34" charset="0"/>
              </a:rPr>
              <a:t>Office of Public and Indian Housing</a:t>
            </a:r>
          </a:p>
          <a:p>
            <a:pPr marL="72150">
              <a:lnSpc>
                <a:spcPct val="80000"/>
              </a:lnSpc>
              <a:spcBef>
                <a:spcPts val="338"/>
              </a:spcBef>
              <a:buClr>
                <a:schemeClr val="accent3"/>
              </a:buClr>
              <a:defRPr/>
            </a:pPr>
            <a:r>
              <a:rPr lang="en-US" sz="2200" b="1" dirty="0" smtClean="0">
                <a:solidFill>
                  <a:schemeClr val="tx2"/>
                </a:solidFill>
                <a:effectLst>
                  <a:outerShdw blurRad="38100" dist="38100" dir="2700000" algn="tl">
                    <a:srgbClr val="000000">
                      <a:alpha val="43137"/>
                    </a:srgbClr>
                  </a:outerShdw>
                </a:effectLst>
                <a:latin typeface="+mj-lt"/>
                <a:ea typeface="Verdana" pitchFamily="34" charset="0"/>
                <a:cs typeface="Verdana" pitchFamily="34" charset="0"/>
              </a:rPr>
              <a:t>September 10, </a:t>
            </a:r>
            <a:r>
              <a:rPr lang="en-US" sz="2200" b="1" dirty="0">
                <a:solidFill>
                  <a:schemeClr val="tx2"/>
                </a:solidFill>
                <a:effectLst>
                  <a:outerShdw blurRad="38100" dist="38100" dir="2700000" algn="tl">
                    <a:srgbClr val="000000">
                      <a:alpha val="43137"/>
                    </a:srgbClr>
                  </a:outerShdw>
                </a:effectLst>
                <a:latin typeface="+mj-lt"/>
                <a:ea typeface="Verdana" pitchFamily="34" charset="0"/>
                <a:cs typeface="Verdana" pitchFamily="34" charset="0"/>
              </a:rPr>
              <a:t>2013</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0550"/>
            <a:ext cx="8229600" cy="800100"/>
          </a:xfrm>
        </p:spPr>
        <p:txBody>
          <a:bodyPr>
            <a:normAutofit fontScale="90000"/>
          </a:bodyPr>
          <a:lstStyle/>
          <a:p>
            <a:r>
              <a:rPr lang="en-US" b="1" dirty="0"/>
              <a:t>PIC Report (Appendix A</a:t>
            </a:r>
            <a:r>
              <a:rPr lang="en-US" b="1" dirty="0" smtClean="0"/>
              <a:t>)</a:t>
            </a:r>
            <a:r>
              <a:rPr lang="en-US" b="1" dirty="0"/>
              <a:t/>
            </a:r>
            <a:br>
              <a:rPr lang="en-US" b="1" dirty="0"/>
            </a:br>
            <a:endParaRPr lang="en-US" dirty="0"/>
          </a:p>
        </p:txBody>
      </p:sp>
      <p:sp>
        <p:nvSpPr>
          <p:cNvPr id="3" name="Content Placeholder 2"/>
          <p:cNvSpPr>
            <a:spLocks noGrp="1"/>
          </p:cNvSpPr>
          <p:nvPr>
            <p:ph idx="1"/>
          </p:nvPr>
        </p:nvSpPr>
        <p:spPr>
          <a:xfrm>
            <a:off x="457200" y="1276350"/>
            <a:ext cx="8229600" cy="3733800"/>
          </a:xfrm>
        </p:spPr>
        <p:txBody>
          <a:bodyPr>
            <a:normAutofit fontScale="77500" lnSpcReduction="20000"/>
          </a:bodyPr>
          <a:lstStyle/>
          <a:p>
            <a:r>
              <a:rPr lang="en-US" dirty="0" smtClean="0"/>
              <a:t>The PIC report no longer shows:</a:t>
            </a:r>
          </a:p>
          <a:p>
            <a:pPr lvl="1"/>
            <a:r>
              <a:rPr lang="en-US" dirty="0" smtClean="0"/>
              <a:t>Number of FSS participants with a progress report,</a:t>
            </a:r>
          </a:p>
          <a:p>
            <a:pPr lvl="1"/>
            <a:r>
              <a:rPr lang="en-US" dirty="0" smtClean="0"/>
              <a:t>Number of FSS participants with a progress report and escrow,</a:t>
            </a:r>
          </a:p>
          <a:p>
            <a:pPr lvl="1"/>
            <a:r>
              <a:rPr lang="en-US" dirty="0" smtClean="0"/>
              <a:t>Number of FSS participants who successfully completed the program.</a:t>
            </a:r>
          </a:p>
          <a:p>
            <a:pPr marL="411480" lvl="1" indent="0">
              <a:buNone/>
            </a:pPr>
            <a:endParaRPr lang="en-US" dirty="0" smtClean="0"/>
          </a:p>
          <a:p>
            <a:r>
              <a:rPr lang="en-US" dirty="0" smtClean="0"/>
              <a:t>These data points are no longer relevant under the NOFAs because there are no funding categories and priority for PHA’s with the highest percentage of families with positive escrow balances (as in the FY 2012 HCV FSS NOFA), or with the highest percentage of families with increased earned income (as in the FY 2012 PH FSS NOFA).</a:t>
            </a:r>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10</a:t>
            </a:fld>
            <a:endParaRPr kumimoji="0" lang="en-US"/>
          </a:p>
        </p:txBody>
      </p:sp>
    </p:spTree>
    <p:extLst>
      <p:ext uri="{BB962C8B-B14F-4D97-AF65-F5344CB8AC3E}">
        <p14:creationId xmlns:p14="http://schemas.microsoft.com/office/powerpoint/2010/main" val="36218819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14350"/>
            <a:ext cx="8229600" cy="800100"/>
          </a:xfrm>
        </p:spPr>
        <p:txBody>
          <a:bodyPr>
            <a:normAutofit/>
          </a:bodyPr>
          <a:lstStyle/>
          <a:p>
            <a:pPr marL="109728" indent="0"/>
            <a:r>
              <a:rPr lang="en-US" b="1" dirty="0"/>
              <a:t>PIC Report (Appendix A</a:t>
            </a:r>
            <a:r>
              <a:rPr lang="en-US" b="1" dirty="0" smtClean="0"/>
              <a:t>)</a:t>
            </a:r>
            <a:endParaRPr lang="en-US" b="1" dirty="0"/>
          </a:p>
        </p:txBody>
      </p:sp>
      <p:sp>
        <p:nvSpPr>
          <p:cNvPr id="3" name="Content Placeholder 2"/>
          <p:cNvSpPr>
            <a:spLocks noGrp="1"/>
          </p:cNvSpPr>
          <p:nvPr>
            <p:ph idx="1"/>
          </p:nvPr>
        </p:nvSpPr>
        <p:spPr>
          <a:xfrm>
            <a:off x="457200" y="1428750"/>
            <a:ext cx="8229600" cy="3581400"/>
          </a:xfrm>
        </p:spPr>
        <p:txBody>
          <a:bodyPr>
            <a:normAutofit fontScale="55000" lnSpcReduction="20000"/>
          </a:bodyPr>
          <a:lstStyle/>
          <a:p>
            <a:r>
              <a:rPr lang="en-US" sz="3300" dirty="0" smtClean="0"/>
              <a:t>ONLY include documentation correcting the number of FSS participants in Appendix A if:</a:t>
            </a:r>
          </a:p>
          <a:p>
            <a:pPr lvl="1"/>
            <a:r>
              <a:rPr lang="en-US" sz="3300" dirty="0" smtClean="0"/>
              <a:t>You are requesting more positions than the number of FSS coordinators supported by PIC (as listed in the PIC report) and your position cap is higher than the number of FSS coordinators supported by PIC, or </a:t>
            </a:r>
          </a:p>
          <a:p>
            <a:pPr lvl="1"/>
            <a:r>
              <a:rPr lang="en-US" sz="3300" dirty="0" smtClean="0"/>
              <a:t>Your data is missing from the PIC report.</a:t>
            </a:r>
          </a:p>
          <a:p>
            <a:pPr lvl="1"/>
            <a:endParaRPr lang="en-US" sz="3300" dirty="0" smtClean="0"/>
          </a:p>
          <a:p>
            <a:r>
              <a:rPr lang="en-US" sz="3300" b="1" dirty="0" smtClean="0"/>
              <a:t>Do not submit documentation if the number of FSS coordinators supported by PIC is greater than or equal to the number of FSS coordinators that you are applying for.</a:t>
            </a:r>
          </a:p>
          <a:p>
            <a:pPr lvl="1"/>
            <a:r>
              <a:rPr lang="en-US" sz="3300" dirty="0" smtClean="0"/>
              <a:t>For example, if your PHA’s application is requesting 1 full-time position and HUD’s PIC report shows 1 full-time position supported by PIC (with 26 FSS program participants), do not submit documentation showing that your PHA actually has 37 FSS program participants.  </a:t>
            </a:r>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11</a:t>
            </a:fld>
            <a:endParaRPr kumimoji="0" lang="en-US"/>
          </a:p>
        </p:txBody>
      </p:sp>
    </p:spTree>
    <p:extLst>
      <p:ext uri="{BB962C8B-B14F-4D97-AF65-F5344CB8AC3E}">
        <p14:creationId xmlns:p14="http://schemas.microsoft.com/office/powerpoint/2010/main" val="28868857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8650"/>
            <a:ext cx="8229600" cy="800100"/>
          </a:xfrm>
        </p:spPr>
        <p:txBody>
          <a:bodyPr>
            <a:normAutofit/>
          </a:bodyPr>
          <a:lstStyle/>
          <a:p>
            <a:pPr marL="109728" indent="0"/>
            <a:r>
              <a:rPr lang="en-US" b="1" dirty="0"/>
              <a:t>PIC Report (Appendix A</a:t>
            </a:r>
            <a:r>
              <a:rPr lang="en-US" b="1" dirty="0" smtClean="0"/>
              <a:t>)</a:t>
            </a:r>
            <a:endParaRPr lang="en-US" b="1" dirty="0"/>
          </a:p>
        </p:txBody>
      </p:sp>
      <p:sp>
        <p:nvSpPr>
          <p:cNvPr id="3" name="Content Placeholder 2"/>
          <p:cNvSpPr>
            <a:spLocks noGrp="1"/>
          </p:cNvSpPr>
          <p:nvPr>
            <p:ph idx="1"/>
          </p:nvPr>
        </p:nvSpPr>
        <p:spPr>
          <a:xfrm>
            <a:off x="457200" y="1543050"/>
            <a:ext cx="8229600" cy="3243834"/>
          </a:xfrm>
        </p:spPr>
        <p:txBody>
          <a:bodyPr>
            <a:normAutofit fontScale="85000" lnSpcReduction="20000"/>
          </a:bodyPr>
          <a:lstStyle/>
          <a:p>
            <a:r>
              <a:rPr lang="en-US" b="1" dirty="0" smtClean="0"/>
              <a:t>Do not </a:t>
            </a:r>
            <a:r>
              <a:rPr lang="en-US" b="1" dirty="0"/>
              <a:t>submit documentation if the cap on number of positions (as listed in the PIC report) is less than or equal to the number of </a:t>
            </a:r>
            <a:r>
              <a:rPr lang="en-US" b="1" dirty="0" smtClean="0"/>
              <a:t>FSS </a:t>
            </a:r>
            <a:r>
              <a:rPr lang="en-US" b="1" dirty="0"/>
              <a:t>coordinators supported by PIC (as listed in the PIC report).  </a:t>
            </a:r>
            <a:endParaRPr lang="en-US" b="1" dirty="0" smtClean="0"/>
          </a:p>
          <a:p>
            <a:pPr lvl="1"/>
            <a:r>
              <a:rPr lang="en-US" dirty="0" smtClean="0"/>
              <a:t>For </a:t>
            </a:r>
            <a:r>
              <a:rPr lang="en-US" dirty="0"/>
              <a:t>example, if your PHA’s cap on the number of positions is </a:t>
            </a:r>
            <a:r>
              <a:rPr lang="en-US" dirty="0" smtClean="0"/>
              <a:t>2 </a:t>
            </a:r>
            <a:r>
              <a:rPr lang="en-US" dirty="0"/>
              <a:t>full-time positions and HUD’s PIC report shows </a:t>
            </a:r>
            <a:r>
              <a:rPr lang="en-US" dirty="0" smtClean="0"/>
              <a:t>2 </a:t>
            </a:r>
            <a:r>
              <a:rPr lang="en-US" dirty="0"/>
              <a:t>full-time positions supported by PIC, do not submit documentation showing that your PHA actually has enough families to support </a:t>
            </a:r>
            <a:r>
              <a:rPr lang="en-US" dirty="0" smtClean="0"/>
              <a:t>3 </a:t>
            </a:r>
            <a:r>
              <a:rPr lang="en-US" dirty="0"/>
              <a:t>full-time positions.</a:t>
            </a:r>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12</a:t>
            </a:fld>
            <a:endParaRPr kumimoji="0" lang="en-US"/>
          </a:p>
        </p:txBody>
      </p:sp>
    </p:spTree>
    <p:extLst>
      <p:ext uri="{BB962C8B-B14F-4D97-AF65-F5344CB8AC3E}">
        <p14:creationId xmlns:p14="http://schemas.microsoft.com/office/powerpoint/2010/main" val="29199666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00100"/>
          </a:xfrm>
        </p:spPr>
        <p:txBody>
          <a:bodyPr>
            <a:normAutofit/>
          </a:bodyPr>
          <a:lstStyle/>
          <a:p>
            <a:r>
              <a:rPr lang="en-US" dirty="0" smtClean="0"/>
              <a:t>Example 1</a:t>
            </a:r>
            <a:endParaRPr lang="en-US" dirty="0"/>
          </a:p>
        </p:txBody>
      </p:sp>
      <p:sp>
        <p:nvSpPr>
          <p:cNvPr id="3" name="Content Placeholder 2"/>
          <p:cNvSpPr>
            <a:spLocks noGrp="1"/>
          </p:cNvSpPr>
          <p:nvPr>
            <p:ph idx="1"/>
          </p:nvPr>
        </p:nvSpPr>
        <p:spPr>
          <a:xfrm>
            <a:off x="457200" y="1200150"/>
            <a:ext cx="8229600" cy="3730752"/>
          </a:xfrm>
        </p:spPr>
        <p:txBody>
          <a:bodyPr>
            <a:normAutofit fontScale="85000" lnSpcReduction="20000"/>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r>
              <a:rPr lang="en-US" dirty="0" smtClean="0"/>
              <a:t>In this example, this PHA </a:t>
            </a:r>
            <a:r>
              <a:rPr lang="en-US" b="1" dirty="0" smtClean="0"/>
              <a:t>must </a:t>
            </a:r>
            <a:r>
              <a:rPr lang="en-US" dirty="0" smtClean="0"/>
              <a:t>submit documentation showing that they have at least 15 FSS participants in the target period to be funded. The PHA will not be funded for more than 1 part-time position. </a:t>
            </a:r>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13</a:t>
            </a:fld>
            <a:endParaRPr kumimoji="0" lang="en-US"/>
          </a:p>
        </p:txBody>
      </p:sp>
      <p:graphicFrame>
        <p:nvGraphicFramePr>
          <p:cNvPr id="5" name="Table 4"/>
          <p:cNvGraphicFramePr>
            <a:graphicFrameLocks noGrp="1"/>
          </p:cNvGraphicFramePr>
          <p:nvPr>
            <p:extLst>
              <p:ext uri="{D42A27DB-BD31-4B8C-83A1-F6EECF244321}">
                <p14:modId xmlns:p14="http://schemas.microsoft.com/office/powerpoint/2010/main" val="2329015057"/>
              </p:ext>
            </p:extLst>
          </p:nvPr>
        </p:nvGraphicFramePr>
        <p:xfrm>
          <a:off x="1371600" y="1371600"/>
          <a:ext cx="6400800" cy="1868805"/>
        </p:xfrm>
        <a:graphic>
          <a:graphicData uri="http://schemas.openxmlformats.org/drawingml/2006/table">
            <a:tbl>
              <a:tblPr firstRow="1" bandRow="1">
                <a:tableStyleId>{5C22544A-7EE6-4342-B048-85BDC9FD1C3A}</a:tableStyleId>
              </a:tblPr>
              <a:tblGrid>
                <a:gridCol w="1524000"/>
                <a:gridCol w="1676400"/>
                <a:gridCol w="1905000"/>
                <a:gridCol w="1295400"/>
              </a:tblGrid>
              <a:tr h="1168764">
                <a:tc>
                  <a:txBody>
                    <a:bodyPr/>
                    <a:lstStyle/>
                    <a:p>
                      <a:r>
                        <a:rPr lang="en-US" sz="1400" dirty="0" smtClean="0"/>
                        <a:t>PHA</a:t>
                      </a:r>
                      <a:endParaRPr lang="en-US" sz="1400" dirty="0"/>
                    </a:p>
                  </a:txBody>
                  <a:tcPr marT="34290" marB="34290"/>
                </a:tc>
                <a:tc>
                  <a:txBody>
                    <a:bodyPr/>
                    <a:lstStyle/>
                    <a:p>
                      <a:r>
                        <a:rPr lang="en-US" sz="1400" dirty="0" smtClean="0"/>
                        <a:t>Total Number of FSS Participants</a:t>
                      </a:r>
                      <a:endParaRPr lang="en-US" sz="1400" dirty="0"/>
                    </a:p>
                  </a:txBody>
                  <a:tcPr marT="34290" marB="34290"/>
                </a:tc>
                <a:tc>
                  <a:txBody>
                    <a:bodyPr/>
                    <a:lstStyle/>
                    <a:p>
                      <a:r>
                        <a:rPr lang="en-US" sz="1400" dirty="0" smtClean="0"/>
                        <a:t>Number of FSS Coordinators Supported by PIC</a:t>
                      </a:r>
                      <a:endParaRPr lang="en-US" sz="1400" dirty="0"/>
                    </a:p>
                  </a:txBody>
                  <a:tcPr marT="34290" marB="34290"/>
                </a:tc>
                <a:tc>
                  <a:txBody>
                    <a:bodyPr/>
                    <a:lstStyle/>
                    <a:p>
                      <a:r>
                        <a:rPr lang="en-US" sz="1400" dirty="0" smtClean="0"/>
                        <a:t>Cap on Number of Positions</a:t>
                      </a:r>
                      <a:endParaRPr lang="en-US" sz="1400" dirty="0"/>
                    </a:p>
                  </a:txBody>
                  <a:tcPr marT="34290" marB="34290"/>
                </a:tc>
              </a:tr>
              <a:tr h="700041">
                <a:tc>
                  <a:txBody>
                    <a:bodyPr/>
                    <a:lstStyle/>
                    <a:p>
                      <a:r>
                        <a:rPr lang="en-US" sz="1400" dirty="0" err="1" smtClean="0"/>
                        <a:t>Anytown</a:t>
                      </a:r>
                      <a:r>
                        <a:rPr lang="en-US" sz="1400" dirty="0" smtClean="0"/>
                        <a:t> PHA</a:t>
                      </a:r>
                      <a:endParaRPr lang="en-US" sz="1400" dirty="0"/>
                    </a:p>
                  </a:txBody>
                  <a:tcPr marT="34290" marB="34290"/>
                </a:tc>
                <a:tc>
                  <a:txBody>
                    <a:bodyPr/>
                    <a:lstStyle/>
                    <a:p>
                      <a:r>
                        <a:rPr lang="en-US" sz="1400" dirty="0" smtClean="0"/>
                        <a:t>11</a:t>
                      </a:r>
                      <a:endParaRPr lang="en-US" sz="1400" dirty="0"/>
                    </a:p>
                  </a:txBody>
                  <a:tcPr marT="34290" marB="34290"/>
                </a:tc>
                <a:tc>
                  <a:txBody>
                    <a:bodyPr/>
                    <a:lstStyle/>
                    <a:p>
                      <a:r>
                        <a:rPr lang="en-US" sz="1400" dirty="0" smtClean="0"/>
                        <a:t>0</a:t>
                      </a:r>
                      <a:endParaRPr lang="en-US" sz="1400" dirty="0"/>
                    </a:p>
                  </a:txBody>
                  <a:tcPr marT="34290" marB="34290"/>
                </a:tc>
                <a:tc>
                  <a:txBody>
                    <a:bodyPr/>
                    <a:lstStyle/>
                    <a:p>
                      <a:r>
                        <a:rPr lang="en-US" sz="1400" dirty="0" smtClean="0"/>
                        <a:t>.5</a:t>
                      </a:r>
                      <a:endParaRPr lang="en-US" sz="1400" dirty="0"/>
                    </a:p>
                  </a:txBody>
                  <a:tcPr marT="34290" marB="34290"/>
                </a:tc>
              </a:tr>
            </a:tbl>
          </a:graphicData>
        </a:graphic>
      </p:graphicFrame>
    </p:spTree>
    <p:extLst>
      <p:ext uri="{BB962C8B-B14F-4D97-AF65-F5344CB8AC3E}">
        <p14:creationId xmlns:p14="http://schemas.microsoft.com/office/powerpoint/2010/main" val="41267375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4350"/>
            <a:ext cx="8229600" cy="800100"/>
          </a:xfrm>
        </p:spPr>
        <p:txBody>
          <a:bodyPr/>
          <a:lstStyle/>
          <a:p>
            <a:r>
              <a:rPr lang="en-US" dirty="0" smtClean="0"/>
              <a:t>Example 2</a:t>
            </a:r>
            <a:endParaRPr lang="en-US" dirty="0"/>
          </a:p>
        </p:txBody>
      </p:sp>
      <p:sp>
        <p:nvSpPr>
          <p:cNvPr id="3" name="Content Placeholder 2"/>
          <p:cNvSpPr>
            <a:spLocks noGrp="1"/>
          </p:cNvSpPr>
          <p:nvPr>
            <p:ph idx="1"/>
          </p:nvPr>
        </p:nvSpPr>
        <p:spPr>
          <a:xfrm>
            <a:off x="457200" y="1257300"/>
            <a:ext cx="8229600" cy="3771900"/>
          </a:xfrm>
        </p:spPr>
        <p:txBody>
          <a:bodyPr>
            <a:normAutofit fontScale="85000" lnSpcReduction="20000"/>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dirty="0" smtClean="0"/>
              <a:t>In this example, this PHA would </a:t>
            </a:r>
            <a:r>
              <a:rPr lang="en-US" b="1" dirty="0" smtClean="0"/>
              <a:t>not </a:t>
            </a:r>
            <a:r>
              <a:rPr lang="en-US" dirty="0" smtClean="0"/>
              <a:t>submit documentation even if they can show that they have 75 FSS participants during the target period (which supports 2 FSS coordinators), because PIC already supports their Cap of 1 full-time FSS coordinator.</a:t>
            </a:r>
          </a:p>
          <a:p>
            <a:pPr marL="0" indent="0">
              <a:buNone/>
            </a:pPr>
            <a:endParaRPr lang="en-US" dirty="0"/>
          </a:p>
          <a:p>
            <a:pPr marL="0" indent="0">
              <a:buNone/>
            </a:pP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69E29E33-B620-47F9-BB04-8846C2A5AFCC}" type="slidenum">
              <a:rPr kumimoji="0" lang="en-US" smtClean="0"/>
              <a:pPr/>
              <a:t>14</a:t>
            </a:fld>
            <a:endParaRPr kumimoji="0" lang="en-US"/>
          </a:p>
        </p:txBody>
      </p:sp>
      <p:graphicFrame>
        <p:nvGraphicFramePr>
          <p:cNvPr id="4" name="Table 3"/>
          <p:cNvGraphicFramePr>
            <a:graphicFrameLocks noGrp="1"/>
          </p:cNvGraphicFramePr>
          <p:nvPr>
            <p:extLst>
              <p:ext uri="{D42A27DB-BD31-4B8C-83A1-F6EECF244321}">
                <p14:modId xmlns:p14="http://schemas.microsoft.com/office/powerpoint/2010/main" val="3285794127"/>
              </p:ext>
            </p:extLst>
          </p:nvPr>
        </p:nvGraphicFramePr>
        <p:xfrm>
          <a:off x="1295400" y="1257300"/>
          <a:ext cx="6324600" cy="1811655"/>
        </p:xfrm>
        <a:graphic>
          <a:graphicData uri="http://schemas.openxmlformats.org/drawingml/2006/table">
            <a:tbl>
              <a:tblPr firstRow="1" bandRow="1">
                <a:tableStyleId>{5C22544A-7EE6-4342-B048-85BDC9FD1C3A}</a:tableStyleId>
              </a:tblPr>
              <a:tblGrid>
                <a:gridCol w="1524000"/>
                <a:gridCol w="1676400"/>
                <a:gridCol w="1828800"/>
                <a:gridCol w="1295400"/>
              </a:tblGrid>
              <a:tr h="1097280">
                <a:tc>
                  <a:txBody>
                    <a:bodyPr/>
                    <a:lstStyle/>
                    <a:p>
                      <a:r>
                        <a:rPr lang="en-US" sz="1400" dirty="0" smtClean="0"/>
                        <a:t>PHA</a:t>
                      </a:r>
                      <a:endParaRPr lang="en-US" sz="1400" dirty="0"/>
                    </a:p>
                  </a:txBody>
                  <a:tcPr marT="34290" marB="34290"/>
                </a:tc>
                <a:tc>
                  <a:txBody>
                    <a:bodyPr/>
                    <a:lstStyle/>
                    <a:p>
                      <a:r>
                        <a:rPr lang="en-US" sz="1400" dirty="0" smtClean="0"/>
                        <a:t>Total</a:t>
                      </a:r>
                      <a:r>
                        <a:rPr lang="en-US" sz="1400" baseline="0" dirty="0" smtClean="0"/>
                        <a:t> Number of FSS Participants</a:t>
                      </a:r>
                      <a:endParaRPr lang="en-US" sz="1400" dirty="0"/>
                    </a:p>
                  </a:txBody>
                  <a:tcPr marT="34290" marB="34290"/>
                </a:tc>
                <a:tc>
                  <a:txBody>
                    <a:bodyPr/>
                    <a:lstStyle/>
                    <a:p>
                      <a:r>
                        <a:rPr lang="en-US" sz="1400" dirty="0" smtClean="0"/>
                        <a:t>Number of FSS Coordinators Supported by PIC</a:t>
                      </a:r>
                      <a:endParaRPr lang="en-US" sz="1400" dirty="0"/>
                    </a:p>
                  </a:txBody>
                  <a:tcPr marT="34290" marB="34290"/>
                </a:tc>
                <a:tc>
                  <a:txBody>
                    <a:bodyPr/>
                    <a:lstStyle/>
                    <a:p>
                      <a:r>
                        <a:rPr lang="en-US" sz="1400" dirty="0" smtClean="0"/>
                        <a:t>Cap on Number of Positions</a:t>
                      </a:r>
                      <a:endParaRPr lang="en-US" sz="1400" dirty="0"/>
                    </a:p>
                  </a:txBody>
                  <a:tcPr marT="34290" marB="34290"/>
                </a:tc>
              </a:tr>
              <a:tr h="714375">
                <a:tc>
                  <a:txBody>
                    <a:bodyPr/>
                    <a:lstStyle/>
                    <a:p>
                      <a:r>
                        <a:rPr lang="en-US" sz="1400" dirty="0" err="1" smtClean="0"/>
                        <a:t>OtherTown</a:t>
                      </a:r>
                      <a:r>
                        <a:rPr lang="en-US" sz="1400" dirty="0" smtClean="0"/>
                        <a:t> PHA</a:t>
                      </a:r>
                      <a:endParaRPr lang="en-US" sz="1400" dirty="0"/>
                    </a:p>
                  </a:txBody>
                  <a:tcPr marT="34290" marB="34290"/>
                </a:tc>
                <a:tc>
                  <a:txBody>
                    <a:bodyPr/>
                    <a:lstStyle/>
                    <a:p>
                      <a:r>
                        <a:rPr lang="en-US" sz="1400" dirty="0" smtClean="0"/>
                        <a:t>65</a:t>
                      </a:r>
                      <a:endParaRPr lang="en-US" sz="1400" dirty="0"/>
                    </a:p>
                  </a:txBody>
                  <a:tcPr marT="34290" marB="34290"/>
                </a:tc>
                <a:tc>
                  <a:txBody>
                    <a:bodyPr/>
                    <a:lstStyle/>
                    <a:p>
                      <a:r>
                        <a:rPr lang="en-US" sz="1400" dirty="0" smtClean="0"/>
                        <a:t>1</a:t>
                      </a:r>
                      <a:endParaRPr lang="en-US" sz="1400" dirty="0"/>
                    </a:p>
                  </a:txBody>
                  <a:tcPr marT="34290" marB="34290"/>
                </a:tc>
                <a:tc>
                  <a:txBody>
                    <a:bodyPr/>
                    <a:lstStyle/>
                    <a:p>
                      <a:r>
                        <a:rPr lang="en-US" sz="1400" dirty="0" smtClean="0"/>
                        <a:t>1</a:t>
                      </a:r>
                      <a:endParaRPr lang="en-US" sz="1400" dirty="0"/>
                    </a:p>
                  </a:txBody>
                  <a:tcPr marT="34290" marB="34290"/>
                </a:tc>
              </a:tr>
            </a:tbl>
          </a:graphicData>
        </a:graphic>
      </p:graphicFrame>
    </p:spTree>
    <p:extLst>
      <p:ext uri="{BB962C8B-B14F-4D97-AF65-F5344CB8AC3E}">
        <p14:creationId xmlns:p14="http://schemas.microsoft.com/office/powerpoint/2010/main" val="819134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00100"/>
          </a:xfrm>
        </p:spPr>
        <p:txBody>
          <a:bodyPr>
            <a:normAutofit/>
          </a:bodyPr>
          <a:lstStyle/>
          <a:p>
            <a:pPr marL="109728" indent="0"/>
            <a:r>
              <a:rPr lang="en-US" b="1" dirty="0"/>
              <a:t>Eligible </a:t>
            </a:r>
            <a:r>
              <a:rPr lang="en-US" b="1" dirty="0" smtClean="0"/>
              <a:t>Applicants</a:t>
            </a:r>
            <a:endParaRPr lang="en-US" b="1" dirty="0"/>
          </a:p>
        </p:txBody>
      </p:sp>
      <p:sp>
        <p:nvSpPr>
          <p:cNvPr id="3" name="Content Placeholder 2"/>
          <p:cNvSpPr>
            <a:spLocks noGrp="1"/>
          </p:cNvSpPr>
          <p:nvPr>
            <p:ph idx="1"/>
          </p:nvPr>
        </p:nvSpPr>
        <p:spPr>
          <a:xfrm>
            <a:off x="457200" y="1257300"/>
            <a:ext cx="8229600" cy="3657600"/>
          </a:xfrm>
        </p:spPr>
        <p:txBody>
          <a:bodyPr>
            <a:normAutofit lnSpcReduction="10000"/>
          </a:bodyPr>
          <a:lstStyle/>
          <a:p>
            <a:endParaRPr lang="en-US" dirty="0" smtClean="0"/>
          </a:p>
          <a:p>
            <a:r>
              <a:rPr lang="en-US" dirty="0"/>
              <a:t>ONLY applicants funded under the HCV FSS FY2011 and/or FY2012 NOFAs are eligible to apply under this HCV FSS NOFA, and only applicants funded under the PH FSS FY2011 and/or FY2012 NOFAs are eligible to apply under this PH FSS NOFA.</a:t>
            </a:r>
          </a:p>
          <a:p>
            <a:pPr lvl="1"/>
            <a:r>
              <a:rPr lang="en-US" dirty="0" smtClean="0"/>
              <a:t>Funding under the NOFAs will be based on the most recent award amount.</a:t>
            </a:r>
          </a:p>
          <a:p>
            <a:pPr marL="411480" lvl="1" indent="0">
              <a:buNone/>
            </a:pPr>
            <a:endParaRPr lang="en-US" dirty="0" smtClean="0"/>
          </a:p>
          <a:p>
            <a:pPr lvl="1"/>
            <a:endParaRPr lang="en-US" dirty="0" smtClean="0"/>
          </a:p>
          <a:p>
            <a:pPr marL="411480" lvl="1" indent="0">
              <a:buNone/>
            </a:pPr>
            <a:endParaRPr lang="en-US" dirty="0" smtClean="0"/>
          </a:p>
          <a:p>
            <a:endParaRPr lang="en-US" dirty="0" smtClean="0"/>
          </a:p>
          <a:p>
            <a:endParaRPr lang="en-US" dirty="0" smtClean="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15</a:t>
            </a:fld>
            <a:endParaRPr kumimoji="0"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00100"/>
          </a:xfrm>
        </p:spPr>
        <p:txBody>
          <a:bodyPr>
            <a:normAutofit/>
          </a:bodyPr>
          <a:lstStyle/>
          <a:p>
            <a:pPr marL="109728" indent="0"/>
            <a:r>
              <a:rPr lang="en-US" b="1" dirty="0"/>
              <a:t>Eligible </a:t>
            </a:r>
            <a:r>
              <a:rPr lang="en-US" b="1" dirty="0" smtClean="0"/>
              <a:t>Applicants</a:t>
            </a:r>
            <a:endParaRPr lang="en-US" b="1" dirty="0"/>
          </a:p>
        </p:txBody>
      </p:sp>
      <p:sp>
        <p:nvSpPr>
          <p:cNvPr id="3" name="Content Placeholder 2"/>
          <p:cNvSpPr>
            <a:spLocks noGrp="1"/>
          </p:cNvSpPr>
          <p:nvPr>
            <p:ph idx="1"/>
          </p:nvPr>
        </p:nvSpPr>
        <p:spPr>
          <a:xfrm>
            <a:off x="457200" y="1257300"/>
            <a:ext cx="8229600" cy="3657600"/>
          </a:xfrm>
        </p:spPr>
        <p:txBody>
          <a:bodyPr>
            <a:normAutofit/>
          </a:bodyPr>
          <a:lstStyle/>
          <a:p>
            <a:endParaRPr lang="en-US" dirty="0" smtClean="0"/>
          </a:p>
          <a:p>
            <a:r>
              <a:rPr lang="en-US" dirty="0" smtClean="0"/>
              <a:t>Eligible </a:t>
            </a:r>
            <a:r>
              <a:rPr lang="en-US" dirty="0"/>
              <a:t>applicants may apply for NO MORE </a:t>
            </a:r>
            <a:r>
              <a:rPr lang="en-US" dirty="0" smtClean="0"/>
              <a:t>THAN:</a:t>
            </a:r>
          </a:p>
          <a:p>
            <a:pPr lvl="1"/>
            <a:r>
              <a:rPr lang="en-US" dirty="0" smtClean="0"/>
              <a:t>The Cap on Number of Positions: the number </a:t>
            </a:r>
            <a:r>
              <a:rPr lang="en-US" dirty="0"/>
              <a:t>of Coordinators they were most recently awarded (in FY 2011 or FY 2012, as applicable</a:t>
            </a:r>
            <a:r>
              <a:rPr lang="en-US" dirty="0" smtClean="0"/>
              <a:t>), </a:t>
            </a:r>
            <a:r>
              <a:rPr lang="en-US" dirty="0"/>
              <a:t>and </a:t>
            </a:r>
            <a:endParaRPr lang="en-US" dirty="0" smtClean="0"/>
          </a:p>
          <a:p>
            <a:pPr lvl="1"/>
            <a:r>
              <a:rPr lang="en-US" dirty="0" smtClean="0"/>
              <a:t>The </a:t>
            </a:r>
            <a:r>
              <a:rPr lang="en-US" dirty="0"/>
              <a:t>Dollar Amount they were most recently </a:t>
            </a:r>
            <a:r>
              <a:rPr lang="en-US" dirty="0" smtClean="0"/>
              <a:t>awarded </a:t>
            </a:r>
            <a:r>
              <a:rPr lang="en-US" dirty="0"/>
              <a:t>(in FY 2011 or FY 2012, as applicable)</a:t>
            </a:r>
            <a:r>
              <a:rPr lang="en-US" dirty="0" smtClean="0"/>
              <a:t>.</a:t>
            </a:r>
            <a:endParaRPr lang="en-US" dirty="0"/>
          </a:p>
          <a:p>
            <a:pPr marL="411480" lvl="1" indent="0">
              <a:buNone/>
            </a:pPr>
            <a:endParaRPr lang="en-US" dirty="0" smtClean="0"/>
          </a:p>
          <a:p>
            <a:pPr marL="411480" lvl="1" indent="0">
              <a:buNone/>
            </a:pPr>
            <a:endParaRPr lang="en-US" dirty="0" smtClean="0"/>
          </a:p>
          <a:p>
            <a:endParaRPr lang="en-US" dirty="0" smtClean="0"/>
          </a:p>
          <a:p>
            <a:endParaRPr lang="en-US" dirty="0" smtClean="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16</a:t>
            </a:fld>
            <a:endParaRPr kumimoji="0" lang="en-US"/>
          </a:p>
        </p:txBody>
      </p:sp>
    </p:spTree>
    <p:extLst>
      <p:ext uri="{BB962C8B-B14F-4D97-AF65-F5344CB8AC3E}">
        <p14:creationId xmlns:p14="http://schemas.microsoft.com/office/powerpoint/2010/main" val="38868057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00100"/>
          </a:xfrm>
        </p:spPr>
        <p:txBody>
          <a:bodyPr>
            <a:normAutofit/>
          </a:bodyPr>
          <a:lstStyle/>
          <a:p>
            <a:pPr marL="109728" indent="0"/>
            <a:r>
              <a:rPr lang="en-US" b="1" dirty="0"/>
              <a:t>Eligible </a:t>
            </a:r>
            <a:r>
              <a:rPr lang="en-US" b="1" dirty="0" smtClean="0"/>
              <a:t>Applicants - Example</a:t>
            </a:r>
            <a:endParaRPr lang="en-US" b="1" dirty="0"/>
          </a:p>
        </p:txBody>
      </p:sp>
      <p:sp>
        <p:nvSpPr>
          <p:cNvPr id="3" name="Content Placeholder 2"/>
          <p:cNvSpPr>
            <a:spLocks noGrp="1"/>
          </p:cNvSpPr>
          <p:nvPr>
            <p:ph idx="1"/>
          </p:nvPr>
        </p:nvSpPr>
        <p:spPr>
          <a:xfrm>
            <a:off x="457200" y="1257300"/>
            <a:ext cx="8229600" cy="3657600"/>
          </a:xfrm>
        </p:spPr>
        <p:txBody>
          <a:bodyPr>
            <a:normAutofit/>
          </a:bodyPr>
          <a:lstStyle/>
          <a:p>
            <a:endParaRPr lang="en-US" dirty="0" smtClean="0"/>
          </a:p>
          <a:p>
            <a:r>
              <a:rPr lang="en-US" dirty="0" smtClean="0"/>
              <a:t>If </a:t>
            </a:r>
            <a:r>
              <a:rPr lang="en-US" dirty="0"/>
              <a:t>PHA A was awarded funding for 2 </a:t>
            </a:r>
            <a:r>
              <a:rPr lang="en-US" dirty="0" smtClean="0"/>
              <a:t>HCV FSS </a:t>
            </a:r>
            <a:r>
              <a:rPr lang="en-US" dirty="0"/>
              <a:t>coordinators in FY 2012 for a total funding amount of $138,000, PHA A will </a:t>
            </a:r>
            <a:r>
              <a:rPr lang="en-US" dirty="0" smtClean="0"/>
              <a:t>be </a:t>
            </a:r>
            <a:r>
              <a:rPr lang="en-US" dirty="0"/>
              <a:t>eligible to apply under </a:t>
            </a:r>
            <a:r>
              <a:rPr lang="en-US" dirty="0" smtClean="0"/>
              <a:t>this HCV FSS NOFA for only up </a:t>
            </a:r>
            <a:r>
              <a:rPr lang="en-US" dirty="0"/>
              <a:t>to 2 </a:t>
            </a:r>
            <a:r>
              <a:rPr lang="en-US" dirty="0" smtClean="0"/>
              <a:t>HCV FSS </a:t>
            </a:r>
            <a:r>
              <a:rPr lang="en-US" dirty="0"/>
              <a:t>coordinators </a:t>
            </a:r>
            <a:r>
              <a:rPr lang="en-US" dirty="0" smtClean="0"/>
              <a:t>and for no more than $138,000</a:t>
            </a:r>
            <a:r>
              <a:rPr lang="en-US" dirty="0"/>
              <a:t>.</a:t>
            </a:r>
          </a:p>
          <a:p>
            <a:pPr lvl="1"/>
            <a:endParaRPr lang="en-US" dirty="0" smtClean="0"/>
          </a:p>
          <a:p>
            <a:pPr marL="411480" lvl="1" indent="0">
              <a:buNone/>
            </a:pPr>
            <a:endParaRPr lang="en-US" dirty="0" smtClean="0"/>
          </a:p>
          <a:p>
            <a:endParaRPr lang="en-US" dirty="0" smtClean="0"/>
          </a:p>
          <a:p>
            <a:endParaRPr lang="en-US" dirty="0" smtClean="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17</a:t>
            </a:fld>
            <a:endParaRPr kumimoji="0" lang="en-US"/>
          </a:p>
        </p:txBody>
      </p:sp>
    </p:spTree>
    <p:extLst>
      <p:ext uri="{BB962C8B-B14F-4D97-AF65-F5344CB8AC3E}">
        <p14:creationId xmlns:p14="http://schemas.microsoft.com/office/powerpoint/2010/main" val="13151853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2900"/>
            <a:ext cx="8229600" cy="800100"/>
          </a:xfrm>
        </p:spPr>
        <p:txBody>
          <a:bodyPr>
            <a:normAutofit/>
          </a:bodyPr>
          <a:lstStyle/>
          <a:p>
            <a:r>
              <a:rPr lang="en-US" b="1" dirty="0"/>
              <a:t>Number of Families </a:t>
            </a:r>
            <a:r>
              <a:rPr lang="en-US" b="1" dirty="0" smtClean="0"/>
              <a:t>Served</a:t>
            </a:r>
            <a:r>
              <a:rPr lang="en-US" dirty="0" smtClean="0"/>
              <a:t>  </a:t>
            </a:r>
            <a:endParaRPr lang="en-US" dirty="0"/>
          </a:p>
        </p:txBody>
      </p:sp>
      <p:sp>
        <p:nvSpPr>
          <p:cNvPr id="3" name="Content Placeholder 2"/>
          <p:cNvSpPr>
            <a:spLocks noGrp="1"/>
          </p:cNvSpPr>
          <p:nvPr>
            <p:ph idx="1"/>
          </p:nvPr>
        </p:nvSpPr>
        <p:spPr>
          <a:xfrm>
            <a:off x="457200" y="1200150"/>
            <a:ext cx="8229600" cy="3886200"/>
          </a:xfrm>
        </p:spPr>
        <p:txBody>
          <a:bodyPr>
            <a:normAutofit fontScale="77500" lnSpcReduction="20000"/>
          </a:bodyPr>
          <a:lstStyle/>
          <a:p>
            <a:r>
              <a:rPr lang="en-US" dirty="0" smtClean="0"/>
              <a:t>Eligibility </a:t>
            </a:r>
            <a:r>
              <a:rPr lang="en-US" dirty="0"/>
              <a:t>will </a:t>
            </a:r>
            <a:r>
              <a:rPr lang="en-US" dirty="0" smtClean="0"/>
              <a:t>still be </a:t>
            </a:r>
            <a:r>
              <a:rPr lang="en-US" dirty="0"/>
              <a:t>based on the number of </a:t>
            </a:r>
            <a:r>
              <a:rPr lang="en-US" dirty="0" smtClean="0"/>
              <a:t>FSS </a:t>
            </a:r>
            <a:r>
              <a:rPr lang="en-US" dirty="0"/>
              <a:t>program participants in the applicant’s </a:t>
            </a:r>
            <a:r>
              <a:rPr lang="en-US" dirty="0" smtClean="0"/>
              <a:t>FSS </a:t>
            </a:r>
            <a:r>
              <a:rPr lang="en-US" dirty="0"/>
              <a:t>program during the target </a:t>
            </a:r>
            <a:r>
              <a:rPr lang="en-US" dirty="0" smtClean="0"/>
              <a:t>period.</a:t>
            </a:r>
          </a:p>
          <a:p>
            <a:pPr marL="109728" indent="0">
              <a:buNone/>
            </a:pPr>
            <a:endParaRPr lang="en-US" dirty="0" smtClean="0"/>
          </a:p>
          <a:p>
            <a:r>
              <a:rPr lang="en-US" dirty="0" smtClean="0"/>
              <a:t>The formula also remains the same:</a:t>
            </a:r>
          </a:p>
          <a:p>
            <a:pPr lvl="1"/>
            <a:r>
              <a:rPr lang="en-US" dirty="0" smtClean="0"/>
              <a:t>15-24 families qualifies applicant for 1 part-time renewal position.</a:t>
            </a:r>
          </a:p>
          <a:p>
            <a:pPr lvl="1"/>
            <a:r>
              <a:rPr lang="en-US" dirty="0" smtClean="0"/>
              <a:t>Minimum of 25 families qualifies applicant for 1 full-time renewal position. </a:t>
            </a:r>
          </a:p>
          <a:p>
            <a:pPr lvl="1"/>
            <a:r>
              <a:rPr lang="en-US" dirty="0"/>
              <a:t>50 families more than the previous level </a:t>
            </a:r>
            <a:r>
              <a:rPr lang="en-US" dirty="0" smtClean="0"/>
              <a:t>qualifies applicant for </a:t>
            </a:r>
            <a:r>
              <a:rPr lang="en-US" dirty="0"/>
              <a:t>renewal of more than </a:t>
            </a:r>
            <a:r>
              <a:rPr lang="en-US" dirty="0" smtClean="0"/>
              <a:t>1 </a:t>
            </a:r>
            <a:r>
              <a:rPr lang="en-US" dirty="0"/>
              <a:t>full-time </a:t>
            </a:r>
            <a:r>
              <a:rPr lang="en-US" dirty="0" smtClean="0"/>
              <a:t>position.</a:t>
            </a:r>
          </a:p>
          <a:p>
            <a:pPr lvl="2"/>
            <a:r>
              <a:rPr lang="en-US" dirty="0" smtClean="0"/>
              <a:t>For </a:t>
            </a:r>
            <a:r>
              <a:rPr lang="en-US" dirty="0"/>
              <a:t>example: 75 </a:t>
            </a:r>
            <a:r>
              <a:rPr lang="en-US" dirty="0" smtClean="0"/>
              <a:t>families qualifies applicant for 2 full-time </a:t>
            </a:r>
            <a:r>
              <a:rPr lang="en-US" dirty="0"/>
              <a:t>renewal </a:t>
            </a:r>
            <a:r>
              <a:rPr lang="en-US" dirty="0" smtClean="0"/>
              <a:t>positions, </a:t>
            </a:r>
            <a:r>
              <a:rPr lang="en-US" dirty="0"/>
              <a:t>125 </a:t>
            </a:r>
            <a:r>
              <a:rPr lang="en-US" dirty="0" smtClean="0"/>
              <a:t>families qualifies applicant for 3 full-time </a:t>
            </a:r>
            <a:r>
              <a:rPr lang="en-US" dirty="0"/>
              <a:t>renewal </a:t>
            </a:r>
            <a:r>
              <a:rPr lang="en-US" dirty="0" smtClean="0"/>
              <a:t>positions, and so on in increments of 50. </a:t>
            </a:r>
          </a:p>
          <a:p>
            <a:endParaRPr lang="en-US" b="1" dirty="0" smtClean="0"/>
          </a:p>
          <a:p>
            <a:pPr lvl="1"/>
            <a:endParaRPr lang="en-US" dirty="0" smtClean="0"/>
          </a:p>
          <a:p>
            <a:pPr lvl="1"/>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18</a:t>
            </a:fld>
            <a:endParaRPr kumimoji="0"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2900"/>
            <a:ext cx="8229600" cy="800100"/>
          </a:xfrm>
        </p:spPr>
        <p:txBody>
          <a:bodyPr>
            <a:normAutofit/>
          </a:bodyPr>
          <a:lstStyle/>
          <a:p>
            <a:r>
              <a:rPr lang="en-US" b="1" dirty="0"/>
              <a:t>Number of Families </a:t>
            </a:r>
            <a:r>
              <a:rPr lang="en-US" b="1" dirty="0" smtClean="0"/>
              <a:t>Served</a:t>
            </a:r>
            <a:r>
              <a:rPr lang="en-US" dirty="0" smtClean="0"/>
              <a:t>  </a:t>
            </a:r>
            <a:endParaRPr lang="en-US" dirty="0"/>
          </a:p>
        </p:txBody>
      </p:sp>
      <p:sp>
        <p:nvSpPr>
          <p:cNvPr id="3" name="Content Placeholder 2"/>
          <p:cNvSpPr>
            <a:spLocks noGrp="1"/>
          </p:cNvSpPr>
          <p:nvPr>
            <p:ph idx="1"/>
          </p:nvPr>
        </p:nvSpPr>
        <p:spPr>
          <a:xfrm>
            <a:off x="457200" y="1257300"/>
            <a:ext cx="8229600" cy="3673602"/>
          </a:xfrm>
        </p:spPr>
        <p:txBody>
          <a:bodyPr>
            <a:normAutofit/>
          </a:bodyPr>
          <a:lstStyle/>
          <a:p>
            <a:r>
              <a:rPr lang="en-US" dirty="0" smtClean="0"/>
              <a:t>The chart </a:t>
            </a:r>
            <a:r>
              <a:rPr lang="en-US" dirty="0"/>
              <a:t>below </a:t>
            </a:r>
            <a:r>
              <a:rPr lang="en-US" dirty="0" smtClean="0"/>
              <a:t>provides a </a:t>
            </a:r>
            <a:r>
              <a:rPr lang="en-US" dirty="0"/>
              <a:t>visual representation of </a:t>
            </a:r>
            <a:r>
              <a:rPr lang="en-US" dirty="0" smtClean="0"/>
              <a:t>the formula. </a:t>
            </a:r>
            <a:endParaRPr lang="en-US" dirty="0"/>
          </a:p>
          <a:p>
            <a:pPr lvl="1"/>
            <a:endParaRPr lang="en-US" b="1" dirty="0" smtClean="0"/>
          </a:p>
          <a:p>
            <a:pPr lvl="1"/>
            <a:endParaRPr lang="en-US" dirty="0" smtClean="0"/>
          </a:p>
          <a:p>
            <a:pPr lvl="1"/>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19</a:t>
            </a:fld>
            <a:endParaRPr kumimoji="0" lang="en-US"/>
          </a:p>
        </p:txBody>
      </p:sp>
      <p:graphicFrame>
        <p:nvGraphicFramePr>
          <p:cNvPr id="6" name="Table 5"/>
          <p:cNvGraphicFramePr>
            <a:graphicFrameLocks noGrp="1"/>
          </p:cNvGraphicFramePr>
          <p:nvPr>
            <p:extLst>
              <p:ext uri="{D42A27DB-BD31-4B8C-83A1-F6EECF244321}">
                <p14:modId xmlns:p14="http://schemas.microsoft.com/office/powerpoint/2010/main" val="995345305"/>
              </p:ext>
            </p:extLst>
          </p:nvPr>
        </p:nvGraphicFramePr>
        <p:xfrm>
          <a:off x="2438401" y="2343150"/>
          <a:ext cx="4067175" cy="2346960"/>
        </p:xfrm>
        <a:graphic>
          <a:graphicData uri="http://schemas.openxmlformats.org/drawingml/2006/table">
            <a:tbl>
              <a:tblPr firstRow="1" firstCol="1" bandRow="1">
                <a:tableStyleId>{5C22544A-7EE6-4342-B048-85BDC9FD1C3A}</a:tableStyleId>
              </a:tblPr>
              <a:tblGrid>
                <a:gridCol w="2277618"/>
                <a:gridCol w="1789557"/>
              </a:tblGrid>
              <a:tr h="411480">
                <a:tc>
                  <a:txBody>
                    <a:bodyPr/>
                    <a:lstStyle/>
                    <a:p>
                      <a:pPr marL="0" marR="0">
                        <a:spcBef>
                          <a:spcPts val="0"/>
                        </a:spcBef>
                        <a:spcAft>
                          <a:spcPts val="0"/>
                        </a:spcAft>
                      </a:pPr>
                      <a:r>
                        <a:rPr lang="en-US" sz="1100" dirty="0">
                          <a:effectLst/>
                        </a:rPr>
                        <a:t>Number of </a:t>
                      </a:r>
                      <a:r>
                        <a:rPr lang="en-US" sz="1100" dirty="0" smtClean="0">
                          <a:effectLst/>
                        </a:rPr>
                        <a:t>FSS </a:t>
                      </a:r>
                      <a:r>
                        <a:rPr lang="en-US" sz="1100" dirty="0">
                          <a:effectLst/>
                        </a:rPr>
                        <a:t>families served during the target period</a:t>
                      </a:r>
                      <a:endParaRPr lang="en-US" sz="1100" dirty="0">
                        <a:effectLst/>
                        <a:latin typeface="Times New Roman"/>
                        <a:ea typeface="Times New Roman"/>
                      </a:endParaRPr>
                    </a:p>
                  </a:txBody>
                  <a:tcPr marL="68580" marR="68580" marT="0" marB="0" anchor="b"/>
                </a:tc>
                <a:tc>
                  <a:txBody>
                    <a:bodyPr/>
                    <a:lstStyle/>
                    <a:p>
                      <a:pPr marL="0" marR="0">
                        <a:spcBef>
                          <a:spcPts val="0"/>
                        </a:spcBef>
                        <a:spcAft>
                          <a:spcPts val="0"/>
                        </a:spcAft>
                      </a:pPr>
                      <a:r>
                        <a:rPr lang="en-US" sz="1100">
                          <a:effectLst/>
                        </a:rPr>
                        <a:t>Number of renewal positions supported</a:t>
                      </a:r>
                      <a:endParaRPr lang="en-US" sz="1100">
                        <a:effectLst/>
                        <a:latin typeface="Times New Roman"/>
                        <a:ea typeface="Times New Roman"/>
                      </a:endParaRPr>
                    </a:p>
                  </a:txBody>
                  <a:tcPr marL="68580" marR="68580" marT="0" marB="0" anchor="b"/>
                </a:tc>
              </a:tr>
              <a:tr h="142875">
                <a:tc>
                  <a:txBody>
                    <a:bodyPr/>
                    <a:lstStyle/>
                    <a:p>
                      <a:pPr marL="0" marR="0">
                        <a:spcBef>
                          <a:spcPts val="0"/>
                        </a:spcBef>
                        <a:spcAft>
                          <a:spcPts val="0"/>
                        </a:spcAft>
                      </a:pPr>
                      <a:r>
                        <a:rPr lang="en-US" sz="1100">
                          <a:effectLst/>
                        </a:rPr>
                        <a:t>15-24 families</a:t>
                      </a:r>
                      <a:endParaRPr lang="en-US" sz="1100">
                        <a:effectLst/>
                        <a:latin typeface="Times New Roman"/>
                        <a:ea typeface="Times New Roman"/>
                      </a:endParaRPr>
                    </a:p>
                  </a:txBody>
                  <a:tcPr marL="68580" marR="68580" marT="0" marB="0" anchor="b"/>
                </a:tc>
                <a:tc>
                  <a:txBody>
                    <a:bodyPr/>
                    <a:lstStyle/>
                    <a:p>
                      <a:pPr marL="0" marR="0">
                        <a:spcBef>
                          <a:spcPts val="0"/>
                        </a:spcBef>
                        <a:spcAft>
                          <a:spcPts val="0"/>
                        </a:spcAft>
                      </a:pPr>
                      <a:r>
                        <a:rPr lang="en-US" sz="1100">
                          <a:effectLst/>
                        </a:rPr>
                        <a:t>1 part-time position</a:t>
                      </a:r>
                      <a:endParaRPr lang="en-US" sz="1100">
                        <a:effectLst/>
                        <a:latin typeface="Times New Roman"/>
                        <a:ea typeface="Times New Roman"/>
                      </a:endParaRPr>
                    </a:p>
                  </a:txBody>
                  <a:tcPr marL="68580" marR="68580" marT="0" marB="0" anchor="b"/>
                </a:tc>
              </a:tr>
              <a:tr h="142875">
                <a:tc>
                  <a:txBody>
                    <a:bodyPr/>
                    <a:lstStyle/>
                    <a:p>
                      <a:pPr marL="0" marR="0">
                        <a:spcBef>
                          <a:spcPts val="0"/>
                        </a:spcBef>
                        <a:spcAft>
                          <a:spcPts val="0"/>
                        </a:spcAft>
                      </a:pPr>
                      <a:r>
                        <a:rPr lang="en-US" sz="1100" dirty="0">
                          <a:effectLst/>
                        </a:rPr>
                        <a:t>25-74 families</a:t>
                      </a:r>
                      <a:endParaRPr lang="en-US" sz="1100" dirty="0">
                        <a:effectLst/>
                        <a:latin typeface="Times New Roman"/>
                        <a:ea typeface="Times New Roman"/>
                      </a:endParaRPr>
                    </a:p>
                  </a:txBody>
                  <a:tcPr marL="68580" marR="68580" marT="0" marB="0" anchor="b"/>
                </a:tc>
                <a:tc>
                  <a:txBody>
                    <a:bodyPr/>
                    <a:lstStyle/>
                    <a:p>
                      <a:pPr marL="0" marR="0">
                        <a:spcBef>
                          <a:spcPts val="0"/>
                        </a:spcBef>
                        <a:spcAft>
                          <a:spcPts val="0"/>
                        </a:spcAft>
                      </a:pPr>
                      <a:r>
                        <a:rPr lang="en-US" sz="1100">
                          <a:effectLst/>
                        </a:rPr>
                        <a:t>1 full-time position</a:t>
                      </a:r>
                      <a:endParaRPr lang="en-US" sz="1100">
                        <a:effectLst/>
                        <a:latin typeface="Times New Roman"/>
                        <a:ea typeface="Times New Roman"/>
                      </a:endParaRPr>
                    </a:p>
                  </a:txBody>
                  <a:tcPr marL="68580" marR="68580" marT="0" marB="0" anchor="b"/>
                </a:tc>
              </a:tr>
              <a:tr h="142875">
                <a:tc>
                  <a:txBody>
                    <a:bodyPr/>
                    <a:lstStyle/>
                    <a:p>
                      <a:pPr marL="0" marR="0">
                        <a:spcBef>
                          <a:spcPts val="0"/>
                        </a:spcBef>
                        <a:spcAft>
                          <a:spcPts val="0"/>
                        </a:spcAft>
                      </a:pPr>
                      <a:r>
                        <a:rPr lang="en-US" sz="1100" dirty="0">
                          <a:effectLst/>
                        </a:rPr>
                        <a:t>75-124 families</a:t>
                      </a:r>
                      <a:endParaRPr lang="en-US" sz="1100" dirty="0">
                        <a:effectLst/>
                        <a:latin typeface="Times New Roman"/>
                        <a:ea typeface="Times New Roman"/>
                      </a:endParaRPr>
                    </a:p>
                  </a:txBody>
                  <a:tcPr marL="68580" marR="68580" marT="0" marB="0" anchor="b"/>
                </a:tc>
                <a:tc>
                  <a:txBody>
                    <a:bodyPr/>
                    <a:lstStyle/>
                    <a:p>
                      <a:pPr marL="0" marR="0">
                        <a:spcBef>
                          <a:spcPts val="0"/>
                        </a:spcBef>
                        <a:spcAft>
                          <a:spcPts val="0"/>
                        </a:spcAft>
                      </a:pPr>
                      <a:r>
                        <a:rPr lang="en-US" sz="1100">
                          <a:effectLst/>
                        </a:rPr>
                        <a:t>2 full-time positions</a:t>
                      </a:r>
                      <a:endParaRPr lang="en-US" sz="1100">
                        <a:effectLst/>
                        <a:latin typeface="Times New Roman"/>
                        <a:ea typeface="Times New Roman"/>
                      </a:endParaRPr>
                    </a:p>
                  </a:txBody>
                  <a:tcPr marL="68580" marR="68580" marT="0" marB="0" anchor="b"/>
                </a:tc>
              </a:tr>
              <a:tr h="142875">
                <a:tc>
                  <a:txBody>
                    <a:bodyPr/>
                    <a:lstStyle/>
                    <a:p>
                      <a:pPr marL="0" marR="0">
                        <a:spcBef>
                          <a:spcPts val="0"/>
                        </a:spcBef>
                        <a:spcAft>
                          <a:spcPts val="0"/>
                        </a:spcAft>
                      </a:pPr>
                      <a:r>
                        <a:rPr lang="en-US" sz="1100">
                          <a:effectLst/>
                        </a:rPr>
                        <a:t>125-174 families</a:t>
                      </a:r>
                      <a:endParaRPr lang="en-US" sz="1100">
                        <a:effectLst/>
                        <a:latin typeface="Times New Roman"/>
                        <a:ea typeface="Times New Roman"/>
                      </a:endParaRPr>
                    </a:p>
                  </a:txBody>
                  <a:tcPr marL="68580" marR="68580" marT="0" marB="0" anchor="b"/>
                </a:tc>
                <a:tc>
                  <a:txBody>
                    <a:bodyPr/>
                    <a:lstStyle/>
                    <a:p>
                      <a:pPr marL="0" marR="0">
                        <a:spcBef>
                          <a:spcPts val="0"/>
                        </a:spcBef>
                        <a:spcAft>
                          <a:spcPts val="0"/>
                        </a:spcAft>
                      </a:pPr>
                      <a:r>
                        <a:rPr lang="en-US" sz="1100">
                          <a:effectLst/>
                        </a:rPr>
                        <a:t>3 full-time positions</a:t>
                      </a:r>
                      <a:endParaRPr lang="en-US" sz="1100">
                        <a:effectLst/>
                        <a:latin typeface="Times New Roman"/>
                        <a:ea typeface="Times New Roman"/>
                      </a:endParaRPr>
                    </a:p>
                  </a:txBody>
                  <a:tcPr marL="68580" marR="68580" marT="0" marB="0" anchor="b"/>
                </a:tc>
              </a:tr>
              <a:tr h="142875">
                <a:tc>
                  <a:txBody>
                    <a:bodyPr/>
                    <a:lstStyle/>
                    <a:p>
                      <a:pPr marL="0" marR="0">
                        <a:spcBef>
                          <a:spcPts val="0"/>
                        </a:spcBef>
                        <a:spcAft>
                          <a:spcPts val="0"/>
                        </a:spcAft>
                      </a:pPr>
                      <a:r>
                        <a:rPr lang="en-US" sz="1100" dirty="0">
                          <a:effectLst/>
                        </a:rPr>
                        <a:t>175-224 families</a:t>
                      </a:r>
                      <a:endParaRPr lang="en-US" sz="1100" dirty="0">
                        <a:effectLst/>
                        <a:latin typeface="Times New Roman"/>
                        <a:ea typeface="Times New Roman"/>
                      </a:endParaRPr>
                    </a:p>
                  </a:txBody>
                  <a:tcPr marL="68580" marR="68580" marT="0" marB="0" anchor="b"/>
                </a:tc>
                <a:tc>
                  <a:txBody>
                    <a:bodyPr/>
                    <a:lstStyle/>
                    <a:p>
                      <a:pPr marL="0" marR="0">
                        <a:spcBef>
                          <a:spcPts val="0"/>
                        </a:spcBef>
                        <a:spcAft>
                          <a:spcPts val="0"/>
                        </a:spcAft>
                      </a:pPr>
                      <a:r>
                        <a:rPr lang="en-US" sz="1100">
                          <a:effectLst/>
                        </a:rPr>
                        <a:t>4 full-time positions</a:t>
                      </a:r>
                      <a:endParaRPr lang="en-US" sz="1100">
                        <a:effectLst/>
                        <a:latin typeface="Times New Roman"/>
                        <a:ea typeface="Times New Roman"/>
                      </a:endParaRPr>
                    </a:p>
                  </a:txBody>
                  <a:tcPr marL="68580" marR="68580" marT="0" marB="0" anchor="b"/>
                </a:tc>
              </a:tr>
              <a:tr h="142875">
                <a:tc>
                  <a:txBody>
                    <a:bodyPr/>
                    <a:lstStyle/>
                    <a:p>
                      <a:pPr marL="0" marR="0">
                        <a:spcBef>
                          <a:spcPts val="0"/>
                        </a:spcBef>
                        <a:spcAft>
                          <a:spcPts val="0"/>
                        </a:spcAft>
                      </a:pPr>
                      <a:r>
                        <a:rPr lang="en-US" sz="1100" dirty="0">
                          <a:effectLst/>
                        </a:rPr>
                        <a:t>225-274 families</a:t>
                      </a:r>
                      <a:endParaRPr lang="en-US" sz="1100" dirty="0">
                        <a:effectLst/>
                        <a:latin typeface="Times New Roman"/>
                        <a:ea typeface="Times New Roman"/>
                      </a:endParaRPr>
                    </a:p>
                  </a:txBody>
                  <a:tcPr marL="68580" marR="68580" marT="0" marB="0" anchor="b"/>
                </a:tc>
                <a:tc>
                  <a:txBody>
                    <a:bodyPr/>
                    <a:lstStyle/>
                    <a:p>
                      <a:pPr marL="0" marR="0">
                        <a:spcBef>
                          <a:spcPts val="0"/>
                        </a:spcBef>
                        <a:spcAft>
                          <a:spcPts val="0"/>
                        </a:spcAft>
                      </a:pPr>
                      <a:r>
                        <a:rPr lang="en-US" sz="1100">
                          <a:effectLst/>
                        </a:rPr>
                        <a:t>5 full-time positions</a:t>
                      </a:r>
                      <a:endParaRPr lang="en-US" sz="1100">
                        <a:effectLst/>
                        <a:latin typeface="Times New Roman"/>
                        <a:ea typeface="Times New Roman"/>
                      </a:endParaRPr>
                    </a:p>
                  </a:txBody>
                  <a:tcPr marL="68580" marR="68580" marT="0" marB="0" anchor="b"/>
                </a:tc>
              </a:tr>
              <a:tr h="142875">
                <a:tc>
                  <a:txBody>
                    <a:bodyPr/>
                    <a:lstStyle/>
                    <a:p>
                      <a:pPr marL="0" marR="0">
                        <a:spcBef>
                          <a:spcPts val="0"/>
                        </a:spcBef>
                        <a:spcAft>
                          <a:spcPts val="0"/>
                        </a:spcAft>
                      </a:pPr>
                      <a:r>
                        <a:rPr lang="en-US" sz="1100" dirty="0">
                          <a:effectLst/>
                        </a:rPr>
                        <a:t>275-324 families</a:t>
                      </a:r>
                      <a:endParaRPr lang="en-US" sz="1100" dirty="0">
                        <a:effectLst/>
                        <a:latin typeface="Times New Roman"/>
                        <a:ea typeface="Times New Roman"/>
                      </a:endParaRPr>
                    </a:p>
                  </a:txBody>
                  <a:tcPr marL="68580" marR="68580" marT="0" marB="0" anchor="b"/>
                </a:tc>
                <a:tc>
                  <a:txBody>
                    <a:bodyPr/>
                    <a:lstStyle/>
                    <a:p>
                      <a:pPr marL="0" marR="0">
                        <a:spcBef>
                          <a:spcPts val="0"/>
                        </a:spcBef>
                        <a:spcAft>
                          <a:spcPts val="0"/>
                        </a:spcAft>
                      </a:pPr>
                      <a:r>
                        <a:rPr lang="en-US" sz="1100">
                          <a:effectLst/>
                        </a:rPr>
                        <a:t>6 full-time positions</a:t>
                      </a:r>
                      <a:endParaRPr lang="en-US" sz="1100">
                        <a:effectLst/>
                        <a:latin typeface="Times New Roman"/>
                        <a:ea typeface="Times New Roman"/>
                      </a:endParaRPr>
                    </a:p>
                  </a:txBody>
                  <a:tcPr marL="68580" marR="68580" marT="0" marB="0" anchor="b"/>
                </a:tc>
              </a:tr>
              <a:tr h="142875">
                <a:tc>
                  <a:txBody>
                    <a:bodyPr/>
                    <a:lstStyle/>
                    <a:p>
                      <a:pPr marL="0" marR="0">
                        <a:spcBef>
                          <a:spcPts val="0"/>
                        </a:spcBef>
                        <a:spcAft>
                          <a:spcPts val="0"/>
                        </a:spcAft>
                      </a:pPr>
                      <a:r>
                        <a:rPr lang="en-US" sz="1100" dirty="0">
                          <a:effectLst/>
                        </a:rPr>
                        <a:t>325-374 families</a:t>
                      </a:r>
                      <a:endParaRPr lang="en-US" sz="1100" dirty="0">
                        <a:effectLst/>
                        <a:latin typeface="Times New Roman"/>
                        <a:ea typeface="Times New Roman"/>
                      </a:endParaRPr>
                    </a:p>
                  </a:txBody>
                  <a:tcPr marL="68580" marR="68580" marT="0" marB="0" anchor="b"/>
                </a:tc>
                <a:tc>
                  <a:txBody>
                    <a:bodyPr/>
                    <a:lstStyle/>
                    <a:p>
                      <a:pPr marL="0" marR="0">
                        <a:spcBef>
                          <a:spcPts val="0"/>
                        </a:spcBef>
                        <a:spcAft>
                          <a:spcPts val="0"/>
                        </a:spcAft>
                      </a:pPr>
                      <a:r>
                        <a:rPr lang="en-US" sz="1100">
                          <a:effectLst/>
                        </a:rPr>
                        <a:t>7 full-time positions</a:t>
                      </a:r>
                      <a:endParaRPr lang="en-US" sz="1100">
                        <a:effectLst/>
                        <a:latin typeface="Times New Roman"/>
                        <a:ea typeface="Times New Roman"/>
                      </a:endParaRPr>
                    </a:p>
                  </a:txBody>
                  <a:tcPr marL="68580" marR="68580" marT="0" marB="0" anchor="b"/>
                </a:tc>
              </a:tr>
              <a:tr h="142875">
                <a:tc>
                  <a:txBody>
                    <a:bodyPr/>
                    <a:lstStyle/>
                    <a:p>
                      <a:pPr marL="0" marR="0">
                        <a:spcBef>
                          <a:spcPts val="0"/>
                        </a:spcBef>
                        <a:spcAft>
                          <a:spcPts val="0"/>
                        </a:spcAft>
                      </a:pPr>
                      <a:r>
                        <a:rPr lang="en-US" sz="1100">
                          <a:effectLst/>
                        </a:rPr>
                        <a:t>375-424 families</a:t>
                      </a:r>
                      <a:endParaRPr lang="en-US" sz="1100">
                        <a:effectLst/>
                        <a:latin typeface="Times New Roman"/>
                        <a:ea typeface="Times New Roman"/>
                      </a:endParaRPr>
                    </a:p>
                  </a:txBody>
                  <a:tcPr marL="68580" marR="68580" marT="0" marB="0" anchor="b"/>
                </a:tc>
                <a:tc>
                  <a:txBody>
                    <a:bodyPr/>
                    <a:lstStyle/>
                    <a:p>
                      <a:pPr marL="0" marR="0">
                        <a:spcBef>
                          <a:spcPts val="0"/>
                        </a:spcBef>
                        <a:spcAft>
                          <a:spcPts val="0"/>
                        </a:spcAft>
                      </a:pPr>
                      <a:r>
                        <a:rPr lang="en-US" sz="1100" dirty="0">
                          <a:effectLst/>
                        </a:rPr>
                        <a:t>8 full-time positions</a:t>
                      </a:r>
                      <a:endParaRPr lang="en-US" sz="1100" dirty="0">
                        <a:effectLst/>
                        <a:latin typeface="Times New Roman"/>
                        <a:ea typeface="Times New Roman"/>
                      </a:endParaRPr>
                    </a:p>
                  </a:txBody>
                  <a:tcPr marL="68580" marR="68580" marT="0" marB="0" anchor="b"/>
                </a:tc>
              </a:tr>
              <a:tr h="274320">
                <a:tc>
                  <a:txBody>
                    <a:bodyPr/>
                    <a:lstStyle/>
                    <a:p>
                      <a:pPr marL="0" marR="0">
                        <a:spcBef>
                          <a:spcPts val="0"/>
                        </a:spcBef>
                        <a:spcAft>
                          <a:spcPts val="0"/>
                        </a:spcAft>
                      </a:pPr>
                      <a:r>
                        <a:rPr lang="en-US" sz="1100">
                          <a:effectLst/>
                        </a:rPr>
                        <a:t>And so on in increments of 50</a:t>
                      </a:r>
                      <a:endParaRPr lang="en-US" sz="1100">
                        <a:effectLst/>
                        <a:latin typeface="Times New Roman"/>
                        <a:ea typeface="Times New Roman"/>
                      </a:endParaRPr>
                    </a:p>
                  </a:txBody>
                  <a:tcPr marL="68580" marR="68580" marT="0" marB="0" anchor="b"/>
                </a:tc>
                <a:tc>
                  <a:txBody>
                    <a:bodyPr/>
                    <a:lstStyle/>
                    <a:p>
                      <a:pPr marL="0" marR="0">
                        <a:spcBef>
                          <a:spcPts val="0"/>
                        </a:spcBef>
                        <a:spcAft>
                          <a:spcPts val="0"/>
                        </a:spcAft>
                      </a:pPr>
                      <a:r>
                        <a:rPr lang="en-US" sz="1100" dirty="0">
                          <a:effectLst/>
                        </a:rPr>
                        <a:t> </a:t>
                      </a:r>
                      <a:endParaRPr lang="en-US" sz="1100" dirty="0">
                        <a:effectLst/>
                        <a:latin typeface="Times New Roman"/>
                        <a:ea typeface="Times New Roman"/>
                      </a:endParaRPr>
                    </a:p>
                  </a:txBody>
                  <a:tcPr marL="68580" marR="68580" marT="0" marB="0" anchor="b"/>
                </a:tc>
              </a:tr>
            </a:tbl>
          </a:graphicData>
        </a:graphic>
      </p:graphicFrame>
    </p:spTree>
    <p:extLst>
      <p:ext uri="{BB962C8B-B14F-4D97-AF65-F5344CB8AC3E}">
        <p14:creationId xmlns:p14="http://schemas.microsoft.com/office/powerpoint/2010/main" val="26939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5750"/>
            <a:ext cx="8229600" cy="800100"/>
          </a:xfrm>
        </p:spPr>
        <p:txBody>
          <a:bodyPr/>
          <a:lstStyle/>
          <a:p>
            <a:r>
              <a:rPr lang="en-US" b="1" dirty="0" smtClean="0"/>
              <a:t>The Basics</a:t>
            </a:r>
            <a:endParaRPr lang="en-US" b="1" dirty="0"/>
          </a:p>
        </p:txBody>
      </p:sp>
      <p:sp>
        <p:nvSpPr>
          <p:cNvPr id="3" name="Content Placeholder 2"/>
          <p:cNvSpPr>
            <a:spLocks noGrp="1"/>
          </p:cNvSpPr>
          <p:nvPr>
            <p:ph idx="1"/>
          </p:nvPr>
        </p:nvSpPr>
        <p:spPr>
          <a:xfrm>
            <a:off x="457200" y="1123950"/>
            <a:ext cx="8229600" cy="3886200"/>
          </a:xfrm>
        </p:spPr>
        <p:txBody>
          <a:bodyPr>
            <a:normAutofit fontScale="70000" lnSpcReduction="20000"/>
          </a:bodyPr>
          <a:lstStyle/>
          <a:p>
            <a:r>
              <a:rPr lang="en-US" b="1" dirty="0" smtClean="0"/>
              <a:t>Due Date</a:t>
            </a:r>
            <a:r>
              <a:rPr lang="en-US" dirty="0" smtClean="0"/>
              <a:t>:  October 7, 2013, received by Grants.gov no later than 11:59:59 p.m. eastern time.</a:t>
            </a:r>
          </a:p>
          <a:p>
            <a:pPr marL="109728" indent="0">
              <a:buNone/>
            </a:pPr>
            <a:endParaRPr lang="en-US" dirty="0" smtClean="0"/>
          </a:p>
          <a:p>
            <a:r>
              <a:rPr lang="en-US" b="1" dirty="0" smtClean="0"/>
              <a:t>Applications must be RECEIVED and VALIDATED </a:t>
            </a:r>
            <a:r>
              <a:rPr lang="en-US" dirty="0" smtClean="0"/>
              <a:t>by Grants.gov by the deadline date and time. </a:t>
            </a:r>
          </a:p>
          <a:p>
            <a:pPr lvl="1"/>
            <a:r>
              <a:rPr lang="en-US" dirty="0" smtClean="0"/>
              <a:t>The validation process may take 24-48 hours. </a:t>
            </a:r>
            <a:r>
              <a:rPr lang="en-US" dirty="0"/>
              <a:t>Please allow time for this </a:t>
            </a:r>
            <a:r>
              <a:rPr lang="en-US" dirty="0" smtClean="0"/>
              <a:t>validation process </a:t>
            </a:r>
            <a:r>
              <a:rPr lang="en-US" dirty="0"/>
              <a:t>to ensure that you meet the timely receipt requirements. </a:t>
            </a:r>
            <a:endParaRPr lang="en-US" dirty="0" smtClean="0"/>
          </a:p>
          <a:p>
            <a:pPr lvl="1"/>
            <a:r>
              <a:rPr lang="en-US" dirty="0" smtClean="0"/>
              <a:t>DUNS number and </a:t>
            </a:r>
            <a:r>
              <a:rPr lang="en-US" dirty="0"/>
              <a:t>Central Contractor </a:t>
            </a:r>
            <a:r>
              <a:rPr lang="en-US" dirty="0" smtClean="0"/>
              <a:t>Registration (CCR) are still required. </a:t>
            </a:r>
            <a:r>
              <a:rPr lang="en-US" dirty="0"/>
              <a:t>T</a:t>
            </a:r>
            <a:r>
              <a:rPr lang="en-US" dirty="0" smtClean="0"/>
              <a:t>he CCR </a:t>
            </a:r>
            <a:r>
              <a:rPr lang="en-US" dirty="0"/>
              <a:t>was converted to the System for Award Management (SAM) found at </a:t>
            </a:r>
            <a:r>
              <a:rPr lang="en-US" dirty="0" smtClean="0">
                <a:hlinkClick r:id="rId2"/>
              </a:rPr>
              <a:t>www.SAM.gov</a:t>
            </a:r>
            <a:r>
              <a:rPr lang="en-US" dirty="0" smtClean="0"/>
              <a:t>, so applicants </a:t>
            </a:r>
            <a:r>
              <a:rPr lang="en-US" dirty="0"/>
              <a:t>must ensure that their registration in CCR was fully and successfully migrated to SAM.gov. </a:t>
            </a:r>
            <a:endParaRPr lang="en-US" dirty="0" smtClean="0"/>
          </a:p>
          <a:p>
            <a:pPr marL="411480" lvl="1" indent="0">
              <a:buNone/>
            </a:pPr>
            <a:endParaRPr lang="en-US" dirty="0" smtClean="0"/>
          </a:p>
          <a:p>
            <a:r>
              <a:rPr lang="en-US" b="1" dirty="0" smtClean="0"/>
              <a:t>Funding Available:  </a:t>
            </a:r>
            <a:r>
              <a:rPr lang="en-US" dirty="0" smtClean="0"/>
              <a:t>Approximately $18 million for PH FSS and approximately $56.8 million for HCVFSS.</a:t>
            </a:r>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2</a:t>
            </a:fld>
            <a:endParaRPr kumimoji="0"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4350"/>
            <a:ext cx="8229600" cy="800100"/>
          </a:xfrm>
        </p:spPr>
        <p:txBody>
          <a:bodyPr>
            <a:normAutofit/>
          </a:bodyPr>
          <a:lstStyle/>
          <a:p>
            <a:r>
              <a:rPr lang="en-US" b="1" dirty="0"/>
              <a:t>Number of Families </a:t>
            </a:r>
            <a:r>
              <a:rPr lang="en-US" b="1" dirty="0" smtClean="0"/>
              <a:t>Served</a:t>
            </a:r>
            <a:r>
              <a:rPr lang="en-US" dirty="0" smtClean="0"/>
              <a:t>  </a:t>
            </a:r>
            <a:endParaRPr lang="en-US" dirty="0"/>
          </a:p>
        </p:txBody>
      </p:sp>
      <p:sp>
        <p:nvSpPr>
          <p:cNvPr id="3" name="Content Placeholder 2"/>
          <p:cNvSpPr>
            <a:spLocks noGrp="1"/>
          </p:cNvSpPr>
          <p:nvPr>
            <p:ph idx="1"/>
          </p:nvPr>
        </p:nvSpPr>
        <p:spPr>
          <a:xfrm>
            <a:off x="457200" y="1371600"/>
            <a:ext cx="8229600" cy="3559302"/>
          </a:xfrm>
        </p:spPr>
        <p:txBody>
          <a:bodyPr>
            <a:normAutofit/>
          </a:bodyPr>
          <a:lstStyle/>
          <a:p>
            <a:r>
              <a:rPr lang="en-US" b="1" dirty="0" smtClean="0"/>
              <a:t>Exception (for PH FSS programs only): </a:t>
            </a:r>
            <a:r>
              <a:rPr lang="en-US" dirty="0" smtClean="0"/>
              <a:t>if you were first funded under the PH FSS NOFA in FY 2012, you do not have to meet the minimum number of FSS participants to be renewed THIS YEAR. </a:t>
            </a:r>
          </a:p>
          <a:p>
            <a:pPr lvl="1"/>
            <a:r>
              <a:rPr lang="en-US" dirty="0" smtClean="0"/>
              <a:t>See Appendix C of the PH FSS NOFA for a list of applicants to which this exception applies.</a:t>
            </a:r>
          </a:p>
          <a:p>
            <a:pPr lvl="1"/>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20</a:t>
            </a:fld>
            <a:endParaRPr kumimoji="0" lang="en-US"/>
          </a:p>
        </p:txBody>
      </p:sp>
    </p:spTree>
    <p:extLst>
      <p:ext uri="{BB962C8B-B14F-4D97-AF65-F5344CB8AC3E}">
        <p14:creationId xmlns:p14="http://schemas.microsoft.com/office/powerpoint/2010/main" val="24414535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2900"/>
            <a:ext cx="8229600" cy="800100"/>
          </a:xfrm>
        </p:spPr>
        <p:txBody>
          <a:bodyPr/>
          <a:lstStyle/>
          <a:p>
            <a:r>
              <a:rPr lang="en-US" b="1" dirty="0" smtClean="0"/>
              <a:t>Joint Applicants </a:t>
            </a:r>
            <a:endParaRPr lang="en-US" b="1" dirty="0"/>
          </a:p>
        </p:txBody>
      </p:sp>
      <p:sp>
        <p:nvSpPr>
          <p:cNvPr id="3" name="Content Placeholder 2"/>
          <p:cNvSpPr>
            <a:spLocks noGrp="1"/>
          </p:cNvSpPr>
          <p:nvPr>
            <p:ph idx="1"/>
          </p:nvPr>
        </p:nvSpPr>
        <p:spPr>
          <a:xfrm>
            <a:off x="533400" y="1150144"/>
            <a:ext cx="8229600" cy="4000500"/>
          </a:xfrm>
        </p:spPr>
        <p:txBody>
          <a:bodyPr>
            <a:normAutofit lnSpcReduction="10000"/>
          </a:bodyPr>
          <a:lstStyle/>
          <a:p>
            <a:r>
              <a:rPr lang="en-US" dirty="0"/>
              <a:t>Eligible applicants who previously applied jointly under the FY 2011 and/or the FY 2012 </a:t>
            </a:r>
            <a:r>
              <a:rPr lang="en-US" dirty="0" smtClean="0"/>
              <a:t>NOFAs </a:t>
            </a:r>
            <a:r>
              <a:rPr lang="en-US" dirty="0"/>
              <a:t>may not apply separately, and may not add new joint applicants under </a:t>
            </a:r>
            <a:r>
              <a:rPr lang="en-US" dirty="0" smtClean="0"/>
              <a:t>this year’s NOFAs.</a:t>
            </a:r>
          </a:p>
          <a:p>
            <a:pPr lvl="1"/>
            <a:r>
              <a:rPr lang="en-US" dirty="0" smtClean="0"/>
              <a:t>However</a:t>
            </a:r>
            <a:r>
              <a:rPr lang="en-US" dirty="0"/>
              <a:t>, the composition of the joint applicants may change to remove any member(s) or change a co-applicant to a lead applicant (or vice-versa). </a:t>
            </a:r>
            <a:endParaRPr lang="en-US" dirty="0" smtClean="0"/>
          </a:p>
          <a:p>
            <a:pPr lvl="1"/>
            <a:endParaRPr lang="en-US" dirty="0"/>
          </a:p>
          <a:p>
            <a:r>
              <a:rPr lang="en-US" dirty="0" smtClean="0"/>
              <a:t>See the NOFAs for more details and examples.</a:t>
            </a:r>
          </a:p>
          <a:p>
            <a:pPr lvl="1"/>
            <a:endParaRPr lang="en-US" i="1"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21</a:t>
            </a:fld>
            <a:endParaRPr kumimoji="0" lang="en-US"/>
          </a:p>
        </p:txBody>
      </p:sp>
    </p:spTree>
    <p:extLst>
      <p:ext uri="{BB962C8B-B14F-4D97-AF65-F5344CB8AC3E}">
        <p14:creationId xmlns:p14="http://schemas.microsoft.com/office/powerpoint/2010/main" val="407376204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2900"/>
            <a:ext cx="8229600" cy="800100"/>
          </a:xfrm>
        </p:spPr>
        <p:txBody>
          <a:bodyPr/>
          <a:lstStyle/>
          <a:p>
            <a:r>
              <a:rPr lang="en-US" b="1" dirty="0" smtClean="0"/>
              <a:t>Transfers/Consolidations</a:t>
            </a:r>
            <a:endParaRPr lang="en-US" b="1" dirty="0"/>
          </a:p>
        </p:txBody>
      </p:sp>
      <p:sp>
        <p:nvSpPr>
          <p:cNvPr id="3" name="Content Placeholder 2"/>
          <p:cNvSpPr>
            <a:spLocks noGrp="1"/>
          </p:cNvSpPr>
          <p:nvPr>
            <p:ph idx="1"/>
          </p:nvPr>
        </p:nvSpPr>
        <p:spPr>
          <a:xfrm>
            <a:off x="533400" y="1150144"/>
            <a:ext cx="8229600" cy="4000500"/>
          </a:xfrm>
        </p:spPr>
        <p:txBody>
          <a:bodyPr>
            <a:normAutofit/>
          </a:bodyPr>
          <a:lstStyle/>
          <a:p>
            <a:r>
              <a:rPr lang="en-US" dirty="0"/>
              <a:t>A receiving PHA under a program transfer or consolidation will qualify for the combined number of positions supported by the receiving and divesting PHAs’ number of </a:t>
            </a:r>
            <a:r>
              <a:rPr lang="en-US" dirty="0" smtClean="0"/>
              <a:t>HCV or PH FSS </a:t>
            </a:r>
            <a:r>
              <a:rPr lang="en-US" dirty="0"/>
              <a:t>program </a:t>
            </a:r>
            <a:r>
              <a:rPr lang="en-US" dirty="0" smtClean="0"/>
              <a:t>participants (as applicable) </a:t>
            </a:r>
            <a:r>
              <a:rPr lang="en-US" dirty="0"/>
              <a:t>served during the target period, subject to the combined cap on number of positions of the receiving and divesting PHAs. </a:t>
            </a:r>
            <a:endParaRPr lang="en-US" dirty="0" smtClean="0"/>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22</a:t>
            </a:fld>
            <a:endParaRPr kumimoji="0" lang="en-US"/>
          </a:p>
        </p:txBody>
      </p:sp>
    </p:spTree>
    <p:extLst>
      <p:ext uri="{BB962C8B-B14F-4D97-AF65-F5344CB8AC3E}">
        <p14:creationId xmlns:p14="http://schemas.microsoft.com/office/powerpoint/2010/main" val="25404053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2900"/>
            <a:ext cx="8229600" cy="800100"/>
          </a:xfrm>
        </p:spPr>
        <p:txBody>
          <a:bodyPr/>
          <a:lstStyle/>
          <a:p>
            <a:r>
              <a:rPr lang="en-US" b="1" dirty="0" smtClean="0"/>
              <a:t>Transfers/Consolidations</a:t>
            </a:r>
            <a:endParaRPr lang="en-US" b="1" dirty="0"/>
          </a:p>
        </p:txBody>
      </p:sp>
      <p:sp>
        <p:nvSpPr>
          <p:cNvPr id="3" name="Content Placeholder 2"/>
          <p:cNvSpPr>
            <a:spLocks noGrp="1"/>
          </p:cNvSpPr>
          <p:nvPr>
            <p:ph idx="1"/>
          </p:nvPr>
        </p:nvSpPr>
        <p:spPr>
          <a:xfrm>
            <a:off x="533400" y="1150144"/>
            <a:ext cx="8229600" cy="4000500"/>
          </a:xfrm>
        </p:spPr>
        <p:txBody>
          <a:bodyPr>
            <a:normAutofit/>
          </a:bodyPr>
          <a:lstStyle/>
          <a:p>
            <a:pPr marL="109728" indent="0">
              <a:buNone/>
            </a:pPr>
            <a:endParaRPr lang="en-US" dirty="0"/>
          </a:p>
          <a:p>
            <a:r>
              <a:rPr lang="en-US" dirty="0"/>
              <a:t>T</a:t>
            </a:r>
            <a:r>
              <a:rPr lang="en-US" dirty="0" smtClean="0"/>
              <a:t>he </a:t>
            </a:r>
            <a:r>
              <a:rPr lang="en-US" dirty="0"/>
              <a:t>award amount for a receiving PHA under a program transfer or consolidation may not exceed the combined most recent award </a:t>
            </a:r>
            <a:r>
              <a:rPr lang="en-US" dirty="0" smtClean="0"/>
              <a:t>amount (FY 2011 or FY 2012) of the receiving and divesting PHAs.</a:t>
            </a:r>
          </a:p>
          <a:p>
            <a:endParaRPr lang="en-US" dirty="0"/>
          </a:p>
          <a:p>
            <a:r>
              <a:rPr lang="en-US" dirty="0" smtClean="0"/>
              <a:t>See the NOFAs for examples. </a:t>
            </a:r>
            <a:endParaRPr lang="en-US" dirty="0"/>
          </a:p>
          <a:p>
            <a:pPr lvl="1"/>
            <a:endParaRPr lang="en-US" i="1"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23</a:t>
            </a:fld>
            <a:endParaRPr kumimoji="0" lang="en-US"/>
          </a:p>
        </p:txBody>
      </p:sp>
    </p:spTree>
    <p:extLst>
      <p:ext uri="{BB962C8B-B14F-4D97-AF65-F5344CB8AC3E}">
        <p14:creationId xmlns:p14="http://schemas.microsoft.com/office/powerpoint/2010/main" val="5538789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1500"/>
            <a:ext cx="8229600" cy="800100"/>
          </a:xfrm>
        </p:spPr>
        <p:txBody>
          <a:bodyPr>
            <a:noAutofit/>
          </a:bodyPr>
          <a:lstStyle/>
          <a:p>
            <a:r>
              <a:rPr lang="en-US" sz="3800" b="1" dirty="0"/>
              <a:t>Capacity to Administer/Past Performance Review</a:t>
            </a:r>
          </a:p>
        </p:txBody>
      </p:sp>
      <p:sp>
        <p:nvSpPr>
          <p:cNvPr id="3" name="Content Placeholder 2"/>
          <p:cNvSpPr>
            <a:spLocks noGrp="1"/>
          </p:cNvSpPr>
          <p:nvPr>
            <p:ph idx="1"/>
          </p:nvPr>
        </p:nvSpPr>
        <p:spPr>
          <a:xfrm>
            <a:off x="457200" y="1657350"/>
            <a:ext cx="8229600" cy="3352800"/>
          </a:xfrm>
        </p:spPr>
        <p:txBody>
          <a:bodyPr>
            <a:normAutofit fontScale="62500" lnSpcReduction="20000"/>
          </a:bodyPr>
          <a:lstStyle/>
          <a:p>
            <a:pPr marL="0" indent="0">
              <a:buNone/>
            </a:pPr>
            <a:r>
              <a:rPr lang="en-US" dirty="0" smtClean="0"/>
              <a:t>The Field Office (FO) will review the following:</a:t>
            </a:r>
          </a:p>
          <a:p>
            <a:pPr marL="0" indent="0">
              <a:buNone/>
            </a:pPr>
            <a:r>
              <a:rPr lang="en-US" sz="2800" dirty="0"/>
              <a:t> </a:t>
            </a:r>
          </a:p>
          <a:p>
            <a:pPr lvl="0"/>
            <a:r>
              <a:rPr lang="en-US" sz="2800" dirty="0"/>
              <a:t>The PHA’s PHAS </a:t>
            </a:r>
            <a:r>
              <a:rPr lang="en-US" sz="2800" dirty="0" smtClean="0"/>
              <a:t>(for PH FSS) and </a:t>
            </a:r>
            <a:r>
              <a:rPr lang="en-US" sz="2800" dirty="0"/>
              <a:t>SEMAP </a:t>
            </a:r>
            <a:r>
              <a:rPr lang="en-US" sz="2800" dirty="0" smtClean="0"/>
              <a:t>(for HCV FSS) designation</a:t>
            </a:r>
            <a:r>
              <a:rPr lang="en-US" sz="2800" dirty="0"/>
              <a:t>, any PHAS/SEMAP deficiencies, any progress towards recovery,   </a:t>
            </a:r>
          </a:p>
          <a:p>
            <a:pPr marL="109728" lvl="0" indent="0">
              <a:buNone/>
            </a:pPr>
            <a:endParaRPr lang="en-US" sz="2800" dirty="0" smtClean="0"/>
          </a:p>
          <a:p>
            <a:pPr lvl="0"/>
            <a:r>
              <a:rPr lang="en-US" sz="2800" dirty="0" smtClean="0"/>
              <a:t>Other </a:t>
            </a:r>
            <a:r>
              <a:rPr lang="en-US" sz="2800" dirty="0"/>
              <a:t>HUD management review; Outstanding Delinquent Federal Debts; and/or audit findings (e.g. IPA Audits and/or IG Audits) affecting the </a:t>
            </a:r>
            <a:r>
              <a:rPr lang="en-US" sz="2800" dirty="0" smtClean="0"/>
              <a:t>FSS </a:t>
            </a:r>
            <a:r>
              <a:rPr lang="en-US" sz="2800" dirty="0"/>
              <a:t>program, and </a:t>
            </a:r>
          </a:p>
          <a:p>
            <a:pPr lvl="0"/>
            <a:endParaRPr lang="en-US" sz="2800" dirty="0" smtClean="0"/>
          </a:p>
          <a:p>
            <a:pPr lvl="0"/>
            <a:r>
              <a:rPr lang="en-US" sz="2800" dirty="0" smtClean="0"/>
              <a:t>Findings </a:t>
            </a:r>
            <a:r>
              <a:rPr lang="en-US" sz="2800" dirty="0"/>
              <a:t>concerning reporting on </a:t>
            </a:r>
            <a:r>
              <a:rPr lang="en-US" sz="2800" dirty="0" smtClean="0"/>
              <a:t>financial (SF-425 for PH FSS, VMS for HCV FSS) and </a:t>
            </a:r>
            <a:r>
              <a:rPr lang="en-US" sz="2800" dirty="0"/>
              <a:t>tenant data (</a:t>
            </a:r>
            <a:r>
              <a:rPr lang="en-US" sz="2800" dirty="0" smtClean="0"/>
              <a:t>PIC) and/or </a:t>
            </a:r>
            <a:r>
              <a:rPr lang="en-US" sz="2800" dirty="0"/>
              <a:t>logic model reporting.  </a:t>
            </a:r>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24</a:t>
            </a:fld>
            <a:endParaRPr kumimoji="0" lang="en-US"/>
          </a:p>
        </p:txBody>
      </p:sp>
    </p:spTree>
    <p:extLst>
      <p:ext uri="{BB962C8B-B14F-4D97-AF65-F5344CB8AC3E}">
        <p14:creationId xmlns:p14="http://schemas.microsoft.com/office/powerpoint/2010/main" val="36296562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0550"/>
            <a:ext cx="8229600" cy="800100"/>
          </a:xfrm>
        </p:spPr>
        <p:txBody>
          <a:bodyPr>
            <a:noAutofit/>
          </a:bodyPr>
          <a:lstStyle/>
          <a:p>
            <a:r>
              <a:rPr lang="en-US" sz="3800" b="1" dirty="0"/>
              <a:t>Capacity to Administer/Past Performance Review</a:t>
            </a:r>
          </a:p>
        </p:txBody>
      </p:sp>
      <p:sp>
        <p:nvSpPr>
          <p:cNvPr id="3" name="Content Placeholder 2"/>
          <p:cNvSpPr>
            <a:spLocks noGrp="1"/>
          </p:cNvSpPr>
          <p:nvPr>
            <p:ph idx="1"/>
          </p:nvPr>
        </p:nvSpPr>
        <p:spPr>
          <a:xfrm>
            <a:off x="457200" y="1581150"/>
            <a:ext cx="8229600" cy="3429000"/>
          </a:xfrm>
        </p:spPr>
        <p:txBody>
          <a:bodyPr>
            <a:normAutofit fontScale="92500" lnSpcReduction="20000"/>
          </a:bodyPr>
          <a:lstStyle/>
          <a:p>
            <a:r>
              <a:rPr lang="en-US" dirty="0" smtClean="0"/>
              <a:t>Applicants </a:t>
            </a:r>
            <a:r>
              <a:rPr lang="en-US" dirty="0"/>
              <a:t>found by the </a:t>
            </a:r>
            <a:r>
              <a:rPr lang="en-US" dirty="0" smtClean="0"/>
              <a:t>FO </a:t>
            </a:r>
            <a:r>
              <a:rPr lang="en-US" dirty="0"/>
              <a:t>to have capacity or past performance challenges that call into question the ability of the PHA to properly administer an effective HCV </a:t>
            </a:r>
            <a:r>
              <a:rPr lang="en-US" dirty="0" smtClean="0"/>
              <a:t>or PH FSS </a:t>
            </a:r>
            <a:r>
              <a:rPr lang="en-US" dirty="0"/>
              <a:t>program may be placed on high risk (per </a:t>
            </a:r>
            <a:r>
              <a:rPr lang="en-US" u="sng" dirty="0">
                <a:hlinkClick r:id="rId2"/>
              </a:rPr>
              <a:t>24 CFR 85.12</a:t>
            </a:r>
            <a:r>
              <a:rPr lang="en-US" dirty="0"/>
              <a:t>) and required, at time of award, to enter into a remediation agreement with the HUD field </a:t>
            </a:r>
            <a:r>
              <a:rPr lang="en-US" dirty="0" smtClean="0"/>
              <a:t>office.</a:t>
            </a:r>
            <a:endParaRPr lang="en-US" dirty="0"/>
          </a:p>
          <a:p>
            <a:pPr lvl="1"/>
            <a:r>
              <a:rPr lang="en-US" dirty="0" smtClean="0"/>
              <a:t>A Remediation Agreement </a:t>
            </a:r>
            <a:r>
              <a:rPr lang="en-US" dirty="0"/>
              <a:t>may include contracting with an entity acceptable to the HUD field office to act as Contract Administrator for the program.</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25</a:t>
            </a:fld>
            <a:endParaRPr kumimoji="0" lang="en-US"/>
          </a:p>
        </p:txBody>
      </p:sp>
    </p:spTree>
    <p:extLst>
      <p:ext uri="{BB962C8B-B14F-4D97-AF65-F5344CB8AC3E}">
        <p14:creationId xmlns:p14="http://schemas.microsoft.com/office/powerpoint/2010/main" val="21287106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4350"/>
            <a:ext cx="8229600" cy="800100"/>
          </a:xfrm>
        </p:spPr>
        <p:txBody>
          <a:bodyPr>
            <a:noAutofit/>
          </a:bodyPr>
          <a:lstStyle/>
          <a:p>
            <a:r>
              <a:rPr lang="en-US" sz="3800" b="1" dirty="0"/>
              <a:t>Capacity to Administer/Past Performance Review</a:t>
            </a:r>
          </a:p>
        </p:txBody>
      </p:sp>
      <p:sp>
        <p:nvSpPr>
          <p:cNvPr id="3" name="Content Placeholder 2"/>
          <p:cNvSpPr>
            <a:spLocks noGrp="1"/>
          </p:cNvSpPr>
          <p:nvPr>
            <p:ph idx="1"/>
          </p:nvPr>
        </p:nvSpPr>
        <p:spPr>
          <a:xfrm>
            <a:off x="457200" y="1600200"/>
            <a:ext cx="8229600" cy="3257550"/>
          </a:xfrm>
        </p:spPr>
        <p:txBody>
          <a:bodyPr>
            <a:normAutofit fontScale="92500"/>
          </a:bodyPr>
          <a:lstStyle/>
          <a:p>
            <a:r>
              <a:rPr lang="en-US" dirty="0" smtClean="0"/>
              <a:t>If the FO determines that a remediation agreement is necessary, the FO will </a:t>
            </a:r>
            <a:r>
              <a:rPr lang="en-US" dirty="0"/>
              <a:t>notify the PHA prior to award that a </a:t>
            </a:r>
            <a:r>
              <a:rPr lang="en-US" dirty="0" smtClean="0"/>
              <a:t>Remediation Agreement/Contract </a:t>
            </a:r>
            <a:r>
              <a:rPr lang="en-US" dirty="0"/>
              <a:t>Administrator is needed and will work with the </a:t>
            </a:r>
            <a:r>
              <a:rPr lang="en-US" dirty="0" smtClean="0"/>
              <a:t>PHA </a:t>
            </a:r>
            <a:r>
              <a:rPr lang="en-US" dirty="0"/>
              <a:t>to put the plan in place prior to the funds being made available.  </a:t>
            </a:r>
            <a:endParaRPr lang="en-US" dirty="0" smtClean="0"/>
          </a:p>
          <a:p>
            <a:pPr lvl="1"/>
            <a:r>
              <a:rPr lang="en-US" dirty="0" smtClean="0"/>
              <a:t>If </a:t>
            </a:r>
            <a:r>
              <a:rPr lang="en-US" dirty="0"/>
              <a:t>a </a:t>
            </a:r>
            <a:r>
              <a:rPr lang="en-US" dirty="0" smtClean="0"/>
              <a:t>Remediation Agreement </a:t>
            </a:r>
            <a:r>
              <a:rPr lang="en-US" dirty="0"/>
              <a:t>is required, funding will be contingent upon execution of the </a:t>
            </a:r>
            <a:r>
              <a:rPr lang="en-US" dirty="0" smtClean="0"/>
              <a:t>agreement.  </a:t>
            </a:r>
          </a:p>
          <a:p>
            <a:pPr marL="109728" indent="0">
              <a:buNone/>
            </a:pPr>
            <a:endParaRPr lang="en-US" dirty="0" smtClean="0"/>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26</a:t>
            </a:fld>
            <a:endParaRPr kumimoji="0" lang="en-US"/>
          </a:p>
        </p:txBody>
      </p:sp>
    </p:spTree>
    <p:extLst>
      <p:ext uri="{BB962C8B-B14F-4D97-AF65-F5344CB8AC3E}">
        <p14:creationId xmlns:p14="http://schemas.microsoft.com/office/powerpoint/2010/main" val="35262175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1500"/>
            <a:ext cx="8229600" cy="800100"/>
          </a:xfrm>
        </p:spPr>
        <p:txBody>
          <a:bodyPr>
            <a:noAutofit/>
          </a:bodyPr>
          <a:lstStyle/>
          <a:p>
            <a:r>
              <a:rPr lang="en-US" sz="3800" b="1" dirty="0"/>
              <a:t>Capacity to Administer/Past Performance Review</a:t>
            </a:r>
          </a:p>
        </p:txBody>
      </p:sp>
      <p:sp>
        <p:nvSpPr>
          <p:cNvPr id="3" name="Content Placeholder 2"/>
          <p:cNvSpPr>
            <a:spLocks noGrp="1"/>
          </p:cNvSpPr>
          <p:nvPr>
            <p:ph idx="1"/>
          </p:nvPr>
        </p:nvSpPr>
        <p:spPr>
          <a:xfrm>
            <a:off x="457200" y="1733550"/>
            <a:ext cx="8229600" cy="3197352"/>
          </a:xfrm>
        </p:spPr>
        <p:txBody>
          <a:bodyPr>
            <a:normAutofit fontScale="92500" lnSpcReduction="10000"/>
          </a:bodyPr>
          <a:lstStyle/>
          <a:p>
            <a:r>
              <a:rPr lang="en-US" dirty="0" smtClean="0"/>
              <a:t>The PHA </a:t>
            </a:r>
            <a:r>
              <a:rPr lang="en-US" dirty="0"/>
              <a:t>will also be informed of the requirement of a Remediation Agreement/Contract Administrator in their Award </a:t>
            </a:r>
            <a:r>
              <a:rPr lang="en-US" dirty="0" smtClean="0"/>
              <a:t>Letter.  </a:t>
            </a:r>
          </a:p>
          <a:p>
            <a:endParaRPr lang="en-US" dirty="0"/>
          </a:p>
          <a:p>
            <a:r>
              <a:rPr lang="en-US" dirty="0" smtClean="0"/>
              <a:t>For PH FSS, the </a:t>
            </a:r>
            <a:r>
              <a:rPr lang="en-US" dirty="0"/>
              <a:t>Remediation </a:t>
            </a:r>
            <a:r>
              <a:rPr lang="en-US" dirty="0" smtClean="0"/>
              <a:t>Agreement/Contract Administrator will </a:t>
            </a:r>
            <a:r>
              <a:rPr lang="en-US" dirty="0"/>
              <a:t>be worked out between the FO and the awardee after award is obligated, but before funds are released.  </a:t>
            </a:r>
            <a:endParaRPr lang="en-US" dirty="0" smtClean="0"/>
          </a:p>
          <a:p>
            <a:pPr marL="109728" indent="0">
              <a:buNone/>
            </a:pPr>
            <a:endParaRPr lang="en-US" dirty="0" smtClean="0"/>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27</a:t>
            </a:fld>
            <a:endParaRPr kumimoji="0" lang="en-US"/>
          </a:p>
        </p:txBody>
      </p:sp>
    </p:spTree>
    <p:extLst>
      <p:ext uri="{BB962C8B-B14F-4D97-AF65-F5344CB8AC3E}">
        <p14:creationId xmlns:p14="http://schemas.microsoft.com/office/powerpoint/2010/main" val="39976198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1500"/>
            <a:ext cx="8229600" cy="800100"/>
          </a:xfrm>
        </p:spPr>
        <p:txBody>
          <a:bodyPr>
            <a:noAutofit/>
          </a:bodyPr>
          <a:lstStyle/>
          <a:p>
            <a:r>
              <a:rPr lang="en-US" sz="3800" b="1" dirty="0"/>
              <a:t>Capacity to Administer/Past Performance Review</a:t>
            </a:r>
          </a:p>
        </p:txBody>
      </p:sp>
      <p:sp>
        <p:nvSpPr>
          <p:cNvPr id="3" name="Content Placeholder 2"/>
          <p:cNvSpPr>
            <a:spLocks noGrp="1"/>
          </p:cNvSpPr>
          <p:nvPr>
            <p:ph idx="1"/>
          </p:nvPr>
        </p:nvSpPr>
        <p:spPr>
          <a:xfrm>
            <a:off x="457200" y="1485900"/>
            <a:ext cx="8229600" cy="3445002"/>
          </a:xfrm>
        </p:spPr>
        <p:txBody>
          <a:bodyPr>
            <a:normAutofit/>
          </a:bodyPr>
          <a:lstStyle/>
          <a:p>
            <a:pPr marL="109728" indent="0">
              <a:buNone/>
            </a:pPr>
            <a:endParaRPr lang="en-US" dirty="0" smtClean="0"/>
          </a:p>
          <a:p>
            <a:r>
              <a:rPr lang="en-US" dirty="0" smtClean="0"/>
              <a:t>For </a:t>
            </a:r>
            <a:r>
              <a:rPr lang="en-US" dirty="0"/>
              <a:t>HCV FSS, the </a:t>
            </a:r>
            <a:r>
              <a:rPr lang="en-US" dirty="0" smtClean="0"/>
              <a:t>Financial Management Center </a:t>
            </a:r>
            <a:r>
              <a:rPr lang="en-US" dirty="0"/>
              <a:t>will be given a list of which PHAs require a Remediation </a:t>
            </a:r>
            <a:r>
              <a:rPr lang="en-US" dirty="0" smtClean="0"/>
              <a:t>Agreement/Contract Administrator </a:t>
            </a:r>
            <a:r>
              <a:rPr lang="en-US" dirty="0"/>
              <a:t>and will hold those obligations until the FO informs HQ that the requirement has been met. </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28</a:t>
            </a:fld>
            <a:endParaRPr kumimoji="0" lang="en-US"/>
          </a:p>
        </p:txBody>
      </p:sp>
    </p:spTree>
    <p:extLst>
      <p:ext uri="{BB962C8B-B14F-4D97-AF65-F5344CB8AC3E}">
        <p14:creationId xmlns:p14="http://schemas.microsoft.com/office/powerpoint/2010/main" val="32292935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2900"/>
            <a:ext cx="8229600" cy="800100"/>
          </a:xfrm>
        </p:spPr>
        <p:txBody>
          <a:bodyPr/>
          <a:lstStyle/>
          <a:p>
            <a:r>
              <a:rPr lang="en-US" b="1" dirty="0" smtClean="0"/>
              <a:t>Eligible Activities </a:t>
            </a:r>
            <a:endParaRPr lang="en-US" b="1" dirty="0"/>
          </a:p>
        </p:txBody>
      </p:sp>
      <p:sp>
        <p:nvSpPr>
          <p:cNvPr id="3" name="Content Placeholder 2"/>
          <p:cNvSpPr>
            <a:spLocks noGrp="1"/>
          </p:cNvSpPr>
          <p:nvPr>
            <p:ph idx="1"/>
          </p:nvPr>
        </p:nvSpPr>
        <p:spPr>
          <a:xfrm>
            <a:off x="533400" y="1150144"/>
            <a:ext cx="8229600" cy="4000500"/>
          </a:xfrm>
        </p:spPr>
        <p:txBody>
          <a:bodyPr>
            <a:normAutofit/>
          </a:bodyPr>
          <a:lstStyle/>
          <a:p>
            <a:r>
              <a:rPr lang="en-US" dirty="0" smtClean="0"/>
              <a:t>Annual salary and fringe benefits for FSS program staff.</a:t>
            </a:r>
          </a:p>
          <a:p>
            <a:pPr marL="109728" indent="0">
              <a:buNone/>
            </a:pPr>
            <a:endParaRPr lang="en-US" dirty="0" smtClean="0"/>
          </a:p>
          <a:p>
            <a:r>
              <a:rPr lang="en-US" dirty="0"/>
              <a:t>Funding </a:t>
            </a:r>
            <a:r>
              <a:rPr lang="en-US" dirty="0" smtClean="0"/>
              <a:t>may also </a:t>
            </a:r>
            <a:r>
              <a:rPr lang="en-US" dirty="0"/>
              <a:t>be used to continue to employ </a:t>
            </a:r>
            <a:r>
              <a:rPr lang="en-US" dirty="0" smtClean="0"/>
              <a:t>FSS </a:t>
            </a:r>
            <a:r>
              <a:rPr lang="en-US" dirty="0"/>
              <a:t>coordinator support positions funded under previous </a:t>
            </a:r>
            <a:r>
              <a:rPr lang="en-US" dirty="0" smtClean="0"/>
              <a:t>FSS </a:t>
            </a:r>
            <a:r>
              <a:rPr lang="en-US" dirty="0"/>
              <a:t>NOFAs that made funding available for such FSS positions</a:t>
            </a:r>
            <a:r>
              <a:rPr lang="en-US" dirty="0" smtClean="0"/>
              <a:t>.</a:t>
            </a:r>
          </a:p>
          <a:p>
            <a:pPr marL="109728" indent="0">
              <a:buNone/>
            </a:pPr>
            <a:r>
              <a:rPr lang="en-US" dirty="0" smtClean="0"/>
              <a:t> </a:t>
            </a:r>
          </a:p>
          <a:p>
            <a:pPr lvl="1"/>
            <a:endParaRPr lang="en-US" dirty="0" smtClean="0"/>
          </a:p>
          <a:p>
            <a:pPr lvl="1"/>
            <a:endParaRPr lang="en-US" i="1"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29</a:t>
            </a:fld>
            <a:endParaRPr kumimoji="0"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00100"/>
          </a:xfrm>
        </p:spPr>
        <p:txBody>
          <a:bodyPr/>
          <a:lstStyle/>
          <a:p>
            <a:r>
              <a:rPr lang="en-US" b="1" dirty="0" smtClean="0"/>
              <a:t>The Basics</a:t>
            </a:r>
            <a:endParaRPr lang="en-US" b="1" dirty="0"/>
          </a:p>
        </p:txBody>
      </p:sp>
      <p:sp>
        <p:nvSpPr>
          <p:cNvPr id="3" name="Content Placeholder 2"/>
          <p:cNvSpPr>
            <a:spLocks noGrp="1"/>
          </p:cNvSpPr>
          <p:nvPr>
            <p:ph idx="1"/>
          </p:nvPr>
        </p:nvSpPr>
        <p:spPr>
          <a:xfrm>
            <a:off x="457200" y="1352550"/>
            <a:ext cx="8229600" cy="3657600"/>
          </a:xfrm>
        </p:spPr>
        <p:txBody>
          <a:bodyPr>
            <a:normAutofit fontScale="25000" lnSpcReduction="20000"/>
          </a:bodyPr>
          <a:lstStyle/>
          <a:p>
            <a:r>
              <a:rPr lang="en-US" sz="8000" dirty="0" smtClean="0"/>
              <a:t>Please read the entire NOFA carefully </a:t>
            </a:r>
            <a:r>
              <a:rPr lang="en-US" sz="8000" dirty="0"/>
              <a:t>to ensure all threshold and eligibility requirements are met (otherwise </a:t>
            </a:r>
            <a:r>
              <a:rPr lang="en-US" sz="8000" dirty="0" smtClean="0"/>
              <a:t>you will </a:t>
            </a:r>
            <a:r>
              <a:rPr lang="en-US" sz="8000" dirty="0"/>
              <a:t>be ineligible for funding).  </a:t>
            </a:r>
          </a:p>
          <a:p>
            <a:pPr marL="109728" indent="0">
              <a:buNone/>
            </a:pPr>
            <a:endParaRPr lang="en-US" sz="8000" dirty="0" smtClean="0"/>
          </a:p>
          <a:p>
            <a:r>
              <a:rPr lang="en-US" sz="8000" dirty="0" smtClean="0"/>
              <a:t>Please read the FY 2013 General Section carefully.</a:t>
            </a:r>
          </a:p>
          <a:p>
            <a:pPr lvl="1"/>
            <a:r>
              <a:rPr lang="en-US" sz="8000" dirty="0" smtClean="0"/>
              <a:t>Please </a:t>
            </a:r>
            <a:r>
              <a:rPr lang="en-US" sz="8000" dirty="0"/>
              <a:t>note that Section III.C.2 of the FY 2013 General Section was amended by the</a:t>
            </a:r>
            <a:r>
              <a:rPr lang="en-US" sz="8000" b="1" dirty="0"/>
              <a:t> </a:t>
            </a:r>
            <a:r>
              <a:rPr lang="en-US" sz="8000" dirty="0"/>
              <a:t>Technical Correction to the FY 2013 General Section dated October 13, 2012. </a:t>
            </a:r>
            <a:endParaRPr lang="en-US" sz="8000" dirty="0" smtClean="0"/>
          </a:p>
          <a:p>
            <a:pPr marL="109728" indent="0">
              <a:buNone/>
            </a:pPr>
            <a:endParaRPr lang="en-US" sz="8000" dirty="0" smtClean="0"/>
          </a:p>
          <a:p>
            <a:r>
              <a:rPr lang="en-US" sz="8000" dirty="0" smtClean="0"/>
              <a:t>You may access the application and NOFAs on Grants.gov.  A copy of the FY 2013 General Section (including the Technical Correction) may also be accessed on Grants.gov.  A copy of the NOFAs may also be found on HUD’s website at: </a:t>
            </a:r>
            <a:r>
              <a:rPr lang="en-US" sz="8000" dirty="0" smtClean="0">
                <a:hlinkClick r:id="rId2"/>
              </a:rPr>
              <a:t>www.hud.gov/grants</a:t>
            </a:r>
            <a:r>
              <a:rPr lang="en-US" sz="8000" dirty="0" smtClean="0"/>
              <a:t> under “Funds Available”.</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3</a:t>
            </a:fld>
            <a:endParaRPr kumimoji="0"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2900"/>
            <a:ext cx="8229600" cy="800100"/>
          </a:xfrm>
        </p:spPr>
        <p:txBody>
          <a:bodyPr/>
          <a:lstStyle/>
          <a:p>
            <a:r>
              <a:rPr lang="en-US" b="1" dirty="0" smtClean="0"/>
              <a:t>Eligible Activities </a:t>
            </a:r>
            <a:endParaRPr lang="en-US" b="1" dirty="0"/>
          </a:p>
        </p:txBody>
      </p:sp>
      <p:sp>
        <p:nvSpPr>
          <p:cNvPr id="3" name="Content Placeholder 2"/>
          <p:cNvSpPr>
            <a:spLocks noGrp="1"/>
          </p:cNvSpPr>
          <p:nvPr>
            <p:ph idx="1"/>
          </p:nvPr>
        </p:nvSpPr>
        <p:spPr>
          <a:xfrm>
            <a:off x="533400" y="1150144"/>
            <a:ext cx="8229600" cy="4000500"/>
          </a:xfrm>
        </p:spPr>
        <p:txBody>
          <a:bodyPr>
            <a:normAutofit lnSpcReduction="10000"/>
          </a:bodyPr>
          <a:lstStyle/>
          <a:p>
            <a:pPr marL="109728" indent="0">
              <a:buNone/>
            </a:pPr>
            <a:r>
              <a:rPr lang="en-US" dirty="0" smtClean="0"/>
              <a:t> </a:t>
            </a:r>
          </a:p>
          <a:p>
            <a:r>
              <a:rPr lang="en-US" dirty="0"/>
              <a:t>A part-time </a:t>
            </a:r>
            <a:r>
              <a:rPr lang="en-US" dirty="0" smtClean="0"/>
              <a:t>FSS </a:t>
            </a:r>
            <a:r>
              <a:rPr lang="en-US" dirty="0"/>
              <a:t>program coordinator may be retained where appropriate.  </a:t>
            </a:r>
            <a:endParaRPr lang="en-US" dirty="0" smtClean="0"/>
          </a:p>
          <a:p>
            <a:pPr marL="109728" indent="0">
              <a:buNone/>
            </a:pPr>
            <a:endParaRPr lang="en-US" dirty="0" smtClean="0"/>
          </a:p>
          <a:p>
            <a:r>
              <a:rPr lang="en-US" dirty="0" smtClean="0"/>
              <a:t>The </a:t>
            </a:r>
            <a:r>
              <a:rPr lang="en-US" dirty="0"/>
              <a:t>funds for a </a:t>
            </a:r>
            <a:r>
              <a:rPr lang="en-US" dirty="0" smtClean="0"/>
              <a:t>FSS </a:t>
            </a:r>
            <a:r>
              <a:rPr lang="en-US" dirty="0"/>
              <a:t>coordinator position may be used to job-share with more than one employee if </a:t>
            </a:r>
            <a:r>
              <a:rPr lang="en-US" dirty="0" smtClean="0"/>
              <a:t>FSS </a:t>
            </a:r>
            <a:r>
              <a:rPr lang="en-US" dirty="0"/>
              <a:t>functions are </a:t>
            </a:r>
            <a:r>
              <a:rPr lang="en-US" dirty="0" smtClean="0"/>
              <a:t>shared.  </a:t>
            </a:r>
          </a:p>
          <a:p>
            <a:pPr lvl="1"/>
            <a:r>
              <a:rPr lang="en-US" dirty="0" smtClean="0"/>
              <a:t>If </a:t>
            </a:r>
            <a:r>
              <a:rPr lang="en-US" dirty="0"/>
              <a:t>job-sharing, the funds may be pro-rated to more than one staff member.   </a:t>
            </a:r>
          </a:p>
          <a:p>
            <a:pPr lvl="1"/>
            <a:endParaRPr lang="en-US" dirty="0" smtClean="0"/>
          </a:p>
          <a:p>
            <a:pPr lvl="1"/>
            <a:endParaRPr lang="en-US" i="1"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30</a:t>
            </a:fld>
            <a:endParaRPr kumimoji="0" lang="en-US"/>
          </a:p>
        </p:txBody>
      </p:sp>
    </p:spTree>
    <p:extLst>
      <p:ext uri="{BB962C8B-B14F-4D97-AF65-F5344CB8AC3E}">
        <p14:creationId xmlns:p14="http://schemas.microsoft.com/office/powerpoint/2010/main" val="47987151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9550"/>
            <a:ext cx="8229600" cy="800100"/>
          </a:xfrm>
        </p:spPr>
        <p:txBody>
          <a:bodyPr/>
          <a:lstStyle/>
          <a:p>
            <a:r>
              <a:rPr lang="en-US" b="1" dirty="0" smtClean="0"/>
              <a:t>Ineligible Activities </a:t>
            </a:r>
            <a:endParaRPr lang="en-US" b="1" dirty="0"/>
          </a:p>
        </p:txBody>
      </p:sp>
      <p:sp>
        <p:nvSpPr>
          <p:cNvPr id="3" name="Content Placeholder 2"/>
          <p:cNvSpPr>
            <a:spLocks noGrp="1"/>
          </p:cNvSpPr>
          <p:nvPr>
            <p:ph idx="1"/>
          </p:nvPr>
        </p:nvSpPr>
        <p:spPr>
          <a:xfrm>
            <a:off x="457200" y="1047750"/>
            <a:ext cx="8229600" cy="4095750"/>
          </a:xfrm>
        </p:spPr>
        <p:txBody>
          <a:bodyPr>
            <a:normAutofit fontScale="77500" lnSpcReduction="20000"/>
          </a:bodyPr>
          <a:lstStyle/>
          <a:p>
            <a:pPr lvl="0"/>
            <a:r>
              <a:rPr lang="en-US" dirty="0"/>
              <a:t>F</a:t>
            </a:r>
            <a:r>
              <a:rPr lang="en-US" dirty="0" smtClean="0"/>
              <a:t>unds </a:t>
            </a:r>
            <a:r>
              <a:rPr lang="en-US" dirty="0"/>
              <a:t>under the HCV FSS NOFA may not be used to pay the salary of a PH FSS </a:t>
            </a:r>
            <a:r>
              <a:rPr lang="en-US" dirty="0" smtClean="0"/>
              <a:t>coordinator for a PH FSS program, </a:t>
            </a:r>
            <a:r>
              <a:rPr lang="en-US" dirty="0"/>
              <a:t>and </a:t>
            </a:r>
            <a:r>
              <a:rPr lang="en-US" dirty="0" smtClean="0"/>
              <a:t>funds </a:t>
            </a:r>
            <a:r>
              <a:rPr lang="en-US" dirty="0"/>
              <a:t>under the PH FSS NOFA may not be used to pay the salary of an HCV FSS coordinator for a HCV FSS program.  </a:t>
            </a:r>
          </a:p>
          <a:p>
            <a:pPr lvl="1"/>
            <a:r>
              <a:rPr lang="en-US" sz="2800" dirty="0" smtClean="0"/>
              <a:t>An </a:t>
            </a:r>
            <a:r>
              <a:rPr lang="en-US" sz="2800" dirty="0"/>
              <a:t>HCV FSS program coordinator may only serve HCV families while the PH FSS program coordinator may only serve public housing residents.    </a:t>
            </a:r>
            <a:endParaRPr lang="en-US" sz="2800" dirty="0" smtClean="0"/>
          </a:p>
          <a:p>
            <a:pPr lvl="1"/>
            <a:r>
              <a:rPr lang="en-US" sz="2800" b="1" dirty="0" smtClean="0"/>
              <a:t>Exception:</a:t>
            </a:r>
            <a:r>
              <a:rPr lang="en-US" sz="2800" dirty="0" smtClean="0"/>
              <a:t> PHAs </a:t>
            </a:r>
            <a:r>
              <a:rPr lang="en-US" sz="2800" dirty="0"/>
              <a:t>that are converting public housing units to project-based voucher (PBV</a:t>
            </a:r>
            <a:r>
              <a:rPr lang="en-US" sz="2800" dirty="0" smtClean="0"/>
              <a:t>) or Project Based Rental Assistance </a:t>
            </a:r>
            <a:r>
              <a:rPr lang="en-US" sz="2800" dirty="0"/>
              <a:t>through the Rental Assistance Demonstration (RAD) will be allowed to use any PH FSS funds granted previously or pursuant to the FY 2013 PH FSS NOFA, to serve those FSS participants who live in units converted by </a:t>
            </a:r>
            <a:r>
              <a:rPr lang="en-US" sz="2800" dirty="0" smtClean="0"/>
              <a:t>RAD. (See RAD Notice for more information.)</a:t>
            </a:r>
            <a:endParaRPr lang="en-US" sz="2800" dirty="0"/>
          </a:p>
          <a:p>
            <a:pPr lvl="1"/>
            <a:endParaRPr lang="en-US" sz="2800" dirty="0"/>
          </a:p>
          <a:p>
            <a:pPr lvl="1"/>
            <a:endParaRPr lang="en-US" i="1"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31</a:t>
            </a:fld>
            <a:endParaRPr kumimoji="0" lang="en-US"/>
          </a:p>
        </p:txBody>
      </p:sp>
    </p:spTree>
    <p:extLst>
      <p:ext uri="{BB962C8B-B14F-4D97-AF65-F5344CB8AC3E}">
        <p14:creationId xmlns:p14="http://schemas.microsoft.com/office/powerpoint/2010/main" val="296093178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0050"/>
            <a:ext cx="8229600" cy="800100"/>
          </a:xfrm>
        </p:spPr>
        <p:txBody>
          <a:bodyPr/>
          <a:lstStyle/>
          <a:p>
            <a:r>
              <a:rPr lang="en-US" b="1" dirty="0" smtClean="0"/>
              <a:t>Ineligible Activities </a:t>
            </a:r>
            <a:endParaRPr lang="en-US" b="1" dirty="0"/>
          </a:p>
        </p:txBody>
      </p:sp>
      <p:sp>
        <p:nvSpPr>
          <p:cNvPr id="3" name="Content Placeholder 2"/>
          <p:cNvSpPr>
            <a:spLocks noGrp="1"/>
          </p:cNvSpPr>
          <p:nvPr>
            <p:ph idx="1"/>
          </p:nvPr>
        </p:nvSpPr>
        <p:spPr>
          <a:xfrm>
            <a:off x="457200" y="1200150"/>
            <a:ext cx="8229600" cy="3829050"/>
          </a:xfrm>
        </p:spPr>
        <p:txBody>
          <a:bodyPr>
            <a:normAutofit lnSpcReduction="10000"/>
          </a:bodyPr>
          <a:lstStyle/>
          <a:p>
            <a:r>
              <a:rPr lang="en-US" dirty="0" smtClean="0"/>
              <a:t>Payment of services for FSS program participants or administrative activities.</a:t>
            </a:r>
          </a:p>
          <a:p>
            <a:pPr marL="109728" indent="0">
              <a:buNone/>
            </a:pPr>
            <a:endParaRPr lang="en-US" dirty="0" smtClean="0"/>
          </a:p>
          <a:p>
            <a:pPr lvl="0"/>
            <a:r>
              <a:rPr lang="en-US" dirty="0"/>
              <a:t>P</a:t>
            </a:r>
            <a:r>
              <a:rPr lang="en-US" dirty="0" smtClean="0"/>
              <a:t>erformance </a:t>
            </a:r>
            <a:r>
              <a:rPr lang="en-US" dirty="0"/>
              <a:t>of routine </a:t>
            </a:r>
            <a:r>
              <a:rPr lang="en-US" dirty="0" smtClean="0"/>
              <a:t>HCV or PH program </a:t>
            </a:r>
            <a:r>
              <a:rPr lang="en-US" dirty="0"/>
              <a:t>functions. </a:t>
            </a:r>
            <a:endParaRPr lang="en-US" dirty="0" smtClean="0"/>
          </a:p>
          <a:p>
            <a:pPr lvl="1"/>
            <a:r>
              <a:rPr lang="en-US" dirty="0" smtClean="0"/>
              <a:t>However</a:t>
            </a:r>
            <a:r>
              <a:rPr lang="en-US" dirty="0"/>
              <a:t>, an </a:t>
            </a:r>
            <a:r>
              <a:rPr lang="en-US" dirty="0" smtClean="0"/>
              <a:t>FSS </a:t>
            </a:r>
            <a:r>
              <a:rPr lang="en-US" dirty="0"/>
              <a:t>program coordinator may perform some </a:t>
            </a:r>
            <a:r>
              <a:rPr lang="en-US" dirty="0" smtClean="0"/>
              <a:t>program </a:t>
            </a:r>
            <a:r>
              <a:rPr lang="en-US" dirty="0"/>
              <a:t>functions, such as annual reexaminations for </a:t>
            </a:r>
            <a:r>
              <a:rPr lang="en-US" dirty="0" smtClean="0"/>
              <a:t>FSS </a:t>
            </a:r>
            <a:r>
              <a:rPr lang="en-US" dirty="0"/>
              <a:t>participants, if it enhances the effectiveness of the FSS program</a:t>
            </a:r>
            <a:r>
              <a:rPr lang="en-US" dirty="0" smtClean="0"/>
              <a:t>.</a:t>
            </a:r>
          </a:p>
          <a:p>
            <a:pPr marL="109728" lvl="0" indent="0">
              <a:buNone/>
            </a:pPr>
            <a:endParaRPr lang="en-US" dirty="0" smtClean="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32</a:t>
            </a:fld>
            <a:endParaRPr kumimoji="0" lang="en-US"/>
          </a:p>
        </p:txBody>
      </p:sp>
    </p:spTree>
    <p:extLst>
      <p:ext uri="{BB962C8B-B14F-4D97-AF65-F5344CB8AC3E}">
        <p14:creationId xmlns:p14="http://schemas.microsoft.com/office/powerpoint/2010/main" val="56861985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0050"/>
            <a:ext cx="8229600" cy="800100"/>
          </a:xfrm>
        </p:spPr>
        <p:txBody>
          <a:bodyPr/>
          <a:lstStyle/>
          <a:p>
            <a:r>
              <a:rPr lang="en-US" b="1" dirty="0" smtClean="0"/>
              <a:t>Ineligible Activities </a:t>
            </a:r>
            <a:endParaRPr lang="en-US" b="1" dirty="0"/>
          </a:p>
        </p:txBody>
      </p:sp>
      <p:sp>
        <p:nvSpPr>
          <p:cNvPr id="3" name="Content Placeholder 2"/>
          <p:cNvSpPr>
            <a:spLocks noGrp="1"/>
          </p:cNvSpPr>
          <p:nvPr>
            <p:ph idx="1"/>
          </p:nvPr>
        </p:nvSpPr>
        <p:spPr>
          <a:xfrm>
            <a:off x="457200" y="1200150"/>
            <a:ext cx="8229600" cy="3829050"/>
          </a:xfrm>
        </p:spPr>
        <p:txBody>
          <a:bodyPr>
            <a:normAutofit/>
          </a:bodyPr>
          <a:lstStyle/>
          <a:p>
            <a:pPr marL="109728" lvl="0" indent="0">
              <a:buNone/>
            </a:pPr>
            <a:endParaRPr lang="en-US" dirty="0" smtClean="0"/>
          </a:p>
          <a:p>
            <a:r>
              <a:rPr lang="en-US" dirty="0" smtClean="0"/>
              <a:t>Compensation of coordinators </a:t>
            </a:r>
            <a:r>
              <a:rPr lang="en-US" dirty="0"/>
              <a:t>for homeownership functions performed for families not enrolled in the </a:t>
            </a:r>
            <a:r>
              <a:rPr lang="en-US" dirty="0" smtClean="0"/>
              <a:t>FSS </a:t>
            </a:r>
            <a:r>
              <a:rPr lang="en-US" dirty="0"/>
              <a:t>program.  </a:t>
            </a:r>
          </a:p>
          <a:p>
            <a:pPr marL="109728" indent="0">
              <a:buNone/>
            </a:pPr>
            <a:endParaRPr lang="en-US" dirty="0" smtClean="0"/>
          </a:p>
          <a:p>
            <a:r>
              <a:rPr lang="en-US" dirty="0" smtClean="0"/>
              <a:t>Paying for a contract administrator or grant writer.</a:t>
            </a:r>
          </a:p>
          <a:p>
            <a:pPr lvl="1"/>
            <a:endParaRPr lang="en-US" i="1"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33</a:t>
            </a:fld>
            <a:endParaRPr kumimoji="0" lang="en-US"/>
          </a:p>
        </p:txBody>
      </p:sp>
    </p:spTree>
    <p:extLst>
      <p:ext uri="{BB962C8B-B14F-4D97-AF65-F5344CB8AC3E}">
        <p14:creationId xmlns:p14="http://schemas.microsoft.com/office/powerpoint/2010/main" val="143036985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0050"/>
            <a:ext cx="8229600" cy="800100"/>
          </a:xfrm>
        </p:spPr>
        <p:txBody>
          <a:bodyPr/>
          <a:lstStyle/>
          <a:p>
            <a:r>
              <a:rPr lang="en-US" b="1" dirty="0" smtClean="0"/>
              <a:t>Program Requirements</a:t>
            </a:r>
            <a:endParaRPr lang="en-US" b="1" dirty="0"/>
          </a:p>
        </p:txBody>
      </p:sp>
      <p:sp>
        <p:nvSpPr>
          <p:cNvPr id="3" name="Content Placeholder 2"/>
          <p:cNvSpPr>
            <a:spLocks noGrp="1"/>
          </p:cNvSpPr>
          <p:nvPr>
            <p:ph idx="1"/>
          </p:nvPr>
        </p:nvSpPr>
        <p:spPr>
          <a:xfrm>
            <a:off x="457200" y="1314450"/>
            <a:ext cx="8229600" cy="3616452"/>
          </a:xfrm>
        </p:spPr>
        <p:txBody>
          <a:bodyPr>
            <a:normAutofit fontScale="85000" lnSpcReduction="20000"/>
          </a:bodyPr>
          <a:lstStyle/>
          <a:p>
            <a:pPr marL="420624" indent="-384048">
              <a:defRPr/>
            </a:pPr>
            <a:r>
              <a:rPr lang="en-US" dirty="0" smtClean="0"/>
              <a:t>FSS programs must be administered in accordance with </a:t>
            </a:r>
            <a:r>
              <a:rPr lang="en-US" dirty="0"/>
              <a:t>HUD regulations and requirements in </a:t>
            </a:r>
            <a:r>
              <a:rPr lang="en-US" u="sng" dirty="0">
                <a:hlinkClick r:id="rId2"/>
              </a:rPr>
              <a:t>24 CFR part 984</a:t>
            </a:r>
            <a:r>
              <a:rPr lang="en-US" dirty="0"/>
              <a:t>, and must comply with </a:t>
            </a:r>
            <a:r>
              <a:rPr lang="en-US" dirty="0" smtClean="0"/>
              <a:t>other HCV or PH </a:t>
            </a:r>
            <a:r>
              <a:rPr lang="en-US" dirty="0"/>
              <a:t>program requirements, notices, and guidebooks. </a:t>
            </a:r>
            <a:endParaRPr lang="en-US" dirty="0" smtClean="0"/>
          </a:p>
          <a:p>
            <a:pPr marL="420624" indent="-384048">
              <a:defRPr/>
            </a:pPr>
            <a:endParaRPr lang="en-US" sz="2800" dirty="0"/>
          </a:p>
          <a:p>
            <a:pPr marL="420624" indent="-384048">
              <a:defRPr/>
            </a:pPr>
            <a:r>
              <a:rPr lang="en-US" dirty="0" smtClean="0"/>
              <a:t>FSS requirements include using</a:t>
            </a:r>
            <a:r>
              <a:rPr lang="en-US" sz="2800" dirty="0" smtClean="0"/>
              <a:t> a Program Coordinating Committee to secure the necessary resources to implement the FSS program.  </a:t>
            </a:r>
          </a:p>
          <a:p>
            <a:pPr marL="722376" lvl="1" indent="-274320">
              <a:defRPr/>
            </a:pPr>
            <a:r>
              <a:rPr lang="en-US" dirty="0" smtClean="0"/>
              <a:t>The </a:t>
            </a:r>
            <a:r>
              <a:rPr lang="en-US" dirty="0"/>
              <a:t>PCC may be shared between PH FSS, HCV FSS and ROSS-SC programs, if it meets all of </a:t>
            </a:r>
            <a:r>
              <a:rPr lang="en-US" dirty="0" smtClean="0"/>
              <a:t>the program’s needs.</a:t>
            </a:r>
          </a:p>
          <a:p>
            <a:pPr marL="722376" lvl="1" indent="-274320">
              <a:defRPr/>
            </a:pPr>
            <a:r>
              <a:rPr lang="en-US" dirty="0" smtClean="0"/>
              <a:t>See </a:t>
            </a:r>
            <a:r>
              <a:rPr lang="en-US" dirty="0"/>
              <a:t>24 CFR 984.202 for more </a:t>
            </a:r>
            <a:r>
              <a:rPr lang="en-US" dirty="0" smtClean="0"/>
              <a:t>information.</a:t>
            </a:r>
            <a:endParaRPr lang="en-US" dirty="0"/>
          </a:p>
          <a:p>
            <a:pPr marL="342900" lvl="1" indent="-342900">
              <a:buClr>
                <a:schemeClr val="hlink"/>
              </a:buClr>
              <a:defRPr/>
            </a:pPr>
            <a:endParaRPr lang="en-US" dirty="0" smtClean="0">
              <a:solidFill>
                <a:srgbClr val="FF0000"/>
              </a:solidFill>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34</a:t>
            </a:fld>
            <a:endParaRPr kumimoji="0"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00100"/>
          </a:xfrm>
        </p:spPr>
        <p:txBody>
          <a:bodyPr/>
          <a:lstStyle/>
          <a:p>
            <a:r>
              <a:rPr lang="en-US" b="1" dirty="0" smtClean="0"/>
              <a:t>Program Requirements</a:t>
            </a:r>
            <a:endParaRPr lang="en-US" b="1" dirty="0"/>
          </a:p>
        </p:txBody>
      </p:sp>
      <p:sp>
        <p:nvSpPr>
          <p:cNvPr id="3" name="Content Placeholder 2"/>
          <p:cNvSpPr>
            <a:spLocks noGrp="1"/>
          </p:cNvSpPr>
          <p:nvPr>
            <p:ph idx="1"/>
          </p:nvPr>
        </p:nvSpPr>
        <p:spPr>
          <a:xfrm>
            <a:off x="457200" y="1314450"/>
            <a:ext cx="8229600" cy="3616452"/>
          </a:xfrm>
        </p:spPr>
        <p:txBody>
          <a:bodyPr>
            <a:normAutofit/>
          </a:bodyPr>
          <a:lstStyle/>
          <a:p>
            <a:pPr marL="420624" indent="-384048">
              <a:defRPr/>
            </a:pPr>
            <a:r>
              <a:rPr lang="en-US" dirty="0" smtClean="0"/>
              <a:t>Participating families must enter into a contract of participation.  The contract must be completed no later than 5 years after its effective date (unless granted an extension of up to 2 more years by the PHA).</a:t>
            </a:r>
          </a:p>
          <a:p>
            <a:pPr marL="722376" lvl="1" indent="-274320">
              <a:defRPr/>
            </a:pPr>
            <a:r>
              <a:rPr lang="en-US" dirty="0"/>
              <a:t>Loss of funding for the FSS coordinator position does not relieve the PHA of its contractual obligation to families already under FSS contract.  </a:t>
            </a:r>
          </a:p>
          <a:p>
            <a:pPr marL="109728" indent="0">
              <a:buNone/>
            </a:pPr>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35</a:t>
            </a:fld>
            <a:endParaRPr kumimoji="0"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rrowheads="1"/>
          </p:cNvSpPr>
          <p:nvPr>
            <p:ph type="title"/>
          </p:nvPr>
        </p:nvSpPr>
        <p:spPr>
          <a:xfrm>
            <a:off x="457200" y="342900"/>
            <a:ext cx="8229600" cy="800100"/>
          </a:xfrm>
        </p:spPr>
        <p:txBody>
          <a:bodyPr/>
          <a:lstStyle/>
          <a:p>
            <a:pPr eaLnBrk="1" hangingPunct="1">
              <a:defRPr/>
            </a:pPr>
            <a:r>
              <a:rPr lang="en-US" b="1" dirty="0" smtClean="0"/>
              <a:t>Program Requirements</a:t>
            </a:r>
          </a:p>
        </p:txBody>
      </p:sp>
      <p:sp>
        <p:nvSpPr>
          <p:cNvPr id="87043" name="Rectangle 3"/>
          <p:cNvSpPr>
            <a:spLocks noGrp="1" noChangeArrowheads="1"/>
          </p:cNvSpPr>
          <p:nvPr>
            <p:ph idx="1"/>
          </p:nvPr>
        </p:nvSpPr>
        <p:spPr>
          <a:xfrm>
            <a:off x="457200" y="1314450"/>
            <a:ext cx="8229600" cy="3616452"/>
          </a:xfrm>
        </p:spPr>
        <p:txBody>
          <a:bodyPr>
            <a:normAutofit fontScale="85000" lnSpcReduction="20000"/>
          </a:bodyPr>
          <a:lstStyle/>
          <a:p>
            <a:pPr eaLnBrk="1" hangingPunct="1">
              <a:defRPr/>
            </a:pPr>
            <a:r>
              <a:rPr lang="en-US" dirty="0" smtClean="0"/>
              <a:t>Affirmatively Furthering Fair Housing </a:t>
            </a:r>
          </a:p>
          <a:p>
            <a:pPr lvl="1">
              <a:defRPr/>
            </a:pPr>
            <a:r>
              <a:rPr lang="en-US" dirty="0" smtClean="0"/>
              <a:t>NOFA identifies actions that must be taken by successful applicants.  Be sure to document compliance in your program records/files.</a:t>
            </a:r>
          </a:p>
          <a:p>
            <a:pPr marL="411480" lvl="1" indent="0">
              <a:buNone/>
              <a:defRPr/>
            </a:pPr>
            <a:endParaRPr lang="en-US" dirty="0" smtClean="0"/>
          </a:p>
          <a:p>
            <a:pPr>
              <a:defRPr/>
            </a:pPr>
            <a:r>
              <a:rPr lang="en-US" dirty="0" smtClean="0"/>
              <a:t>Policy Priorities</a:t>
            </a:r>
          </a:p>
          <a:p>
            <a:pPr lvl="1">
              <a:defRPr/>
            </a:pPr>
            <a:r>
              <a:rPr lang="en-US" dirty="0"/>
              <a:t>NOFA identifies actions that </a:t>
            </a:r>
            <a:r>
              <a:rPr lang="en-US" dirty="0" smtClean="0"/>
              <a:t>grantees must adhere to.  </a:t>
            </a:r>
            <a:r>
              <a:rPr lang="en-US" dirty="0"/>
              <a:t>Be sure to document compliance in your program </a:t>
            </a:r>
            <a:r>
              <a:rPr lang="en-US" dirty="0" smtClean="0"/>
              <a:t>records/files.</a:t>
            </a:r>
          </a:p>
          <a:p>
            <a:pPr lvl="1">
              <a:defRPr/>
            </a:pPr>
            <a:r>
              <a:rPr lang="en-US" dirty="0"/>
              <a:t>HUD may request documentation of meetings held or partnerships/MOUs established along with annual reporting. </a:t>
            </a:r>
          </a:p>
          <a:p>
            <a:pPr lvl="1">
              <a:defRPr/>
            </a:pPr>
            <a:endParaRPr lang="en-US" dirty="0" smtClean="0"/>
          </a:p>
        </p:txBody>
      </p:sp>
      <p:sp>
        <p:nvSpPr>
          <p:cNvPr id="4" name="Slide Number Placeholder 3"/>
          <p:cNvSpPr>
            <a:spLocks noGrp="1"/>
          </p:cNvSpPr>
          <p:nvPr>
            <p:ph type="sldNum" sz="quarter" idx="12"/>
          </p:nvPr>
        </p:nvSpPr>
        <p:spPr/>
        <p:txBody>
          <a:bodyPr/>
          <a:lstStyle/>
          <a:p>
            <a:pPr>
              <a:defRPr/>
            </a:pPr>
            <a:fld id="{546C27B9-692E-4252-9E9E-BF2784F6AFFC}" type="slidenum">
              <a:rPr lang="en-US" smtClean="0"/>
              <a:pPr>
                <a:defRPr/>
              </a:pPr>
              <a:t>36</a:t>
            </a:fld>
            <a:endParaRPr lang="en-US"/>
          </a:p>
        </p:txBody>
      </p:sp>
    </p:spTree>
    <p:extLst>
      <p:ext uri="{BB962C8B-B14F-4D97-AF65-F5344CB8AC3E}">
        <p14:creationId xmlns:p14="http://schemas.microsoft.com/office/powerpoint/2010/main" val="366875220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rrowheads="1"/>
          </p:cNvSpPr>
          <p:nvPr>
            <p:ph type="title"/>
          </p:nvPr>
        </p:nvSpPr>
        <p:spPr>
          <a:xfrm>
            <a:off x="457200" y="342900"/>
            <a:ext cx="8229600" cy="800100"/>
          </a:xfrm>
        </p:spPr>
        <p:txBody>
          <a:bodyPr/>
          <a:lstStyle/>
          <a:p>
            <a:pPr eaLnBrk="1" hangingPunct="1">
              <a:defRPr/>
            </a:pPr>
            <a:r>
              <a:rPr lang="en-US" b="1" dirty="0" smtClean="0"/>
              <a:t>Program Requirements</a:t>
            </a:r>
          </a:p>
        </p:txBody>
      </p:sp>
      <p:sp>
        <p:nvSpPr>
          <p:cNvPr id="87043" name="Rectangle 3"/>
          <p:cNvSpPr>
            <a:spLocks noGrp="1" noChangeArrowheads="1"/>
          </p:cNvSpPr>
          <p:nvPr>
            <p:ph idx="1"/>
          </p:nvPr>
        </p:nvSpPr>
        <p:spPr>
          <a:xfrm>
            <a:off x="457200" y="1314450"/>
            <a:ext cx="8229600" cy="3616452"/>
          </a:xfrm>
        </p:spPr>
        <p:txBody>
          <a:bodyPr>
            <a:normAutofit fontScale="85000" lnSpcReduction="20000"/>
          </a:bodyPr>
          <a:lstStyle/>
          <a:p>
            <a:pPr>
              <a:defRPr/>
            </a:pPr>
            <a:r>
              <a:rPr lang="en-US" dirty="0"/>
              <a:t>Salary </a:t>
            </a:r>
            <a:r>
              <a:rPr lang="en-US" dirty="0" err="1" smtClean="0"/>
              <a:t>Comparables</a:t>
            </a:r>
            <a:r>
              <a:rPr lang="en-US" dirty="0" smtClean="0"/>
              <a:t>  </a:t>
            </a:r>
          </a:p>
          <a:p>
            <a:pPr lvl="1">
              <a:defRPr/>
            </a:pPr>
            <a:r>
              <a:rPr lang="en-US" dirty="0" smtClean="0"/>
              <a:t>For </a:t>
            </a:r>
            <a:r>
              <a:rPr lang="en-US" dirty="0"/>
              <a:t>all positions requested under this NOFA, evidence of salary comparability to similar positions in the local jurisdiction must be kept on file in the PHA office</a:t>
            </a:r>
            <a:r>
              <a:rPr lang="en-US" dirty="0" smtClean="0"/>
              <a:t>.</a:t>
            </a:r>
          </a:p>
          <a:p>
            <a:pPr lvl="1">
              <a:defRPr/>
            </a:pPr>
            <a:endParaRPr lang="en-US" dirty="0"/>
          </a:p>
          <a:p>
            <a:pPr>
              <a:defRPr/>
            </a:pPr>
            <a:r>
              <a:rPr lang="en-US" dirty="0"/>
              <a:t>Conducting Business in Accordance with Core Values and Ethical </a:t>
            </a:r>
            <a:r>
              <a:rPr lang="en-US" dirty="0" smtClean="0"/>
              <a:t>Standards</a:t>
            </a:r>
          </a:p>
          <a:p>
            <a:pPr lvl="1">
              <a:defRPr/>
            </a:pPr>
            <a:r>
              <a:rPr lang="en-US" dirty="0"/>
              <a:t>Because all eligible applicants were funded in FY 2011 and/or FY 2012 and required to have a Code of Conduct during those NOFA competitions, applicants are not required to submit a Code of Conduct when applying to this NOFA.  </a:t>
            </a:r>
          </a:p>
          <a:p>
            <a:pPr marL="411480" lvl="1" indent="0">
              <a:buNone/>
              <a:defRPr/>
            </a:pPr>
            <a:endParaRPr lang="en-US" dirty="0" smtClean="0"/>
          </a:p>
          <a:p>
            <a:pPr lvl="1">
              <a:defRPr/>
            </a:pPr>
            <a:endParaRPr lang="en-US" dirty="0" smtClean="0"/>
          </a:p>
          <a:p>
            <a:pPr lvl="1">
              <a:defRPr/>
            </a:pPr>
            <a:endParaRPr lang="en-US" dirty="0" smtClean="0"/>
          </a:p>
        </p:txBody>
      </p:sp>
      <p:sp>
        <p:nvSpPr>
          <p:cNvPr id="4" name="Slide Number Placeholder 3"/>
          <p:cNvSpPr>
            <a:spLocks noGrp="1"/>
          </p:cNvSpPr>
          <p:nvPr>
            <p:ph type="sldNum" sz="quarter" idx="12"/>
          </p:nvPr>
        </p:nvSpPr>
        <p:spPr/>
        <p:txBody>
          <a:bodyPr/>
          <a:lstStyle/>
          <a:p>
            <a:pPr>
              <a:defRPr/>
            </a:pPr>
            <a:fld id="{546C27B9-692E-4252-9E9E-BF2784F6AFFC}" type="slidenum">
              <a:rPr lang="en-US" smtClean="0"/>
              <a:pPr>
                <a:defRPr/>
              </a:pPr>
              <a:t>37</a:t>
            </a:fld>
            <a:endParaRPr lang="en-US"/>
          </a:p>
        </p:txBody>
      </p:sp>
    </p:spTree>
    <p:extLst>
      <p:ext uri="{BB962C8B-B14F-4D97-AF65-F5344CB8AC3E}">
        <p14:creationId xmlns:p14="http://schemas.microsoft.com/office/powerpoint/2010/main" val="206201923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rrowheads="1"/>
          </p:cNvSpPr>
          <p:nvPr>
            <p:ph type="title"/>
          </p:nvPr>
        </p:nvSpPr>
        <p:spPr>
          <a:xfrm>
            <a:off x="457200" y="342900"/>
            <a:ext cx="8229600" cy="800100"/>
          </a:xfrm>
        </p:spPr>
        <p:txBody>
          <a:bodyPr/>
          <a:lstStyle/>
          <a:p>
            <a:pPr eaLnBrk="1" hangingPunct="1">
              <a:defRPr/>
            </a:pPr>
            <a:r>
              <a:rPr lang="en-US" b="1" dirty="0" smtClean="0"/>
              <a:t>Program Requirements</a:t>
            </a:r>
          </a:p>
        </p:txBody>
      </p:sp>
      <p:sp>
        <p:nvSpPr>
          <p:cNvPr id="87043" name="Rectangle 3"/>
          <p:cNvSpPr>
            <a:spLocks noGrp="1" noChangeArrowheads="1"/>
          </p:cNvSpPr>
          <p:nvPr>
            <p:ph idx="1"/>
          </p:nvPr>
        </p:nvSpPr>
        <p:spPr>
          <a:xfrm>
            <a:off x="457200" y="1314450"/>
            <a:ext cx="8229600" cy="3616452"/>
          </a:xfrm>
        </p:spPr>
        <p:txBody>
          <a:bodyPr>
            <a:normAutofit/>
          </a:bodyPr>
          <a:lstStyle/>
          <a:p>
            <a:pPr>
              <a:defRPr/>
            </a:pPr>
            <a:r>
              <a:rPr lang="en-US" dirty="0" smtClean="0"/>
              <a:t>Other requirements include, among others, compliance with fair housing and civil rights laws, ensuring that </a:t>
            </a:r>
            <a:r>
              <a:rPr lang="en-US" dirty="0"/>
              <a:t>notices of and communications during all training sessions and meetings are provided in a manner that is effective for persons with hearing, visual, and other communications-related </a:t>
            </a:r>
            <a:r>
              <a:rPr lang="en-US" dirty="0" smtClean="0"/>
              <a:t>disabilities.</a:t>
            </a:r>
          </a:p>
          <a:p>
            <a:pPr lvl="1">
              <a:defRPr/>
            </a:pPr>
            <a:r>
              <a:rPr lang="en-US" dirty="0" smtClean="0"/>
              <a:t>See the NOFAs for more details.</a:t>
            </a:r>
          </a:p>
          <a:p>
            <a:pPr lvl="1">
              <a:defRPr/>
            </a:pPr>
            <a:endParaRPr lang="en-US" dirty="0" smtClean="0"/>
          </a:p>
          <a:p>
            <a:pPr lvl="1">
              <a:defRPr/>
            </a:pPr>
            <a:endParaRPr lang="en-US" dirty="0" smtClean="0"/>
          </a:p>
        </p:txBody>
      </p:sp>
      <p:sp>
        <p:nvSpPr>
          <p:cNvPr id="4" name="Slide Number Placeholder 3"/>
          <p:cNvSpPr>
            <a:spLocks noGrp="1"/>
          </p:cNvSpPr>
          <p:nvPr>
            <p:ph type="sldNum" sz="quarter" idx="12"/>
          </p:nvPr>
        </p:nvSpPr>
        <p:spPr/>
        <p:txBody>
          <a:bodyPr/>
          <a:lstStyle/>
          <a:p>
            <a:pPr>
              <a:defRPr/>
            </a:pPr>
            <a:fld id="{546C27B9-692E-4252-9E9E-BF2784F6AFFC}" type="slidenum">
              <a:rPr lang="en-US" smtClean="0"/>
              <a:pPr>
                <a:defRPr/>
              </a:pPr>
              <a:t>38</a:t>
            </a:fld>
            <a:endParaRPr lang="en-US"/>
          </a:p>
        </p:txBody>
      </p:sp>
    </p:spTree>
    <p:extLst>
      <p:ext uri="{BB962C8B-B14F-4D97-AF65-F5344CB8AC3E}">
        <p14:creationId xmlns:p14="http://schemas.microsoft.com/office/powerpoint/2010/main" val="317278100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Rot="1" noChangeArrowheads="1"/>
          </p:cNvSpPr>
          <p:nvPr>
            <p:ph type="title"/>
          </p:nvPr>
        </p:nvSpPr>
        <p:spPr>
          <a:xfrm>
            <a:off x="457200" y="514350"/>
            <a:ext cx="8229600" cy="800100"/>
          </a:xfrm>
        </p:spPr>
        <p:txBody>
          <a:bodyPr>
            <a:normAutofit fontScale="90000"/>
          </a:bodyPr>
          <a:lstStyle/>
          <a:p>
            <a:pPr>
              <a:defRPr/>
            </a:pPr>
            <a:r>
              <a:rPr lang="en-US" b="1" dirty="0"/>
              <a:t>Program Requirements - Section 3</a:t>
            </a:r>
            <a:endParaRPr lang="en-US" b="1" dirty="0" smtClean="0"/>
          </a:p>
        </p:txBody>
      </p:sp>
      <p:sp>
        <p:nvSpPr>
          <p:cNvPr id="3075" name="Rectangle 3"/>
          <p:cNvSpPr>
            <a:spLocks noGrp="1" noChangeArrowheads="1"/>
          </p:cNvSpPr>
          <p:nvPr>
            <p:ph idx="1"/>
          </p:nvPr>
        </p:nvSpPr>
        <p:spPr>
          <a:xfrm>
            <a:off x="457200" y="1314450"/>
            <a:ext cx="8229600" cy="3616452"/>
          </a:xfrm>
        </p:spPr>
        <p:txBody>
          <a:bodyPr>
            <a:normAutofit fontScale="77500" lnSpcReduction="20000"/>
          </a:bodyPr>
          <a:lstStyle/>
          <a:p>
            <a:pPr eaLnBrk="1" hangingPunct="1">
              <a:defRPr/>
            </a:pPr>
            <a:r>
              <a:rPr lang="en-US" dirty="0" smtClean="0"/>
              <a:t>Section 3 requirements are applicable to the PH FSS program.</a:t>
            </a:r>
          </a:p>
          <a:p>
            <a:pPr lvl="1">
              <a:defRPr/>
            </a:pPr>
            <a:r>
              <a:rPr lang="en-US" dirty="0"/>
              <a:t>These requirements apply to the hiring of PH FSS Coordinators.  </a:t>
            </a:r>
            <a:endParaRPr lang="en-US" dirty="0" smtClean="0"/>
          </a:p>
          <a:p>
            <a:pPr marL="109728" indent="0" eaLnBrk="1" hangingPunct="1">
              <a:buNone/>
              <a:defRPr/>
            </a:pPr>
            <a:endParaRPr lang="en-US" dirty="0" smtClean="0"/>
          </a:p>
          <a:p>
            <a:pPr eaLnBrk="1" hangingPunct="1">
              <a:defRPr/>
            </a:pPr>
            <a:r>
              <a:rPr lang="en-US" dirty="0" smtClean="0"/>
              <a:t>There are separate reporting requirements which include an annual HUD-60002 paper or online submission.</a:t>
            </a:r>
          </a:p>
          <a:p>
            <a:pPr marL="109728" indent="0" eaLnBrk="1" hangingPunct="1">
              <a:buNone/>
              <a:defRPr/>
            </a:pPr>
            <a:endParaRPr lang="en-US" dirty="0" smtClean="0"/>
          </a:p>
          <a:p>
            <a:pPr eaLnBrk="1" hangingPunct="1">
              <a:defRPr/>
            </a:pPr>
            <a:r>
              <a:rPr lang="en-US" dirty="0" smtClean="0"/>
              <a:t>Section 3 is getting serious about this and may in the future impose penalties for non-reporting that may include ineligibility for future funding.</a:t>
            </a:r>
          </a:p>
          <a:p>
            <a:pPr marL="109728" indent="0" eaLnBrk="1" hangingPunct="1">
              <a:buNone/>
              <a:defRPr/>
            </a:pPr>
            <a:endParaRPr lang="en-US" dirty="0" smtClean="0"/>
          </a:p>
          <a:p>
            <a:pPr eaLnBrk="1" hangingPunct="1">
              <a:defRPr/>
            </a:pPr>
            <a:r>
              <a:rPr lang="en-US" dirty="0" smtClean="0"/>
              <a:t>Do not send reporting with your FSS application.  </a:t>
            </a:r>
          </a:p>
        </p:txBody>
      </p:sp>
      <p:sp>
        <p:nvSpPr>
          <p:cNvPr id="4" name="Slide Number Placeholder 3"/>
          <p:cNvSpPr>
            <a:spLocks noGrp="1"/>
          </p:cNvSpPr>
          <p:nvPr>
            <p:ph type="sldNum" sz="quarter" idx="12"/>
          </p:nvPr>
        </p:nvSpPr>
        <p:spPr/>
        <p:txBody>
          <a:bodyPr/>
          <a:lstStyle/>
          <a:p>
            <a:pPr>
              <a:defRPr/>
            </a:pPr>
            <a:fld id="{546C27B9-692E-4252-9E9E-BF2784F6AFFC}" type="slidenum">
              <a:rPr lang="en-US" smtClean="0"/>
              <a:pPr>
                <a:defRPr/>
              </a:pPr>
              <a:t>39</a:t>
            </a:fld>
            <a:endParaRPr lang="en-US"/>
          </a:p>
        </p:txBody>
      </p:sp>
    </p:spTree>
    <p:extLst>
      <p:ext uri="{BB962C8B-B14F-4D97-AF65-F5344CB8AC3E}">
        <p14:creationId xmlns:p14="http://schemas.microsoft.com/office/powerpoint/2010/main" val="36159090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00100"/>
          </a:xfrm>
        </p:spPr>
        <p:txBody>
          <a:bodyPr>
            <a:normAutofit/>
          </a:bodyPr>
          <a:lstStyle/>
          <a:p>
            <a:r>
              <a:rPr lang="en-US" b="1" dirty="0" smtClean="0"/>
              <a:t>Major Changes at a Glance</a:t>
            </a:r>
            <a:endParaRPr lang="en-US" b="1" dirty="0"/>
          </a:p>
        </p:txBody>
      </p:sp>
      <p:sp>
        <p:nvSpPr>
          <p:cNvPr id="3" name="Content Placeholder 2"/>
          <p:cNvSpPr>
            <a:spLocks noGrp="1"/>
          </p:cNvSpPr>
          <p:nvPr>
            <p:ph idx="1"/>
          </p:nvPr>
        </p:nvSpPr>
        <p:spPr>
          <a:xfrm>
            <a:off x="457200" y="1485900"/>
            <a:ext cx="8229600" cy="3657600"/>
          </a:xfrm>
        </p:spPr>
        <p:txBody>
          <a:bodyPr>
            <a:normAutofit fontScale="92500" lnSpcReduction="20000"/>
          </a:bodyPr>
          <a:lstStyle/>
          <a:p>
            <a:r>
              <a:rPr lang="en-US" dirty="0" smtClean="0"/>
              <a:t>Two </a:t>
            </a:r>
            <a:r>
              <a:rPr lang="en-US" dirty="0"/>
              <a:t>nearly identical NOFAs – if you have both programs, you MUST APPLY for EACH PROGRAM SEPARATELY. </a:t>
            </a:r>
          </a:p>
          <a:p>
            <a:pPr marL="109728" indent="0">
              <a:buNone/>
            </a:pPr>
            <a:r>
              <a:rPr lang="en-US" dirty="0"/>
              <a:t> </a:t>
            </a:r>
          </a:p>
          <a:p>
            <a:r>
              <a:rPr lang="en-US" dirty="0"/>
              <a:t>No Policy Priority </a:t>
            </a:r>
            <a:r>
              <a:rPr lang="en-US" dirty="0" smtClean="0"/>
              <a:t>Status.</a:t>
            </a:r>
            <a:endParaRPr lang="en-US" dirty="0"/>
          </a:p>
          <a:p>
            <a:pPr marL="109728" indent="0">
              <a:buNone/>
            </a:pPr>
            <a:endParaRPr lang="en-US" dirty="0"/>
          </a:p>
          <a:p>
            <a:r>
              <a:rPr lang="en-US" dirty="0"/>
              <a:t>No Funding </a:t>
            </a:r>
            <a:r>
              <a:rPr lang="en-US" dirty="0" smtClean="0"/>
              <a:t>Categories and Order of Funding.</a:t>
            </a:r>
          </a:p>
          <a:p>
            <a:pPr lvl="1"/>
            <a:r>
              <a:rPr lang="en-US" dirty="0"/>
              <a:t>If HUD receives applications for funding greater than the amount made available under this NOFA, HUD will equally prorate each award.</a:t>
            </a:r>
            <a:endParaRPr lang="en-US" dirty="0" smtClean="0"/>
          </a:p>
          <a:p>
            <a:pPr marL="109728" indent="0">
              <a:buNone/>
            </a:pPr>
            <a:endParaRPr lang="en-US" dirty="0" smtClean="0"/>
          </a:p>
          <a:p>
            <a:pPr marL="109728" indent="0">
              <a:buNone/>
            </a:pPr>
            <a:endParaRPr lang="en-US" dirty="0" smtClean="0"/>
          </a:p>
          <a:p>
            <a:pPr marL="411480" lvl="1" indent="0">
              <a:buNone/>
            </a:pPr>
            <a:endParaRPr lang="en-US" dirty="0" smtClean="0"/>
          </a:p>
          <a:p>
            <a:endParaRPr lang="en-US" dirty="0" smtClean="0"/>
          </a:p>
          <a:p>
            <a:endParaRPr lang="en-US" dirty="0" smtClean="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4</a:t>
            </a:fld>
            <a:endParaRPr kumimoji="0" lang="en-US"/>
          </a:p>
        </p:txBody>
      </p:sp>
    </p:spTree>
    <p:extLst>
      <p:ext uri="{BB962C8B-B14F-4D97-AF65-F5344CB8AC3E}">
        <p14:creationId xmlns:p14="http://schemas.microsoft.com/office/powerpoint/2010/main" val="20158425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Rot="1" noChangeArrowheads="1"/>
          </p:cNvSpPr>
          <p:nvPr>
            <p:ph type="title"/>
          </p:nvPr>
        </p:nvSpPr>
        <p:spPr>
          <a:xfrm>
            <a:off x="457200" y="514350"/>
            <a:ext cx="8229600" cy="800100"/>
          </a:xfrm>
        </p:spPr>
        <p:txBody>
          <a:bodyPr>
            <a:normAutofit fontScale="90000"/>
          </a:bodyPr>
          <a:lstStyle/>
          <a:p>
            <a:pPr eaLnBrk="1" hangingPunct="1">
              <a:defRPr/>
            </a:pPr>
            <a:r>
              <a:rPr lang="en-US" b="1" dirty="0" smtClean="0"/>
              <a:t>Program Requirements - Section 3</a:t>
            </a:r>
          </a:p>
        </p:txBody>
      </p:sp>
      <p:sp>
        <p:nvSpPr>
          <p:cNvPr id="3075" name="Rectangle 3"/>
          <p:cNvSpPr>
            <a:spLocks noGrp="1" noChangeArrowheads="1"/>
          </p:cNvSpPr>
          <p:nvPr>
            <p:ph idx="1"/>
          </p:nvPr>
        </p:nvSpPr>
        <p:spPr>
          <a:xfrm>
            <a:off x="457200" y="1314450"/>
            <a:ext cx="8229600" cy="3616452"/>
          </a:xfrm>
        </p:spPr>
        <p:txBody>
          <a:bodyPr>
            <a:normAutofit fontScale="92500" lnSpcReduction="10000"/>
          </a:bodyPr>
          <a:lstStyle/>
          <a:p>
            <a:pPr>
              <a:defRPr/>
            </a:pPr>
            <a:r>
              <a:rPr lang="en-US" dirty="0" smtClean="0"/>
              <a:t>While Section 3 is not applicable to the HCV FSS program grantees are </a:t>
            </a:r>
            <a:r>
              <a:rPr lang="en-US" dirty="0"/>
              <a:t>encouraged </a:t>
            </a:r>
            <a:r>
              <a:rPr lang="en-US" dirty="0" smtClean="0"/>
              <a:t>to:</a:t>
            </a:r>
          </a:p>
          <a:p>
            <a:pPr lvl="1">
              <a:defRPr/>
            </a:pPr>
            <a:r>
              <a:rPr lang="en-US" dirty="0" smtClean="0"/>
              <a:t>Make low- </a:t>
            </a:r>
            <a:r>
              <a:rPr lang="en-US" dirty="0"/>
              <a:t>and very low-income participants aware of training and employment opportunities created as a result of the funds awarded under this NOFA.  </a:t>
            </a:r>
            <a:endParaRPr lang="en-US" dirty="0" smtClean="0"/>
          </a:p>
          <a:p>
            <a:pPr lvl="1">
              <a:defRPr/>
            </a:pPr>
            <a:r>
              <a:rPr lang="en-US" dirty="0" smtClean="0"/>
              <a:t>When </a:t>
            </a:r>
            <a:r>
              <a:rPr lang="en-US" dirty="0"/>
              <a:t>new HCV FSS program coordinators are hired, PHAs are encouraged to target low- and very low-income residents of the PHA and other low- and very low-income residents of the metropolitan area for new positions.</a:t>
            </a:r>
          </a:p>
          <a:p>
            <a:pPr eaLnBrk="1" hangingPunct="1">
              <a:defRPr/>
            </a:pPr>
            <a:endParaRPr lang="en-US" dirty="0" smtClean="0"/>
          </a:p>
        </p:txBody>
      </p:sp>
      <p:sp>
        <p:nvSpPr>
          <p:cNvPr id="4" name="Slide Number Placeholder 3"/>
          <p:cNvSpPr>
            <a:spLocks noGrp="1"/>
          </p:cNvSpPr>
          <p:nvPr>
            <p:ph type="sldNum" sz="quarter" idx="12"/>
          </p:nvPr>
        </p:nvSpPr>
        <p:spPr/>
        <p:txBody>
          <a:bodyPr/>
          <a:lstStyle/>
          <a:p>
            <a:pPr>
              <a:defRPr/>
            </a:pPr>
            <a:fld id="{546C27B9-692E-4252-9E9E-BF2784F6AFFC}" type="slidenum">
              <a:rPr lang="en-US" smtClean="0"/>
              <a:pPr>
                <a:defRPr/>
              </a:pPr>
              <a:t>40</a:t>
            </a:fld>
            <a:endParaRPr lang="en-US"/>
          </a:p>
        </p:txBody>
      </p:sp>
    </p:spTree>
    <p:extLst>
      <p:ext uri="{BB962C8B-B14F-4D97-AF65-F5344CB8AC3E}">
        <p14:creationId xmlns:p14="http://schemas.microsoft.com/office/powerpoint/2010/main" val="165677446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4350"/>
            <a:ext cx="8229600" cy="800100"/>
          </a:xfrm>
        </p:spPr>
        <p:txBody>
          <a:bodyPr>
            <a:normAutofit/>
          </a:bodyPr>
          <a:lstStyle/>
          <a:p>
            <a:r>
              <a:rPr lang="en-US" b="1" dirty="0"/>
              <a:t>Funding Limits </a:t>
            </a:r>
          </a:p>
        </p:txBody>
      </p:sp>
      <p:sp>
        <p:nvSpPr>
          <p:cNvPr id="3" name="Content Placeholder 2"/>
          <p:cNvSpPr>
            <a:spLocks noGrp="1"/>
          </p:cNvSpPr>
          <p:nvPr>
            <p:ph idx="1"/>
          </p:nvPr>
        </p:nvSpPr>
        <p:spPr>
          <a:xfrm>
            <a:off x="381000" y="1257300"/>
            <a:ext cx="8229600" cy="3406140"/>
          </a:xfrm>
        </p:spPr>
        <p:txBody>
          <a:bodyPr>
            <a:normAutofit fontScale="85000" lnSpcReduction="10000"/>
          </a:bodyPr>
          <a:lstStyle/>
          <a:p>
            <a:pPr>
              <a:defRPr/>
            </a:pPr>
            <a:r>
              <a:rPr lang="en-US" dirty="0" smtClean="0"/>
              <a:t>Funding limits remain the same</a:t>
            </a:r>
            <a:r>
              <a:rPr lang="en-US" sz="2800" dirty="0" smtClean="0"/>
              <a:t>:</a:t>
            </a:r>
          </a:p>
          <a:p>
            <a:pPr lvl="1">
              <a:defRPr/>
            </a:pPr>
            <a:r>
              <a:rPr lang="en-US" sz="2800" dirty="0"/>
              <a:t>U</a:t>
            </a:r>
            <a:r>
              <a:rPr lang="en-US" sz="2800" dirty="0" smtClean="0"/>
              <a:t>p to $69,000 in salary and fringe benefits for each full-time coordinator position, and</a:t>
            </a:r>
          </a:p>
          <a:p>
            <a:pPr lvl="1">
              <a:defRPr/>
            </a:pPr>
            <a:r>
              <a:rPr lang="en-US" sz="2800" dirty="0" smtClean="0"/>
              <a:t>Up to $34,500 in salary and fringe benefits for each part-time position.</a:t>
            </a:r>
          </a:p>
          <a:p>
            <a:pPr marL="411480" lvl="1" indent="0">
              <a:buNone/>
              <a:defRPr/>
            </a:pPr>
            <a:endParaRPr lang="en-US" sz="2800" dirty="0" smtClean="0"/>
          </a:p>
          <a:p>
            <a:pPr>
              <a:defRPr/>
            </a:pPr>
            <a:r>
              <a:rPr lang="en-US" sz="2800" dirty="0" smtClean="0"/>
              <a:t>Remember to have salary comparables on file.</a:t>
            </a:r>
          </a:p>
          <a:p>
            <a:pPr marL="109728" indent="0">
              <a:buNone/>
              <a:defRPr/>
            </a:pPr>
            <a:endParaRPr lang="en-US" sz="2800" dirty="0" smtClean="0"/>
          </a:p>
          <a:p>
            <a:pPr>
              <a:defRPr/>
            </a:pPr>
            <a:r>
              <a:rPr lang="en-US" sz="2800" dirty="0" smtClean="0"/>
              <a:t>THERE WILL BE NO SALARY INCREASES IN FY 2013.</a:t>
            </a:r>
          </a:p>
          <a:p>
            <a:pPr marL="109728" indent="0">
              <a:buNone/>
              <a:defRPr/>
            </a:pPr>
            <a:endParaRPr lang="en-US" sz="2800" dirty="0" smtClean="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41</a:t>
            </a:fld>
            <a:endParaRPr kumimoji="0" lang="en-US"/>
          </a:p>
        </p:txBody>
      </p:sp>
    </p:spTree>
    <p:extLst>
      <p:ext uri="{BB962C8B-B14F-4D97-AF65-F5344CB8AC3E}">
        <p14:creationId xmlns:p14="http://schemas.microsoft.com/office/powerpoint/2010/main" val="107571891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1500"/>
            <a:ext cx="8229600" cy="800100"/>
          </a:xfrm>
        </p:spPr>
        <p:txBody>
          <a:bodyPr>
            <a:normAutofit fontScale="90000"/>
          </a:bodyPr>
          <a:lstStyle/>
          <a:p>
            <a:r>
              <a:rPr lang="en-US" b="1" dirty="0" smtClean="0"/>
              <a:t>General Section Threshold Requirements</a:t>
            </a:r>
            <a:endParaRPr lang="en-US" b="1" dirty="0"/>
          </a:p>
        </p:txBody>
      </p:sp>
      <p:sp>
        <p:nvSpPr>
          <p:cNvPr id="3" name="Content Placeholder 2"/>
          <p:cNvSpPr>
            <a:spLocks noGrp="1"/>
          </p:cNvSpPr>
          <p:nvPr>
            <p:ph idx="1"/>
          </p:nvPr>
        </p:nvSpPr>
        <p:spPr>
          <a:xfrm>
            <a:off x="457200" y="1657350"/>
            <a:ext cx="8229600" cy="3387852"/>
          </a:xfrm>
        </p:spPr>
        <p:txBody>
          <a:bodyPr>
            <a:normAutofit/>
          </a:bodyPr>
          <a:lstStyle/>
          <a:p>
            <a:r>
              <a:rPr lang="en-US" dirty="0" smtClean="0"/>
              <a:t>There are 10 General Section Threshold Requirements.</a:t>
            </a:r>
          </a:p>
          <a:p>
            <a:endParaRPr lang="en-US" dirty="0"/>
          </a:p>
          <a:p>
            <a:r>
              <a:rPr lang="en-US" dirty="0" smtClean="0"/>
              <a:t>3 of the 10 requirements are considered met:</a:t>
            </a:r>
          </a:p>
          <a:p>
            <a:pPr lvl="1"/>
            <a:r>
              <a:rPr lang="en-US" dirty="0" smtClean="0"/>
              <a:t>Consistency with the consolidated plan</a:t>
            </a:r>
          </a:p>
          <a:p>
            <a:pPr lvl="1"/>
            <a:r>
              <a:rPr lang="en-US" dirty="0" smtClean="0"/>
              <a:t>Financial system that meets federal requirements</a:t>
            </a:r>
          </a:p>
          <a:p>
            <a:pPr lvl="1"/>
            <a:r>
              <a:rPr lang="en-US" dirty="0" smtClean="0"/>
              <a:t>Name check review.</a:t>
            </a:r>
          </a:p>
          <a:p>
            <a:pPr lvl="1"/>
            <a:endParaRPr lang="en-US" dirty="0" smtClean="0"/>
          </a:p>
          <a:p>
            <a:pPr lvl="1">
              <a:buNone/>
            </a:pPr>
            <a:endParaRPr lang="en-US" dirty="0" smtClean="0"/>
          </a:p>
          <a:p>
            <a:endParaRPr lang="en-US" dirty="0" smtClean="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42</a:t>
            </a:fld>
            <a:endParaRPr kumimoji="0" lang="en-US"/>
          </a:p>
        </p:txBody>
      </p:sp>
    </p:spTree>
    <p:extLst>
      <p:ext uri="{BB962C8B-B14F-4D97-AF65-F5344CB8AC3E}">
        <p14:creationId xmlns:p14="http://schemas.microsoft.com/office/powerpoint/2010/main" val="334462694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1500"/>
            <a:ext cx="8229600" cy="800100"/>
          </a:xfrm>
        </p:spPr>
        <p:txBody>
          <a:bodyPr>
            <a:normAutofit fontScale="90000"/>
          </a:bodyPr>
          <a:lstStyle/>
          <a:p>
            <a:r>
              <a:rPr lang="en-US" b="1" dirty="0" smtClean="0"/>
              <a:t>General Section Threshold Requirements</a:t>
            </a:r>
            <a:endParaRPr lang="en-US" b="1" dirty="0"/>
          </a:p>
        </p:txBody>
      </p:sp>
      <p:sp>
        <p:nvSpPr>
          <p:cNvPr id="3" name="Content Placeholder 2"/>
          <p:cNvSpPr>
            <a:spLocks noGrp="1"/>
          </p:cNvSpPr>
          <p:nvPr>
            <p:ph idx="1"/>
          </p:nvPr>
        </p:nvSpPr>
        <p:spPr>
          <a:xfrm>
            <a:off x="457200" y="1543050"/>
            <a:ext cx="8229600" cy="3502152"/>
          </a:xfrm>
        </p:spPr>
        <p:txBody>
          <a:bodyPr>
            <a:normAutofit lnSpcReduction="10000"/>
          </a:bodyPr>
          <a:lstStyle/>
          <a:p>
            <a:pPr marL="411480" lvl="1" indent="0">
              <a:buNone/>
            </a:pPr>
            <a:endParaRPr lang="en-US" dirty="0" smtClean="0"/>
          </a:p>
          <a:p>
            <a:r>
              <a:rPr lang="en-US" dirty="0" smtClean="0"/>
              <a:t>A DUNS Number is required.</a:t>
            </a:r>
          </a:p>
          <a:p>
            <a:pPr marL="109728" indent="0">
              <a:buNone/>
            </a:pPr>
            <a:endParaRPr lang="en-US" dirty="0" smtClean="0"/>
          </a:p>
          <a:p>
            <a:r>
              <a:rPr lang="en-US" dirty="0" smtClean="0"/>
              <a:t>Your CCR/SAM must be current (registration is good for only one year).</a:t>
            </a:r>
          </a:p>
          <a:p>
            <a:pPr marL="109728" indent="0">
              <a:buNone/>
            </a:pPr>
            <a:endParaRPr lang="en-US" dirty="0" smtClean="0"/>
          </a:p>
          <a:p>
            <a:r>
              <a:rPr lang="en-US" dirty="0" smtClean="0"/>
              <a:t>Please be sure to read the General Section and Technical Correction carefully.</a:t>
            </a:r>
          </a:p>
          <a:p>
            <a:pPr lvl="1">
              <a:buNone/>
            </a:pPr>
            <a:endParaRPr lang="en-US" dirty="0" smtClean="0"/>
          </a:p>
          <a:p>
            <a:endParaRPr lang="en-US" dirty="0" smtClean="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43</a:t>
            </a:fld>
            <a:endParaRPr kumimoji="0" lang="en-US"/>
          </a:p>
        </p:txBody>
      </p:sp>
    </p:spTree>
    <p:extLst>
      <p:ext uri="{BB962C8B-B14F-4D97-AF65-F5344CB8AC3E}">
        <p14:creationId xmlns:p14="http://schemas.microsoft.com/office/powerpoint/2010/main" val="88645278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9550"/>
            <a:ext cx="8229600" cy="800100"/>
          </a:xfrm>
        </p:spPr>
        <p:txBody>
          <a:bodyPr/>
          <a:lstStyle/>
          <a:p>
            <a:r>
              <a:rPr lang="en-US" b="1" dirty="0" smtClean="0"/>
              <a:t>Fewer Forms</a:t>
            </a:r>
            <a:endParaRPr lang="en-US" b="1" dirty="0"/>
          </a:p>
        </p:txBody>
      </p:sp>
      <p:sp>
        <p:nvSpPr>
          <p:cNvPr id="3" name="Content Placeholder 2"/>
          <p:cNvSpPr>
            <a:spLocks noGrp="1"/>
          </p:cNvSpPr>
          <p:nvPr>
            <p:ph idx="1"/>
          </p:nvPr>
        </p:nvSpPr>
        <p:spPr>
          <a:xfrm>
            <a:off x="457200" y="1200150"/>
            <a:ext cx="8229600" cy="3886200"/>
          </a:xfrm>
        </p:spPr>
        <p:txBody>
          <a:bodyPr>
            <a:normAutofit fontScale="62500" lnSpcReduction="20000"/>
          </a:bodyPr>
          <a:lstStyle/>
          <a:p>
            <a:r>
              <a:rPr lang="en-US" sz="3500" dirty="0" smtClean="0"/>
              <a:t>No HUD-2991 “Certification of Consistency with the Consolidated Plan” or HUD-52752 “Certification of Consistency with the Indian Plan” required.</a:t>
            </a:r>
          </a:p>
          <a:p>
            <a:pPr marL="109728" indent="0">
              <a:buNone/>
            </a:pPr>
            <a:endParaRPr lang="en-US" sz="3500" dirty="0" smtClean="0"/>
          </a:p>
          <a:p>
            <a:r>
              <a:rPr lang="en-US" sz="3500" dirty="0" smtClean="0"/>
              <a:t>Code of Conduct requirement waived because all eligible applicants were </a:t>
            </a:r>
            <a:r>
              <a:rPr lang="en-US" sz="3500" dirty="0"/>
              <a:t>funded in FY 2011 and/or FY 2012 and required to have a Code of Conduct during those NOFA competitions</a:t>
            </a:r>
            <a:r>
              <a:rPr lang="en-US" sz="3500" dirty="0" smtClean="0"/>
              <a:t>.</a:t>
            </a:r>
          </a:p>
          <a:p>
            <a:endParaRPr lang="en-US" sz="3500" dirty="0"/>
          </a:p>
          <a:p>
            <a:r>
              <a:rPr lang="en-US" sz="3500" dirty="0" smtClean="0"/>
              <a:t>No contract administrator partnership agreement (if FO requires it as a result of the capacity/past performance review, as described in slides 23-26 above) required at the time of application, but funding will be contingent upon its execution. </a:t>
            </a:r>
          </a:p>
          <a:p>
            <a:endParaRPr lang="en-US" dirty="0"/>
          </a:p>
          <a:p>
            <a:pPr marL="109728" indent="0">
              <a:buNone/>
            </a:pPr>
            <a:endParaRPr lang="en-US" dirty="0"/>
          </a:p>
          <a:p>
            <a:endParaRPr lang="en-US" dirty="0" smtClean="0"/>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44</a:t>
            </a:fld>
            <a:endParaRPr kumimoji="0" lang="en-US"/>
          </a:p>
        </p:txBody>
      </p:sp>
    </p:spTree>
    <p:extLst>
      <p:ext uri="{BB962C8B-B14F-4D97-AF65-F5344CB8AC3E}">
        <p14:creationId xmlns:p14="http://schemas.microsoft.com/office/powerpoint/2010/main" val="328141482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5750"/>
            <a:ext cx="8229600" cy="800100"/>
          </a:xfrm>
        </p:spPr>
        <p:txBody>
          <a:bodyPr>
            <a:normAutofit/>
          </a:bodyPr>
          <a:lstStyle/>
          <a:p>
            <a:r>
              <a:rPr lang="en-US" b="1" dirty="0" smtClean="0"/>
              <a:t>Application Forms</a:t>
            </a:r>
            <a:endParaRPr lang="en-US" b="1" dirty="0"/>
          </a:p>
        </p:txBody>
      </p:sp>
      <p:sp>
        <p:nvSpPr>
          <p:cNvPr id="3" name="Content Placeholder 2"/>
          <p:cNvSpPr>
            <a:spLocks noGrp="1"/>
          </p:cNvSpPr>
          <p:nvPr>
            <p:ph idx="1"/>
          </p:nvPr>
        </p:nvSpPr>
        <p:spPr>
          <a:xfrm>
            <a:off x="457200" y="1257300"/>
            <a:ext cx="8229600" cy="3673602"/>
          </a:xfrm>
        </p:spPr>
        <p:txBody>
          <a:bodyPr>
            <a:normAutofit fontScale="62500" lnSpcReduction="20000"/>
          </a:bodyPr>
          <a:lstStyle/>
          <a:p>
            <a:pPr marL="609600" indent="-609600">
              <a:buAutoNum type="arabicPeriod"/>
              <a:defRPr/>
            </a:pPr>
            <a:r>
              <a:rPr lang="en-US" b="1" dirty="0" smtClean="0"/>
              <a:t>Form SF-424 </a:t>
            </a:r>
            <a:r>
              <a:rPr lang="en-US" dirty="0" smtClean="0"/>
              <a:t>– Application for Federal Assistance – </a:t>
            </a:r>
            <a:r>
              <a:rPr lang="en-US" b="1" dirty="0" smtClean="0"/>
              <a:t>Required</a:t>
            </a:r>
          </a:p>
          <a:p>
            <a:pPr marL="609600" indent="-609600">
              <a:buAutoNum type="arabicPeriod"/>
              <a:defRPr/>
            </a:pPr>
            <a:endParaRPr lang="en-US" b="1" dirty="0"/>
          </a:p>
          <a:p>
            <a:pPr marL="609600" indent="-609600">
              <a:buAutoNum type="arabicPeriod"/>
              <a:defRPr/>
            </a:pPr>
            <a:r>
              <a:rPr lang="en-US" b="1" dirty="0" smtClean="0"/>
              <a:t>SF-LLL</a:t>
            </a:r>
            <a:r>
              <a:rPr lang="en-US" dirty="0" smtClean="0"/>
              <a:t> – Disclosure of Lobbying Activities - </a:t>
            </a:r>
            <a:r>
              <a:rPr lang="en-US" b="1" dirty="0" smtClean="0"/>
              <a:t>If applicable</a:t>
            </a:r>
          </a:p>
          <a:p>
            <a:pPr marL="609600" indent="-609600">
              <a:buAutoNum type="arabicPeriod"/>
              <a:defRPr/>
            </a:pPr>
            <a:endParaRPr lang="en-US" b="1" dirty="0"/>
          </a:p>
          <a:p>
            <a:pPr marL="609600" indent="-609600">
              <a:buAutoNum type="arabicPeriod"/>
              <a:defRPr/>
            </a:pPr>
            <a:r>
              <a:rPr lang="en-US" b="1" dirty="0" smtClean="0"/>
              <a:t>HUD-52651</a:t>
            </a:r>
            <a:r>
              <a:rPr lang="en-US" dirty="0" smtClean="0"/>
              <a:t> – FSS Application Form</a:t>
            </a:r>
            <a:r>
              <a:rPr lang="en-US" b="1" i="1" dirty="0" smtClean="0"/>
              <a:t> –</a:t>
            </a:r>
            <a:r>
              <a:rPr lang="en-US" b="1" dirty="0" smtClean="0"/>
              <a:t>Required</a:t>
            </a:r>
            <a:endParaRPr lang="en-US" b="1" i="1" dirty="0"/>
          </a:p>
          <a:p>
            <a:pPr marL="609600" indent="-609600">
              <a:buAutoNum type="arabicPeriod"/>
              <a:defRPr/>
            </a:pPr>
            <a:endParaRPr lang="en-US" b="1" i="1" dirty="0" smtClean="0"/>
          </a:p>
          <a:p>
            <a:pPr marL="609600" indent="-609600">
              <a:buAutoNum type="arabicPeriod"/>
              <a:defRPr/>
            </a:pPr>
            <a:r>
              <a:rPr lang="en-US" b="1" dirty="0" smtClean="0"/>
              <a:t>HUD-2880</a:t>
            </a:r>
            <a:r>
              <a:rPr lang="en-US" dirty="0" smtClean="0"/>
              <a:t> – HUD Applicant/Recipient Disclosure Report – </a:t>
            </a:r>
            <a:r>
              <a:rPr lang="en-US" b="1" dirty="0" smtClean="0"/>
              <a:t>Required</a:t>
            </a:r>
          </a:p>
          <a:p>
            <a:pPr marL="609600" indent="-609600">
              <a:buAutoNum type="arabicPeriod"/>
              <a:defRPr/>
            </a:pPr>
            <a:endParaRPr lang="en-US" b="1" dirty="0"/>
          </a:p>
          <a:p>
            <a:pPr marL="609600" indent="-609600">
              <a:buAutoNum type="arabicPeriod"/>
              <a:defRPr/>
            </a:pPr>
            <a:r>
              <a:rPr lang="en-US" b="1" dirty="0" smtClean="0"/>
              <a:t>HUD-2993</a:t>
            </a:r>
            <a:r>
              <a:rPr lang="en-US" dirty="0" smtClean="0"/>
              <a:t> – If applicable (only for those who request a waiver to submit a paper application)</a:t>
            </a:r>
          </a:p>
          <a:p>
            <a:pPr marL="365760" lvl="1" indent="0">
              <a:buNone/>
              <a:defRPr/>
            </a:pPr>
            <a:endParaRPr lang="en-US" b="1" dirty="0"/>
          </a:p>
          <a:p>
            <a:pPr marL="682752" indent="-609600">
              <a:buAutoNum type="arabicPeriod"/>
              <a:defRPr/>
            </a:pPr>
            <a:r>
              <a:rPr lang="en-US" b="1" dirty="0" smtClean="0"/>
              <a:t>HUD-96011</a:t>
            </a:r>
            <a:r>
              <a:rPr lang="en-US" dirty="0" smtClean="0"/>
              <a:t> – Facsimile coversheet – </a:t>
            </a:r>
            <a:r>
              <a:rPr lang="en-US" b="1" dirty="0" smtClean="0"/>
              <a:t>Required even if you don’t submit faxes.</a:t>
            </a:r>
          </a:p>
          <a:p>
            <a:pPr marL="682752" indent="-609600">
              <a:buFont typeface="Georgia"/>
              <a:buAutoNum type="arabicPeriod"/>
              <a:defRPr/>
            </a:pPr>
            <a:r>
              <a:rPr lang="en-US" b="1" dirty="0"/>
              <a:t>HUD-96010</a:t>
            </a:r>
            <a:r>
              <a:rPr lang="en-US" dirty="0"/>
              <a:t> – This is the Logic Model – </a:t>
            </a:r>
            <a:r>
              <a:rPr lang="en-US" b="1" dirty="0"/>
              <a:t>Required</a:t>
            </a:r>
          </a:p>
          <a:p>
            <a:pPr marL="682752" indent="-609600">
              <a:buAutoNum type="arabicPeriod"/>
              <a:defRPr/>
            </a:pPr>
            <a:endParaRPr lang="en-US" b="1"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45</a:t>
            </a:fld>
            <a:endParaRPr kumimoji="0" lang="en-US"/>
          </a:p>
        </p:txBody>
      </p:sp>
    </p:spTree>
    <p:extLst>
      <p:ext uri="{BB962C8B-B14F-4D97-AF65-F5344CB8AC3E}">
        <p14:creationId xmlns:p14="http://schemas.microsoft.com/office/powerpoint/2010/main" val="26738705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4350"/>
            <a:ext cx="8229600" cy="800100"/>
          </a:xfrm>
        </p:spPr>
        <p:txBody>
          <a:bodyPr>
            <a:normAutofit/>
          </a:bodyPr>
          <a:lstStyle/>
          <a:p>
            <a:r>
              <a:rPr lang="en-US" b="1" dirty="0" smtClean="0"/>
              <a:t>Application Forms</a:t>
            </a:r>
            <a:endParaRPr lang="en-US" b="1" dirty="0"/>
          </a:p>
        </p:txBody>
      </p:sp>
      <p:sp>
        <p:nvSpPr>
          <p:cNvPr id="3" name="Content Placeholder 2"/>
          <p:cNvSpPr>
            <a:spLocks noGrp="1"/>
          </p:cNvSpPr>
          <p:nvPr>
            <p:ph idx="1"/>
          </p:nvPr>
        </p:nvSpPr>
        <p:spPr/>
        <p:txBody>
          <a:bodyPr>
            <a:normAutofit/>
          </a:bodyPr>
          <a:lstStyle/>
          <a:p>
            <a:r>
              <a:rPr lang="en-US" dirty="0" smtClean="0"/>
              <a:t>Forms </a:t>
            </a:r>
            <a:r>
              <a:rPr lang="en-US" dirty="0"/>
              <a:t>are found on the Application Download and on the Instructions </a:t>
            </a:r>
            <a:r>
              <a:rPr lang="en-US" dirty="0" smtClean="0"/>
              <a:t>Download.</a:t>
            </a:r>
          </a:p>
          <a:p>
            <a:endParaRPr lang="en-US" dirty="0"/>
          </a:p>
          <a:p>
            <a:pPr>
              <a:lnSpc>
                <a:spcPct val="90000"/>
              </a:lnSpc>
              <a:defRPr/>
            </a:pPr>
            <a:r>
              <a:rPr lang="en-US" b="1" i="1" dirty="0" smtClean="0">
                <a:solidFill>
                  <a:srgbClr val="0070C0"/>
                </a:solidFill>
              </a:rPr>
              <a:t>Note: make sure to download both the application package and the application instructions to ensure that you complete all required forms.</a:t>
            </a:r>
            <a:endParaRPr lang="en-US" b="1" i="1" dirty="0">
              <a:solidFill>
                <a:srgbClr val="0070C0"/>
              </a:solidFill>
            </a:endParaRPr>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46</a:t>
            </a:fld>
            <a:endParaRPr kumimoji="0" lang="en-US"/>
          </a:p>
        </p:txBody>
      </p:sp>
    </p:spTree>
    <p:extLst>
      <p:ext uri="{BB962C8B-B14F-4D97-AF65-F5344CB8AC3E}">
        <p14:creationId xmlns:p14="http://schemas.microsoft.com/office/powerpoint/2010/main" val="38177348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rrowheads="1"/>
          </p:cNvSpPr>
          <p:nvPr>
            <p:ph type="title"/>
          </p:nvPr>
        </p:nvSpPr>
        <p:spPr>
          <a:xfrm>
            <a:off x="457200" y="457200"/>
            <a:ext cx="8229600" cy="800100"/>
          </a:xfrm>
        </p:spPr>
        <p:txBody>
          <a:bodyPr>
            <a:normAutofit/>
          </a:bodyPr>
          <a:lstStyle/>
          <a:p>
            <a:pPr eaLnBrk="1" hangingPunct="1">
              <a:defRPr/>
            </a:pPr>
            <a:r>
              <a:rPr lang="en-US" b="1" dirty="0" smtClean="0"/>
              <a:t>Application Forms</a:t>
            </a:r>
            <a:endParaRPr lang="en-US" b="1" dirty="0"/>
          </a:p>
        </p:txBody>
      </p:sp>
      <p:sp>
        <p:nvSpPr>
          <p:cNvPr id="5123" name="Rectangle 3"/>
          <p:cNvSpPr>
            <a:spLocks noGrp="1" noChangeArrowheads="1"/>
          </p:cNvSpPr>
          <p:nvPr>
            <p:ph idx="1"/>
          </p:nvPr>
        </p:nvSpPr>
        <p:spPr>
          <a:xfrm>
            <a:off x="457200" y="1314450"/>
            <a:ext cx="8229600" cy="3616452"/>
          </a:xfrm>
        </p:spPr>
        <p:txBody>
          <a:bodyPr>
            <a:normAutofit fontScale="92500" lnSpcReduction="10000"/>
          </a:bodyPr>
          <a:lstStyle/>
          <a:p>
            <a:pPr>
              <a:defRPr/>
            </a:pPr>
            <a:r>
              <a:rPr lang="en-US" sz="2600" dirty="0" smtClean="0"/>
              <a:t>Application Download contains:</a:t>
            </a:r>
          </a:p>
          <a:p>
            <a:pPr lvl="1">
              <a:defRPr/>
            </a:pPr>
            <a:r>
              <a:rPr lang="en-US" sz="2400" dirty="0" smtClean="0"/>
              <a:t>Mandatory Forms:</a:t>
            </a:r>
          </a:p>
          <a:p>
            <a:pPr marL="411480" lvl="1" indent="0">
              <a:buNone/>
              <a:defRPr/>
            </a:pPr>
            <a:r>
              <a:rPr lang="en-US" sz="2400" dirty="0" smtClean="0"/>
              <a:t>	1) SF-424</a:t>
            </a:r>
          </a:p>
          <a:p>
            <a:pPr marL="411480" lvl="1" indent="0">
              <a:buNone/>
              <a:defRPr/>
            </a:pPr>
            <a:r>
              <a:rPr lang="en-US" sz="2400" dirty="0"/>
              <a:t>	</a:t>
            </a:r>
            <a:r>
              <a:rPr lang="en-US" sz="2400" dirty="0" smtClean="0"/>
              <a:t>2)HUD-2880</a:t>
            </a:r>
          </a:p>
          <a:p>
            <a:pPr marL="411480" lvl="1" indent="0">
              <a:buNone/>
              <a:defRPr/>
            </a:pPr>
            <a:r>
              <a:rPr lang="en-US" sz="2400" dirty="0"/>
              <a:t>	</a:t>
            </a:r>
            <a:r>
              <a:rPr lang="en-US" sz="2400" dirty="0" smtClean="0"/>
              <a:t>3)HUD-96011: use this when faxing in documents to your application.</a:t>
            </a:r>
            <a:endParaRPr lang="en-US" sz="2400" dirty="0"/>
          </a:p>
          <a:p>
            <a:pPr lvl="1">
              <a:defRPr/>
            </a:pPr>
            <a:r>
              <a:rPr lang="en-US" sz="2400" dirty="0" smtClean="0"/>
              <a:t>Optional Forms:</a:t>
            </a:r>
            <a:endParaRPr lang="en-US" sz="2200" dirty="0"/>
          </a:p>
          <a:p>
            <a:pPr marL="411480" lvl="1" indent="0">
              <a:buNone/>
              <a:defRPr/>
            </a:pPr>
            <a:r>
              <a:rPr lang="en-US" sz="2200" dirty="0" smtClean="0"/>
              <a:t>	</a:t>
            </a:r>
            <a:r>
              <a:rPr lang="en-US" sz="2400" dirty="0" smtClean="0"/>
              <a:t>1) SF-LLL</a:t>
            </a:r>
          </a:p>
          <a:p>
            <a:pPr marL="411480" lvl="1" indent="0">
              <a:buNone/>
              <a:defRPr/>
            </a:pPr>
            <a:r>
              <a:rPr lang="en-US" sz="2400" dirty="0"/>
              <a:t>	</a:t>
            </a:r>
            <a:r>
              <a:rPr lang="en-US" sz="2400" dirty="0" smtClean="0"/>
              <a:t>2) Attachments Form: use this when attaching documents to your application.</a:t>
            </a:r>
          </a:p>
        </p:txBody>
      </p:sp>
      <p:sp>
        <p:nvSpPr>
          <p:cNvPr id="4" name="Slide Number Placeholder 3"/>
          <p:cNvSpPr>
            <a:spLocks noGrp="1"/>
          </p:cNvSpPr>
          <p:nvPr>
            <p:ph type="sldNum" sz="quarter" idx="12"/>
          </p:nvPr>
        </p:nvSpPr>
        <p:spPr/>
        <p:txBody>
          <a:bodyPr/>
          <a:lstStyle/>
          <a:p>
            <a:pPr>
              <a:defRPr/>
            </a:pPr>
            <a:fld id="{546C27B9-692E-4252-9E9E-BF2784F6AFFC}" type="slidenum">
              <a:rPr lang="en-US" smtClean="0"/>
              <a:pPr>
                <a:defRPr/>
              </a:pPr>
              <a:t>47</a:t>
            </a:fld>
            <a:endParaRPr lang="en-US"/>
          </a:p>
        </p:txBody>
      </p:sp>
    </p:spTree>
    <p:extLst>
      <p:ext uri="{BB962C8B-B14F-4D97-AF65-F5344CB8AC3E}">
        <p14:creationId xmlns:p14="http://schemas.microsoft.com/office/powerpoint/2010/main" val="350862152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rrowheads="1"/>
          </p:cNvSpPr>
          <p:nvPr>
            <p:ph type="title"/>
          </p:nvPr>
        </p:nvSpPr>
        <p:spPr>
          <a:xfrm>
            <a:off x="457200" y="457200"/>
            <a:ext cx="8229600" cy="800100"/>
          </a:xfrm>
        </p:spPr>
        <p:txBody>
          <a:bodyPr>
            <a:normAutofit/>
          </a:bodyPr>
          <a:lstStyle/>
          <a:p>
            <a:pPr eaLnBrk="1" hangingPunct="1">
              <a:defRPr/>
            </a:pPr>
            <a:r>
              <a:rPr lang="en-US" b="1" dirty="0" smtClean="0"/>
              <a:t>Application Forms</a:t>
            </a:r>
            <a:endParaRPr lang="en-US" b="1" dirty="0"/>
          </a:p>
        </p:txBody>
      </p:sp>
      <p:sp>
        <p:nvSpPr>
          <p:cNvPr id="5123" name="Rectangle 3"/>
          <p:cNvSpPr>
            <a:spLocks noGrp="1" noChangeArrowheads="1"/>
          </p:cNvSpPr>
          <p:nvPr>
            <p:ph idx="1"/>
          </p:nvPr>
        </p:nvSpPr>
        <p:spPr>
          <a:xfrm>
            <a:off x="457200" y="1314450"/>
            <a:ext cx="8229600" cy="3616452"/>
          </a:xfrm>
        </p:spPr>
        <p:txBody>
          <a:bodyPr>
            <a:normAutofit/>
          </a:bodyPr>
          <a:lstStyle/>
          <a:p>
            <a:pPr>
              <a:defRPr/>
            </a:pPr>
            <a:r>
              <a:rPr lang="en-US" sz="2600" dirty="0" smtClean="0"/>
              <a:t>Instructions Download contains:</a:t>
            </a:r>
          </a:p>
          <a:p>
            <a:pPr lvl="1">
              <a:defRPr/>
            </a:pPr>
            <a:r>
              <a:rPr lang="en-US" sz="2400" dirty="0" smtClean="0"/>
              <a:t>HUD-52651</a:t>
            </a:r>
          </a:p>
          <a:p>
            <a:pPr lvl="1">
              <a:defRPr/>
            </a:pPr>
            <a:r>
              <a:rPr lang="en-US" sz="2400" dirty="0" smtClean="0"/>
              <a:t>HUD-2993</a:t>
            </a:r>
          </a:p>
          <a:p>
            <a:pPr lvl="1">
              <a:defRPr/>
            </a:pPr>
            <a:r>
              <a:rPr lang="en-US" sz="2400" dirty="0" smtClean="0"/>
              <a:t>HUD-96010 (Logic Model)</a:t>
            </a:r>
          </a:p>
          <a:p>
            <a:pPr lvl="1">
              <a:defRPr/>
            </a:pPr>
            <a:r>
              <a:rPr lang="en-US" sz="2400" dirty="0" smtClean="0"/>
              <a:t>A copy of the General Section and Technical Correction</a:t>
            </a:r>
          </a:p>
          <a:p>
            <a:pPr lvl="1">
              <a:defRPr/>
            </a:pPr>
            <a:r>
              <a:rPr lang="en-US" sz="2400" dirty="0" smtClean="0"/>
              <a:t>A copy of the program NOFA.</a:t>
            </a:r>
          </a:p>
        </p:txBody>
      </p:sp>
      <p:sp>
        <p:nvSpPr>
          <p:cNvPr id="4" name="Slide Number Placeholder 3"/>
          <p:cNvSpPr>
            <a:spLocks noGrp="1"/>
          </p:cNvSpPr>
          <p:nvPr>
            <p:ph type="sldNum" sz="quarter" idx="12"/>
          </p:nvPr>
        </p:nvSpPr>
        <p:spPr/>
        <p:txBody>
          <a:bodyPr/>
          <a:lstStyle/>
          <a:p>
            <a:pPr>
              <a:defRPr/>
            </a:pPr>
            <a:fld id="{546C27B9-692E-4252-9E9E-BF2784F6AFFC}" type="slidenum">
              <a:rPr lang="en-US" smtClean="0"/>
              <a:pPr>
                <a:defRPr/>
              </a:pPr>
              <a:t>48</a:t>
            </a:fld>
            <a:endParaRPr lang="en-US"/>
          </a:p>
        </p:txBody>
      </p:sp>
    </p:spTree>
    <p:extLst>
      <p:ext uri="{BB962C8B-B14F-4D97-AF65-F5344CB8AC3E}">
        <p14:creationId xmlns:p14="http://schemas.microsoft.com/office/powerpoint/2010/main" val="376054708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1500"/>
            <a:ext cx="8229600" cy="800100"/>
          </a:xfrm>
        </p:spPr>
        <p:txBody>
          <a:bodyPr>
            <a:normAutofit/>
          </a:bodyPr>
          <a:lstStyle/>
          <a:p>
            <a:r>
              <a:rPr lang="en-US" b="1" dirty="0" smtClean="0"/>
              <a:t>Form SF-424</a:t>
            </a:r>
            <a:endParaRPr lang="en-US" b="1" dirty="0"/>
          </a:p>
        </p:txBody>
      </p:sp>
      <p:sp>
        <p:nvSpPr>
          <p:cNvPr id="3" name="Content Placeholder 2"/>
          <p:cNvSpPr>
            <a:spLocks noGrp="1"/>
          </p:cNvSpPr>
          <p:nvPr>
            <p:ph idx="1"/>
          </p:nvPr>
        </p:nvSpPr>
        <p:spPr/>
        <p:txBody>
          <a:bodyPr>
            <a:normAutofit fontScale="92500"/>
          </a:bodyPr>
          <a:lstStyle/>
          <a:p>
            <a:pPr>
              <a:defRPr/>
            </a:pPr>
            <a:r>
              <a:rPr lang="en-US" dirty="0" smtClean="0"/>
              <a:t>SF-424 </a:t>
            </a:r>
            <a:r>
              <a:rPr lang="en-US" dirty="0" smtClean="0">
                <a:latin typeface="Times New Roman"/>
              </a:rPr>
              <a:t>–</a:t>
            </a:r>
            <a:r>
              <a:rPr lang="en-US" dirty="0" smtClean="0"/>
              <a:t> DO THIS FIRST </a:t>
            </a:r>
            <a:r>
              <a:rPr lang="en-US" dirty="0" smtClean="0">
                <a:latin typeface="Times New Roman"/>
              </a:rPr>
              <a:t>–</a:t>
            </a:r>
            <a:r>
              <a:rPr lang="en-US" dirty="0" smtClean="0"/>
              <a:t> it will fill in sections of other forms automatically</a:t>
            </a:r>
          </a:p>
          <a:p>
            <a:pPr lvl="1">
              <a:defRPr/>
            </a:pPr>
            <a:r>
              <a:rPr lang="en-US" dirty="0" smtClean="0"/>
              <a:t>Question 2 “Type of Application”– select the continuation box.</a:t>
            </a:r>
            <a:endParaRPr lang="en-US" b="1" dirty="0" smtClean="0">
              <a:solidFill>
                <a:srgbClr val="0070C0"/>
              </a:solidFill>
            </a:endParaRPr>
          </a:p>
          <a:p>
            <a:pPr lvl="1">
              <a:defRPr/>
            </a:pPr>
            <a:r>
              <a:rPr lang="en-US" dirty="0" smtClean="0"/>
              <a:t>Question 5a “Federal Identifier”  = PHA code.</a:t>
            </a:r>
          </a:p>
          <a:p>
            <a:pPr lvl="1">
              <a:defRPr/>
            </a:pPr>
            <a:r>
              <a:rPr lang="en-US" dirty="0" smtClean="0"/>
              <a:t>Question 5b “Federal Award Identifier”– enter “0000”</a:t>
            </a:r>
          </a:p>
          <a:p>
            <a:pPr lvl="1">
              <a:defRPr/>
            </a:pPr>
            <a:r>
              <a:rPr lang="en-US" dirty="0"/>
              <a:t>Questions 10, 11, 12 and 13 are pre-populated.  Don’t change them!</a:t>
            </a:r>
          </a:p>
          <a:p>
            <a:pPr marL="411480" lvl="1" indent="0">
              <a:buNone/>
              <a:defRPr/>
            </a:pPr>
            <a:endParaRPr lang="en-US" b="1" dirty="0" smtClean="0"/>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49</a:t>
            </a:fld>
            <a:endParaRPr kumimoji="0" lang="en-US"/>
          </a:p>
        </p:txBody>
      </p:sp>
    </p:spTree>
    <p:extLst>
      <p:ext uri="{BB962C8B-B14F-4D97-AF65-F5344CB8AC3E}">
        <p14:creationId xmlns:p14="http://schemas.microsoft.com/office/powerpoint/2010/main" val="32856687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00100"/>
          </a:xfrm>
        </p:spPr>
        <p:txBody>
          <a:bodyPr>
            <a:normAutofit/>
          </a:bodyPr>
          <a:lstStyle/>
          <a:p>
            <a:r>
              <a:rPr lang="en-US" b="1" dirty="0" smtClean="0"/>
              <a:t>Major Changes at a Glance</a:t>
            </a:r>
            <a:endParaRPr lang="en-US" b="1" dirty="0"/>
          </a:p>
        </p:txBody>
      </p:sp>
      <p:sp>
        <p:nvSpPr>
          <p:cNvPr id="3" name="Content Placeholder 2"/>
          <p:cNvSpPr>
            <a:spLocks noGrp="1"/>
          </p:cNvSpPr>
          <p:nvPr>
            <p:ph idx="1"/>
          </p:nvPr>
        </p:nvSpPr>
        <p:spPr>
          <a:xfrm>
            <a:off x="457200" y="1485900"/>
            <a:ext cx="8229600" cy="3657600"/>
          </a:xfrm>
        </p:spPr>
        <p:txBody>
          <a:bodyPr>
            <a:normAutofit fontScale="92500" lnSpcReduction="10000"/>
          </a:bodyPr>
          <a:lstStyle/>
          <a:p>
            <a:r>
              <a:rPr lang="en-US" dirty="0"/>
              <a:t>ONLY applicants funded under the HCV FSS FY2011 and/or FY2012 NOFAs are eligible to apply under this HCV FSS NOFA, and only applicants funded under the PH FSS FY2011 and/or FY2012 NOFAs are eligible to apply under this PH FSS NOFA.</a:t>
            </a:r>
          </a:p>
          <a:p>
            <a:pPr marL="109728" indent="0">
              <a:buNone/>
            </a:pPr>
            <a:endParaRPr lang="en-US" dirty="0"/>
          </a:p>
          <a:p>
            <a:r>
              <a:rPr lang="en-US" dirty="0" smtClean="0"/>
              <a:t>PIC </a:t>
            </a:r>
            <a:r>
              <a:rPr lang="en-US" dirty="0"/>
              <a:t>report is included in the NOFAs as Appendix A.</a:t>
            </a:r>
          </a:p>
          <a:p>
            <a:pPr lvl="1"/>
            <a:r>
              <a:rPr lang="en-US" dirty="0"/>
              <a:t>In past competitions the applicable PIC report had been posted online</a:t>
            </a:r>
            <a:r>
              <a:rPr lang="en-US" dirty="0" smtClean="0"/>
              <a:t>.</a:t>
            </a:r>
          </a:p>
          <a:p>
            <a:pPr marL="411480" lvl="1" indent="0">
              <a:buNone/>
            </a:pPr>
            <a:endParaRPr lang="en-US" dirty="0"/>
          </a:p>
          <a:p>
            <a:pPr marL="411480" lvl="1" indent="0">
              <a:buNone/>
            </a:pPr>
            <a:endParaRPr lang="en-US" dirty="0" smtClean="0"/>
          </a:p>
          <a:p>
            <a:endParaRPr lang="en-US" dirty="0" smtClean="0"/>
          </a:p>
          <a:p>
            <a:endParaRPr lang="en-US" dirty="0" smtClean="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5</a:t>
            </a:fld>
            <a:endParaRPr kumimoji="0" lang="en-US"/>
          </a:p>
        </p:txBody>
      </p:sp>
    </p:spTree>
    <p:extLst>
      <p:ext uri="{BB962C8B-B14F-4D97-AF65-F5344CB8AC3E}">
        <p14:creationId xmlns:p14="http://schemas.microsoft.com/office/powerpoint/2010/main" val="301362945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14350"/>
            <a:ext cx="8229600" cy="800100"/>
          </a:xfrm>
        </p:spPr>
        <p:txBody>
          <a:bodyPr>
            <a:normAutofit/>
          </a:bodyPr>
          <a:lstStyle/>
          <a:p>
            <a:r>
              <a:rPr lang="en-US" b="1" dirty="0" smtClean="0"/>
              <a:t>Form SF-424</a:t>
            </a:r>
            <a:endParaRPr lang="en-US" b="1" dirty="0"/>
          </a:p>
        </p:txBody>
      </p:sp>
      <p:sp>
        <p:nvSpPr>
          <p:cNvPr id="3" name="Content Placeholder 2"/>
          <p:cNvSpPr>
            <a:spLocks noGrp="1"/>
          </p:cNvSpPr>
          <p:nvPr>
            <p:ph idx="1"/>
          </p:nvPr>
        </p:nvSpPr>
        <p:spPr>
          <a:xfrm>
            <a:off x="457200" y="1543050"/>
            <a:ext cx="8229600" cy="3387852"/>
          </a:xfrm>
        </p:spPr>
        <p:txBody>
          <a:bodyPr>
            <a:normAutofit fontScale="92500" lnSpcReduction="10000"/>
          </a:bodyPr>
          <a:lstStyle/>
          <a:p>
            <a:pPr lvl="1">
              <a:defRPr/>
            </a:pPr>
            <a:r>
              <a:rPr lang="en-US" sz="2800" dirty="0" smtClean="0"/>
              <a:t>Question 15 “Descriptive </a:t>
            </a:r>
            <a:r>
              <a:rPr lang="en-US" sz="2800" dirty="0"/>
              <a:t>Title of Applicant’s Project</a:t>
            </a:r>
            <a:r>
              <a:rPr lang="en-US" sz="2800" dirty="0" smtClean="0"/>
              <a:t>” -  Suggest using name of your PHA plus program name.  For example: “</a:t>
            </a:r>
            <a:r>
              <a:rPr lang="en-US" sz="2800" dirty="0" err="1" smtClean="0"/>
              <a:t>AnytownHA_PHFSS</a:t>
            </a:r>
            <a:r>
              <a:rPr lang="en-US" sz="2800" dirty="0" smtClean="0"/>
              <a:t>”.</a:t>
            </a:r>
            <a:endParaRPr lang="en-US" sz="2800" dirty="0"/>
          </a:p>
          <a:p>
            <a:pPr lvl="1">
              <a:defRPr/>
            </a:pPr>
            <a:r>
              <a:rPr lang="en-US" sz="2800" dirty="0" smtClean="0"/>
              <a:t>Question 16 “Congressional </a:t>
            </a:r>
            <a:r>
              <a:rPr lang="en-US" sz="2800" dirty="0"/>
              <a:t>District of Applicant</a:t>
            </a:r>
            <a:r>
              <a:rPr lang="en-US" sz="2800" dirty="0" smtClean="0"/>
              <a:t>…” -  </a:t>
            </a:r>
            <a:r>
              <a:rPr lang="en-US" sz="2800" dirty="0"/>
              <a:t>if the location of the applicant’s office and the location of the program/project is within the same Congressional District, you should include the same answer for both parts</a:t>
            </a:r>
            <a:r>
              <a:rPr lang="en-US" sz="2800" dirty="0" smtClean="0"/>
              <a:t>.</a:t>
            </a:r>
            <a:endParaRPr lang="en-US" sz="2800" dirty="0"/>
          </a:p>
          <a:p>
            <a:pPr>
              <a:defRPr/>
            </a:pPr>
            <a:endParaRPr lang="en-US" sz="2800" dirty="0" smtClean="0"/>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50</a:t>
            </a:fld>
            <a:endParaRPr kumimoji="0" lang="en-US"/>
          </a:p>
        </p:txBody>
      </p:sp>
    </p:spTree>
    <p:extLst>
      <p:ext uri="{BB962C8B-B14F-4D97-AF65-F5344CB8AC3E}">
        <p14:creationId xmlns:p14="http://schemas.microsoft.com/office/powerpoint/2010/main" val="413101599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1500"/>
            <a:ext cx="8229600" cy="800100"/>
          </a:xfrm>
        </p:spPr>
        <p:txBody>
          <a:bodyPr>
            <a:normAutofit/>
          </a:bodyPr>
          <a:lstStyle/>
          <a:p>
            <a:r>
              <a:rPr lang="en-US" b="1" dirty="0" smtClean="0"/>
              <a:t>Form SF-424</a:t>
            </a:r>
            <a:endParaRPr lang="en-US" b="1" dirty="0"/>
          </a:p>
        </p:txBody>
      </p:sp>
      <p:sp>
        <p:nvSpPr>
          <p:cNvPr id="3" name="Content Placeholder 2"/>
          <p:cNvSpPr>
            <a:spLocks noGrp="1"/>
          </p:cNvSpPr>
          <p:nvPr>
            <p:ph idx="1"/>
          </p:nvPr>
        </p:nvSpPr>
        <p:spPr/>
        <p:txBody>
          <a:bodyPr>
            <a:normAutofit/>
          </a:bodyPr>
          <a:lstStyle/>
          <a:p>
            <a:pPr lvl="1">
              <a:defRPr/>
            </a:pPr>
            <a:r>
              <a:rPr lang="en-US" sz="2600" dirty="0" smtClean="0"/>
              <a:t>Question 17 “Project proposed start and end date”</a:t>
            </a:r>
          </a:p>
          <a:p>
            <a:pPr lvl="2">
              <a:defRPr/>
            </a:pPr>
            <a:r>
              <a:rPr lang="en-US" sz="2400" dirty="0" smtClean="0"/>
              <a:t>For PH FSS - Estimate it -  Jan 1 2014-Dec 31 2015 is fine, or, you may use the end date of your last grant as the start date.</a:t>
            </a:r>
          </a:p>
          <a:p>
            <a:pPr lvl="2">
              <a:defRPr/>
            </a:pPr>
            <a:r>
              <a:rPr lang="en-US" dirty="0" smtClean="0"/>
              <a:t>For HCV FSS - </a:t>
            </a:r>
            <a:r>
              <a:rPr lang="en-US" dirty="0"/>
              <a:t>All applicants should enter the effective date of January 1, 2014 and expiration date of December 31, </a:t>
            </a:r>
            <a:r>
              <a:rPr lang="en-US" dirty="0" smtClean="0"/>
              <a:t>2014. </a:t>
            </a:r>
            <a:endParaRPr lang="en-US" sz="2400" dirty="0" smtClean="0"/>
          </a:p>
          <a:p>
            <a:pPr>
              <a:defRPr/>
            </a:pPr>
            <a:endParaRPr lang="en-US" sz="2800" dirty="0" smtClean="0"/>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51</a:t>
            </a:fld>
            <a:endParaRPr kumimoji="0" lang="en-US"/>
          </a:p>
        </p:txBody>
      </p:sp>
    </p:spTree>
    <p:extLst>
      <p:ext uri="{BB962C8B-B14F-4D97-AF65-F5344CB8AC3E}">
        <p14:creationId xmlns:p14="http://schemas.microsoft.com/office/powerpoint/2010/main" val="418238390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1500"/>
            <a:ext cx="8229600" cy="800100"/>
          </a:xfrm>
        </p:spPr>
        <p:txBody>
          <a:bodyPr>
            <a:normAutofit/>
          </a:bodyPr>
          <a:lstStyle/>
          <a:p>
            <a:r>
              <a:rPr lang="en-US" b="1" dirty="0" smtClean="0"/>
              <a:t>Form SF-424</a:t>
            </a:r>
            <a:endParaRPr lang="en-US" b="1" dirty="0"/>
          </a:p>
        </p:txBody>
      </p:sp>
      <p:sp>
        <p:nvSpPr>
          <p:cNvPr id="3" name="Content Placeholder 2"/>
          <p:cNvSpPr>
            <a:spLocks noGrp="1"/>
          </p:cNvSpPr>
          <p:nvPr>
            <p:ph idx="1"/>
          </p:nvPr>
        </p:nvSpPr>
        <p:spPr>
          <a:xfrm>
            <a:off x="457200" y="1485900"/>
            <a:ext cx="8229600" cy="3445002"/>
          </a:xfrm>
        </p:spPr>
        <p:txBody>
          <a:bodyPr>
            <a:normAutofit/>
          </a:bodyPr>
          <a:lstStyle/>
          <a:p>
            <a:pPr lvl="1">
              <a:defRPr/>
            </a:pPr>
            <a:r>
              <a:rPr lang="en-US" sz="2400" dirty="0" smtClean="0"/>
              <a:t>Question 18 </a:t>
            </a:r>
            <a:r>
              <a:rPr lang="en-US" sz="2400" dirty="0"/>
              <a:t>– Estimated Funding – </a:t>
            </a:r>
          </a:p>
          <a:p>
            <a:pPr lvl="2">
              <a:defRPr/>
            </a:pPr>
            <a:r>
              <a:rPr lang="en-US" dirty="0"/>
              <a:t>18a is THE AMOUNT YOU ARE </a:t>
            </a:r>
            <a:r>
              <a:rPr lang="en-US" dirty="0" smtClean="0"/>
              <a:t>REQUESTING.  Include the dollar amount for fringe benefits, if applicable</a:t>
            </a:r>
            <a:endParaRPr lang="en-US" dirty="0"/>
          </a:p>
          <a:p>
            <a:pPr lvl="2">
              <a:defRPr/>
            </a:pPr>
            <a:r>
              <a:rPr lang="en-US" dirty="0" smtClean="0"/>
              <a:t>Do not enter any amounts on other parts of this question.  The total will be prepopulated with your answer to Question 18a. </a:t>
            </a:r>
            <a:endParaRPr lang="en-US" dirty="0"/>
          </a:p>
          <a:p>
            <a:pPr marL="411480" lvl="1" indent="0">
              <a:buNone/>
              <a:defRPr/>
            </a:pPr>
            <a:endParaRPr lang="en-US" sz="2800" dirty="0" smtClean="0"/>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52</a:t>
            </a:fld>
            <a:endParaRPr kumimoji="0" lang="en-US"/>
          </a:p>
        </p:txBody>
      </p:sp>
    </p:spTree>
    <p:extLst>
      <p:ext uri="{BB962C8B-B14F-4D97-AF65-F5344CB8AC3E}">
        <p14:creationId xmlns:p14="http://schemas.microsoft.com/office/powerpoint/2010/main" val="36190323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1500"/>
            <a:ext cx="8229600" cy="800100"/>
          </a:xfrm>
        </p:spPr>
        <p:txBody>
          <a:bodyPr>
            <a:normAutofit/>
          </a:bodyPr>
          <a:lstStyle/>
          <a:p>
            <a:r>
              <a:rPr lang="en-US" b="1" dirty="0" smtClean="0"/>
              <a:t>Form SF-424</a:t>
            </a:r>
            <a:endParaRPr lang="en-US" b="1" dirty="0"/>
          </a:p>
        </p:txBody>
      </p:sp>
      <p:sp>
        <p:nvSpPr>
          <p:cNvPr id="3" name="Content Placeholder 2"/>
          <p:cNvSpPr>
            <a:spLocks noGrp="1"/>
          </p:cNvSpPr>
          <p:nvPr>
            <p:ph idx="1"/>
          </p:nvPr>
        </p:nvSpPr>
        <p:spPr>
          <a:xfrm>
            <a:off x="457200" y="1485900"/>
            <a:ext cx="8229600" cy="3445002"/>
          </a:xfrm>
        </p:spPr>
        <p:txBody>
          <a:bodyPr>
            <a:normAutofit/>
          </a:bodyPr>
          <a:lstStyle/>
          <a:p>
            <a:pPr lvl="1">
              <a:defRPr/>
            </a:pPr>
            <a:r>
              <a:rPr lang="en-US" sz="2400" dirty="0" smtClean="0"/>
              <a:t>Question 19 </a:t>
            </a:r>
            <a:r>
              <a:rPr lang="en-US" sz="2400" dirty="0"/>
              <a:t>- answer c. Program is not covered by E.O. 12372</a:t>
            </a:r>
            <a:r>
              <a:rPr lang="en-US" sz="2400" dirty="0" smtClean="0"/>
              <a:t>.</a:t>
            </a:r>
          </a:p>
          <a:p>
            <a:pPr lvl="1">
              <a:defRPr/>
            </a:pPr>
            <a:r>
              <a:rPr lang="en-US" sz="2400" dirty="0"/>
              <a:t>Do not add attachments to the SF_424. Use the Attachments Form in the electronic application to submit </a:t>
            </a:r>
            <a:r>
              <a:rPr lang="en-US" sz="2400" dirty="0" smtClean="0"/>
              <a:t>attachments and/or fax attachments.</a:t>
            </a:r>
            <a:endParaRPr lang="en-US" sz="2400" dirty="0"/>
          </a:p>
          <a:p>
            <a:pPr lvl="1">
              <a:defRPr/>
            </a:pPr>
            <a:endParaRPr lang="en-US" sz="2800" dirty="0" smtClean="0"/>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53</a:t>
            </a:fld>
            <a:endParaRPr kumimoji="0" lang="en-US"/>
          </a:p>
        </p:txBody>
      </p:sp>
    </p:spTree>
    <p:extLst>
      <p:ext uri="{BB962C8B-B14F-4D97-AF65-F5344CB8AC3E}">
        <p14:creationId xmlns:p14="http://schemas.microsoft.com/office/powerpoint/2010/main" val="335047359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4350"/>
            <a:ext cx="8229600" cy="800100"/>
          </a:xfrm>
        </p:spPr>
        <p:txBody>
          <a:bodyPr>
            <a:noAutofit/>
          </a:bodyPr>
          <a:lstStyle/>
          <a:p>
            <a:r>
              <a:rPr lang="en-US" b="1" dirty="0" smtClean="0"/>
              <a:t>Form </a:t>
            </a:r>
            <a:r>
              <a:rPr lang="en-US" b="1" dirty="0"/>
              <a:t>SF-LLL </a:t>
            </a:r>
          </a:p>
        </p:txBody>
      </p:sp>
      <p:sp>
        <p:nvSpPr>
          <p:cNvPr id="3" name="Content Placeholder 2"/>
          <p:cNvSpPr>
            <a:spLocks noGrp="1"/>
          </p:cNvSpPr>
          <p:nvPr>
            <p:ph idx="1"/>
          </p:nvPr>
        </p:nvSpPr>
        <p:spPr/>
        <p:txBody>
          <a:bodyPr>
            <a:normAutofit lnSpcReduction="10000"/>
          </a:bodyPr>
          <a:lstStyle/>
          <a:p>
            <a:pPr>
              <a:lnSpc>
                <a:spcPct val="90000"/>
              </a:lnSpc>
              <a:defRPr/>
            </a:pPr>
            <a:r>
              <a:rPr lang="en-US" sz="2800" b="1" dirty="0" smtClean="0"/>
              <a:t>SF-LLL</a:t>
            </a:r>
            <a:r>
              <a:rPr lang="en-US" sz="2800" dirty="0" smtClean="0"/>
              <a:t> </a:t>
            </a:r>
            <a:r>
              <a:rPr lang="en-US" sz="2800" dirty="0" smtClean="0">
                <a:latin typeface="Times New Roman"/>
              </a:rPr>
              <a:t>–</a:t>
            </a:r>
            <a:r>
              <a:rPr lang="en-US" sz="2800" dirty="0" smtClean="0"/>
              <a:t> Disclosure of Lobbying Activities (if applicable)</a:t>
            </a:r>
          </a:p>
          <a:p>
            <a:pPr marL="411480" lvl="1" indent="0">
              <a:lnSpc>
                <a:spcPct val="90000"/>
              </a:lnSpc>
              <a:buNone/>
              <a:defRPr/>
            </a:pPr>
            <a:endParaRPr lang="en-US" dirty="0" smtClean="0"/>
          </a:p>
          <a:p>
            <a:pPr>
              <a:lnSpc>
                <a:spcPct val="90000"/>
              </a:lnSpc>
              <a:defRPr/>
            </a:pPr>
            <a:r>
              <a:rPr lang="en-US" sz="2800" b="1" dirty="0" smtClean="0"/>
              <a:t>SF-LLL-A</a:t>
            </a:r>
            <a:r>
              <a:rPr lang="en-US" sz="2800" dirty="0" smtClean="0"/>
              <a:t> </a:t>
            </a:r>
            <a:r>
              <a:rPr lang="en-US" sz="2800" dirty="0" smtClean="0">
                <a:latin typeface="Times New Roman"/>
              </a:rPr>
              <a:t>–</a:t>
            </a:r>
            <a:r>
              <a:rPr lang="en-US" sz="2800" dirty="0" smtClean="0"/>
              <a:t> Disclosure of Lobbying Activities Continuation Sheet (if applicable)</a:t>
            </a:r>
          </a:p>
          <a:p>
            <a:pPr lvl="1">
              <a:lnSpc>
                <a:spcPct val="90000"/>
              </a:lnSpc>
              <a:defRPr/>
            </a:pPr>
            <a:r>
              <a:rPr lang="en-US" dirty="0" smtClean="0"/>
              <a:t>It can be downloaded from HUDCLIPS. </a:t>
            </a:r>
          </a:p>
          <a:p>
            <a:pPr marL="411480" lvl="1" indent="0">
              <a:lnSpc>
                <a:spcPct val="90000"/>
              </a:lnSpc>
              <a:buNone/>
              <a:defRPr/>
            </a:pPr>
            <a:r>
              <a:rPr lang="en-US" dirty="0" smtClean="0"/>
              <a:t> </a:t>
            </a:r>
          </a:p>
          <a:p>
            <a:pPr>
              <a:lnSpc>
                <a:spcPct val="90000"/>
              </a:lnSpc>
              <a:defRPr/>
            </a:pPr>
            <a:r>
              <a:rPr lang="en-US" sz="2400" b="1" i="1" dirty="0" smtClean="0">
                <a:solidFill>
                  <a:srgbClr val="0070C0"/>
                </a:solidFill>
              </a:rPr>
              <a:t>IF THIS FORM IS NOT APPLICABLE, DO NOT SEND IT IN WITH YOUR APPLICATION.</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54</a:t>
            </a:fld>
            <a:endParaRPr kumimoji="0" lang="en-US"/>
          </a:p>
        </p:txBody>
      </p:sp>
    </p:spTree>
    <p:extLst>
      <p:ext uri="{BB962C8B-B14F-4D97-AF65-F5344CB8AC3E}">
        <p14:creationId xmlns:p14="http://schemas.microsoft.com/office/powerpoint/2010/main" val="141357677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rrowheads="1"/>
          </p:cNvSpPr>
          <p:nvPr>
            <p:ph type="title"/>
          </p:nvPr>
        </p:nvSpPr>
        <p:spPr>
          <a:xfrm>
            <a:off x="457200" y="457200"/>
            <a:ext cx="8229600" cy="800100"/>
          </a:xfrm>
        </p:spPr>
        <p:txBody>
          <a:bodyPr>
            <a:normAutofit/>
          </a:bodyPr>
          <a:lstStyle/>
          <a:p>
            <a:pPr eaLnBrk="1" hangingPunct="1">
              <a:defRPr/>
            </a:pPr>
            <a:r>
              <a:rPr lang="en-US" b="1" dirty="0"/>
              <a:t>Form HUD-2880</a:t>
            </a:r>
          </a:p>
        </p:txBody>
      </p:sp>
      <p:sp>
        <p:nvSpPr>
          <p:cNvPr id="14339" name="Rectangle 3"/>
          <p:cNvSpPr>
            <a:spLocks noGrp="1" noChangeArrowheads="1"/>
          </p:cNvSpPr>
          <p:nvPr>
            <p:ph idx="1"/>
          </p:nvPr>
        </p:nvSpPr>
        <p:spPr>
          <a:xfrm>
            <a:off x="457200" y="1527048"/>
            <a:ext cx="8229600" cy="3616452"/>
          </a:xfrm>
        </p:spPr>
        <p:txBody>
          <a:bodyPr/>
          <a:lstStyle/>
          <a:p>
            <a:pPr>
              <a:defRPr/>
            </a:pPr>
            <a:r>
              <a:rPr lang="en-US" b="1" dirty="0" smtClean="0"/>
              <a:t>HUD-2880 </a:t>
            </a:r>
            <a:r>
              <a:rPr lang="en-US" b="1" dirty="0" smtClean="0">
                <a:latin typeface="Times New Roman"/>
              </a:rPr>
              <a:t>–</a:t>
            </a:r>
            <a:r>
              <a:rPr lang="en-US" b="1" dirty="0" smtClean="0"/>
              <a:t> Applicant/Recipient Disclosure/Update Report</a:t>
            </a:r>
          </a:p>
          <a:p>
            <a:pPr lvl="1" eaLnBrk="1" hangingPunct="1">
              <a:defRPr/>
            </a:pPr>
            <a:r>
              <a:rPr lang="en-US" dirty="0" smtClean="0"/>
              <a:t>Responses to the threshold questions under Part I of the form determines whether the rest of the form must be completed.</a:t>
            </a:r>
          </a:p>
          <a:p>
            <a:pPr lvl="1" eaLnBrk="1" hangingPunct="1">
              <a:defRPr/>
            </a:pPr>
            <a:endParaRPr lang="en-US" b="1" dirty="0" smtClean="0"/>
          </a:p>
        </p:txBody>
      </p:sp>
      <p:sp>
        <p:nvSpPr>
          <p:cNvPr id="5" name="Slide Number Placeholder 4"/>
          <p:cNvSpPr>
            <a:spLocks noGrp="1"/>
          </p:cNvSpPr>
          <p:nvPr>
            <p:ph type="sldNum" sz="quarter" idx="12"/>
          </p:nvPr>
        </p:nvSpPr>
        <p:spPr/>
        <p:txBody>
          <a:bodyPr/>
          <a:lstStyle/>
          <a:p>
            <a:pPr>
              <a:defRPr/>
            </a:pPr>
            <a:fld id="{546C27B9-692E-4252-9E9E-BF2784F6AFFC}" type="slidenum">
              <a:rPr lang="en-US" smtClean="0"/>
              <a:pPr>
                <a:defRPr/>
              </a:pPr>
              <a:t>55</a:t>
            </a:fld>
            <a:endParaRPr lang="en-US"/>
          </a:p>
        </p:txBody>
      </p:sp>
    </p:spTree>
    <p:extLst>
      <p:ext uri="{BB962C8B-B14F-4D97-AF65-F5344CB8AC3E}">
        <p14:creationId xmlns:p14="http://schemas.microsoft.com/office/powerpoint/2010/main" val="348591635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00100"/>
          </a:xfrm>
        </p:spPr>
        <p:txBody>
          <a:bodyPr>
            <a:normAutofit/>
          </a:bodyPr>
          <a:lstStyle/>
          <a:p>
            <a:r>
              <a:rPr lang="en-US" b="1" dirty="0" smtClean="0"/>
              <a:t>Form HUD-2880</a:t>
            </a:r>
            <a:endParaRPr lang="en-US" b="1" dirty="0"/>
          </a:p>
        </p:txBody>
      </p:sp>
      <p:sp>
        <p:nvSpPr>
          <p:cNvPr id="3" name="Content Placeholder 2"/>
          <p:cNvSpPr>
            <a:spLocks noGrp="1"/>
          </p:cNvSpPr>
          <p:nvPr>
            <p:ph idx="1"/>
          </p:nvPr>
        </p:nvSpPr>
        <p:spPr>
          <a:xfrm>
            <a:off x="457200" y="3012948"/>
            <a:ext cx="8229600" cy="2130552"/>
          </a:xfrm>
        </p:spPr>
        <p:txBody>
          <a:bodyPr>
            <a:normAutofit fontScale="92500" lnSpcReduction="20000"/>
          </a:bodyPr>
          <a:lstStyle/>
          <a:p>
            <a:pPr marL="109728" indent="0">
              <a:buNone/>
              <a:defRPr/>
            </a:pPr>
            <a:r>
              <a:rPr lang="en-US" sz="2000" b="1" dirty="0" smtClean="0"/>
              <a:t>How to answer the threshold questions:</a:t>
            </a:r>
          </a:p>
          <a:p>
            <a:pPr>
              <a:defRPr/>
            </a:pPr>
            <a:r>
              <a:rPr lang="en-US" sz="2200" b="1" dirty="0" smtClean="0"/>
              <a:t>Answer to question 1 </a:t>
            </a:r>
            <a:r>
              <a:rPr lang="en-US" sz="2200" dirty="0" smtClean="0"/>
              <a:t>is YES</a:t>
            </a:r>
          </a:p>
          <a:p>
            <a:pPr>
              <a:defRPr/>
            </a:pPr>
            <a:r>
              <a:rPr lang="en-US" sz="2200" b="1" dirty="0" smtClean="0"/>
              <a:t>Answer to question 2 </a:t>
            </a:r>
            <a:r>
              <a:rPr lang="en-US" sz="2400" b="1" dirty="0"/>
              <a:t>applies only to THIS grant application. </a:t>
            </a:r>
            <a:r>
              <a:rPr lang="en-US" sz="2400" b="1" dirty="0" smtClean="0"/>
              <a:t> </a:t>
            </a:r>
            <a:r>
              <a:rPr lang="en-US" sz="2400" dirty="0"/>
              <a:t>S</a:t>
            </a:r>
            <a:r>
              <a:rPr lang="en-US" sz="2200" dirty="0" smtClean="0"/>
              <a:t>hould only be YES if you are requesting more than $200,000 for THIS grant </a:t>
            </a:r>
            <a:endParaRPr lang="en-US" sz="2200" dirty="0"/>
          </a:p>
          <a:p>
            <a:pPr lvl="1">
              <a:defRPr/>
            </a:pPr>
            <a:r>
              <a:rPr lang="en-US" sz="2000" b="1" dirty="0" smtClean="0">
                <a:solidFill>
                  <a:srgbClr val="0070C0"/>
                </a:solidFill>
              </a:rPr>
              <a:t>ONLY IF YOU ANSWER YES TO BOTH QUESTIONS YOU MUST FILL OUT PARTS II OR III.</a:t>
            </a:r>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56</a:t>
            </a:fld>
            <a:endParaRPr kumimoji="0" lang="en-US"/>
          </a:p>
        </p:txBody>
      </p:sp>
      <p:pic>
        <p:nvPicPr>
          <p:cNvPr id="6" name="Picture 2"/>
          <p:cNvPicPr>
            <a:picLocks noChangeAspect="1" noChangeArrowheads="1"/>
          </p:cNvPicPr>
          <p:nvPr/>
        </p:nvPicPr>
        <p:blipFill>
          <a:blip r:embed="rId2" cstate="print"/>
          <a:srcRect t="38542" r="6250" b="33333"/>
          <a:stretch>
            <a:fillRect/>
          </a:stretch>
        </p:blipFill>
        <p:spPr bwMode="auto">
          <a:xfrm>
            <a:off x="76200" y="1314450"/>
            <a:ext cx="8763000" cy="1543050"/>
          </a:xfrm>
          <a:prstGeom prst="rect">
            <a:avLst/>
          </a:prstGeom>
          <a:noFill/>
          <a:ln w="9525">
            <a:noFill/>
            <a:miter lim="800000"/>
            <a:headEnd/>
            <a:tailEnd/>
          </a:ln>
        </p:spPr>
      </p:pic>
    </p:spTree>
    <p:extLst>
      <p:ext uri="{BB962C8B-B14F-4D97-AF65-F5344CB8AC3E}">
        <p14:creationId xmlns:p14="http://schemas.microsoft.com/office/powerpoint/2010/main" val="58114286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rrowheads="1"/>
          </p:cNvSpPr>
          <p:nvPr>
            <p:ph type="title"/>
          </p:nvPr>
        </p:nvSpPr>
        <p:spPr>
          <a:xfrm>
            <a:off x="457200" y="514350"/>
            <a:ext cx="8229600" cy="800100"/>
          </a:xfrm>
        </p:spPr>
        <p:txBody>
          <a:bodyPr>
            <a:normAutofit/>
          </a:bodyPr>
          <a:lstStyle/>
          <a:p>
            <a:pPr eaLnBrk="1" hangingPunct="1">
              <a:defRPr/>
            </a:pPr>
            <a:r>
              <a:rPr lang="en-US" b="1" dirty="0" smtClean="0"/>
              <a:t>Form HUD-96011</a:t>
            </a:r>
            <a:endParaRPr lang="en-US" b="1" dirty="0"/>
          </a:p>
        </p:txBody>
      </p:sp>
      <p:sp>
        <p:nvSpPr>
          <p:cNvPr id="18435" name="Rectangle 3"/>
          <p:cNvSpPr>
            <a:spLocks noGrp="1" noChangeArrowheads="1"/>
          </p:cNvSpPr>
          <p:nvPr>
            <p:ph idx="1"/>
          </p:nvPr>
        </p:nvSpPr>
        <p:spPr>
          <a:xfrm>
            <a:off x="457200" y="1485900"/>
            <a:ext cx="8229600" cy="3445002"/>
          </a:xfrm>
        </p:spPr>
        <p:txBody>
          <a:bodyPr/>
          <a:lstStyle/>
          <a:p>
            <a:pPr eaLnBrk="1" hangingPunct="1">
              <a:defRPr/>
            </a:pPr>
            <a:r>
              <a:rPr lang="en-US" b="1" dirty="0" smtClean="0"/>
              <a:t>HUD-96011 Facsimile Transmittal</a:t>
            </a:r>
          </a:p>
          <a:p>
            <a:pPr lvl="1" eaLnBrk="1" hangingPunct="1">
              <a:defRPr/>
            </a:pPr>
            <a:r>
              <a:rPr lang="en-US" dirty="0" smtClean="0"/>
              <a:t>Required of all applicants even if not transmitting any faxes (if no faxes, indicate </a:t>
            </a:r>
            <a:r>
              <a:rPr lang="en-US" dirty="0" smtClean="0">
                <a:latin typeface="Times New Roman"/>
              </a:rPr>
              <a:t>“</a:t>
            </a:r>
            <a:r>
              <a:rPr lang="en-US" dirty="0" smtClean="0"/>
              <a:t>no faxes with this submission</a:t>
            </a:r>
            <a:r>
              <a:rPr lang="en-US" dirty="0" smtClean="0">
                <a:latin typeface="Times New Roman"/>
              </a:rPr>
              <a:t>”</a:t>
            </a:r>
            <a:r>
              <a:rPr lang="en-US" dirty="0" smtClean="0"/>
              <a:t> and </a:t>
            </a:r>
            <a:r>
              <a:rPr lang="en-US" dirty="0"/>
              <a:t>“1” for number of pages</a:t>
            </a:r>
            <a:r>
              <a:rPr lang="en-US" dirty="0" smtClean="0"/>
              <a:t>).</a:t>
            </a:r>
          </a:p>
          <a:p>
            <a:pPr lvl="1" eaLnBrk="1" hangingPunct="1">
              <a:defRPr/>
            </a:pPr>
            <a:r>
              <a:rPr lang="en-US" b="1" i="1" dirty="0" smtClean="0">
                <a:solidFill>
                  <a:schemeClr val="hlink"/>
                </a:solidFill>
              </a:rPr>
              <a:t>FAX NUMBERS (same as 2012)</a:t>
            </a:r>
          </a:p>
          <a:p>
            <a:pPr lvl="2" eaLnBrk="1" hangingPunct="1">
              <a:defRPr/>
            </a:pPr>
            <a:r>
              <a:rPr lang="en-US" b="1" dirty="0" smtClean="0">
                <a:solidFill>
                  <a:schemeClr val="hlink"/>
                </a:solidFill>
              </a:rPr>
              <a:t>1-800-HUD-1010 – toll free</a:t>
            </a:r>
          </a:p>
          <a:p>
            <a:pPr lvl="2" eaLnBrk="1" hangingPunct="1">
              <a:defRPr/>
            </a:pPr>
            <a:r>
              <a:rPr lang="en-US" b="1" dirty="0">
                <a:solidFill>
                  <a:schemeClr val="hlink"/>
                </a:solidFill>
              </a:rPr>
              <a:t>215-825-8798 - </a:t>
            </a:r>
            <a:r>
              <a:rPr lang="en-US" b="1" dirty="0" smtClean="0">
                <a:solidFill>
                  <a:schemeClr val="hlink"/>
                </a:solidFill>
              </a:rPr>
              <a:t>non-toll free.</a:t>
            </a:r>
            <a:r>
              <a:rPr lang="en-US" dirty="0" smtClean="0"/>
              <a:t> </a:t>
            </a:r>
          </a:p>
        </p:txBody>
      </p:sp>
      <p:sp>
        <p:nvSpPr>
          <p:cNvPr id="4" name="Slide Number Placeholder 3"/>
          <p:cNvSpPr>
            <a:spLocks noGrp="1"/>
          </p:cNvSpPr>
          <p:nvPr>
            <p:ph type="sldNum" sz="quarter" idx="12"/>
          </p:nvPr>
        </p:nvSpPr>
        <p:spPr/>
        <p:txBody>
          <a:bodyPr/>
          <a:lstStyle/>
          <a:p>
            <a:pPr>
              <a:defRPr/>
            </a:pPr>
            <a:fld id="{546C27B9-692E-4252-9E9E-BF2784F6AFFC}" type="slidenum">
              <a:rPr lang="en-US" smtClean="0"/>
              <a:pPr>
                <a:defRPr/>
              </a:pPr>
              <a:t>57</a:t>
            </a:fld>
            <a:endParaRPr lang="en-US"/>
          </a:p>
        </p:txBody>
      </p:sp>
    </p:spTree>
    <p:extLst>
      <p:ext uri="{BB962C8B-B14F-4D97-AF65-F5344CB8AC3E}">
        <p14:creationId xmlns:p14="http://schemas.microsoft.com/office/powerpoint/2010/main" val="3506496423"/>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rrowheads="1"/>
          </p:cNvSpPr>
          <p:nvPr>
            <p:ph type="title"/>
          </p:nvPr>
        </p:nvSpPr>
        <p:spPr>
          <a:xfrm>
            <a:off x="457200" y="457200"/>
            <a:ext cx="8229600" cy="800100"/>
          </a:xfrm>
        </p:spPr>
        <p:txBody>
          <a:bodyPr>
            <a:normAutofit/>
          </a:bodyPr>
          <a:lstStyle/>
          <a:p>
            <a:pPr>
              <a:defRPr/>
            </a:pPr>
            <a:r>
              <a:rPr lang="en-US" b="1" dirty="0"/>
              <a:t>Additional Note on Faxes</a:t>
            </a:r>
          </a:p>
        </p:txBody>
      </p:sp>
      <p:sp>
        <p:nvSpPr>
          <p:cNvPr id="19459" name="Rectangle 3"/>
          <p:cNvSpPr>
            <a:spLocks noGrp="1" noChangeArrowheads="1"/>
          </p:cNvSpPr>
          <p:nvPr>
            <p:ph idx="1"/>
          </p:nvPr>
        </p:nvSpPr>
        <p:spPr>
          <a:xfrm>
            <a:off x="457200" y="1371600"/>
            <a:ext cx="8229600" cy="3559302"/>
          </a:xfrm>
        </p:spPr>
        <p:txBody>
          <a:bodyPr>
            <a:normAutofit/>
          </a:bodyPr>
          <a:lstStyle/>
          <a:p>
            <a:pPr>
              <a:lnSpc>
                <a:spcPct val="80000"/>
              </a:lnSpc>
              <a:defRPr/>
            </a:pPr>
            <a:r>
              <a:rPr lang="en-US" dirty="0" smtClean="0"/>
              <a:t>Use HUD-96011 as the cover sheet if you submit any fax attachments or they will NOT be attached to your application.</a:t>
            </a:r>
          </a:p>
          <a:p>
            <a:pPr marL="109728" indent="0">
              <a:lnSpc>
                <a:spcPct val="80000"/>
              </a:lnSpc>
              <a:buNone/>
              <a:defRPr/>
            </a:pPr>
            <a:endParaRPr lang="en-US" dirty="0" smtClean="0"/>
          </a:p>
          <a:p>
            <a:pPr>
              <a:lnSpc>
                <a:spcPct val="80000"/>
              </a:lnSpc>
              <a:defRPr/>
            </a:pPr>
            <a:r>
              <a:rPr lang="en-US" dirty="0" smtClean="0"/>
              <a:t>Entire applications submitted by fax will </a:t>
            </a:r>
            <a:r>
              <a:rPr lang="en-US" b="1" dirty="0" smtClean="0"/>
              <a:t>NOT</a:t>
            </a:r>
            <a:r>
              <a:rPr lang="en-US" dirty="0" smtClean="0"/>
              <a:t> be accepted.</a:t>
            </a:r>
          </a:p>
          <a:p>
            <a:pPr marL="109728" indent="0">
              <a:lnSpc>
                <a:spcPct val="80000"/>
              </a:lnSpc>
              <a:buNone/>
              <a:defRPr/>
            </a:pPr>
            <a:endParaRPr lang="en-US" dirty="0" smtClean="0"/>
          </a:p>
          <a:p>
            <a:pPr>
              <a:lnSpc>
                <a:spcPct val="80000"/>
              </a:lnSpc>
              <a:defRPr/>
            </a:pPr>
            <a:r>
              <a:rPr lang="en-US" dirty="0" smtClean="0"/>
              <a:t>Use a separate HUD-96011 cover sheet for each document and fax separately.</a:t>
            </a:r>
          </a:p>
          <a:p>
            <a:pPr marL="109728" indent="0">
              <a:lnSpc>
                <a:spcPct val="80000"/>
              </a:lnSpc>
              <a:buNone/>
              <a:defRPr/>
            </a:pPr>
            <a:endParaRPr lang="en-US" dirty="0" smtClean="0"/>
          </a:p>
          <a:p>
            <a:pPr eaLnBrk="1" hangingPunct="1">
              <a:lnSpc>
                <a:spcPct val="80000"/>
              </a:lnSpc>
              <a:defRPr/>
            </a:pPr>
            <a:endParaRPr lang="en-US" sz="2800" b="1" i="1" dirty="0" smtClean="0"/>
          </a:p>
          <a:p>
            <a:pPr eaLnBrk="1" hangingPunct="1">
              <a:lnSpc>
                <a:spcPct val="80000"/>
              </a:lnSpc>
              <a:defRPr/>
            </a:pPr>
            <a:endParaRPr lang="en-US" sz="2800" b="1" dirty="0" smtClean="0"/>
          </a:p>
          <a:p>
            <a:pPr eaLnBrk="1" hangingPunct="1">
              <a:lnSpc>
                <a:spcPct val="80000"/>
              </a:lnSpc>
              <a:buFont typeface="Wingdings" pitchFamily="2" charset="2"/>
              <a:buNone/>
              <a:defRPr/>
            </a:pPr>
            <a:endParaRPr lang="en-US" sz="2800" b="1" dirty="0" smtClean="0"/>
          </a:p>
        </p:txBody>
      </p:sp>
      <p:sp>
        <p:nvSpPr>
          <p:cNvPr id="4" name="Slide Number Placeholder 3"/>
          <p:cNvSpPr>
            <a:spLocks noGrp="1"/>
          </p:cNvSpPr>
          <p:nvPr>
            <p:ph type="sldNum" sz="quarter" idx="12"/>
          </p:nvPr>
        </p:nvSpPr>
        <p:spPr/>
        <p:txBody>
          <a:bodyPr/>
          <a:lstStyle/>
          <a:p>
            <a:pPr>
              <a:defRPr/>
            </a:pPr>
            <a:fld id="{546C27B9-692E-4252-9E9E-BF2784F6AFFC}" type="slidenum">
              <a:rPr lang="en-US" smtClean="0"/>
              <a:pPr>
                <a:defRPr/>
              </a:pPr>
              <a:t>58</a:t>
            </a:fld>
            <a:endParaRPr lang="en-US"/>
          </a:p>
        </p:txBody>
      </p:sp>
    </p:spTree>
    <p:extLst>
      <p:ext uri="{BB962C8B-B14F-4D97-AF65-F5344CB8AC3E}">
        <p14:creationId xmlns:p14="http://schemas.microsoft.com/office/powerpoint/2010/main" val="3209924999"/>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rrowheads="1"/>
          </p:cNvSpPr>
          <p:nvPr>
            <p:ph type="title"/>
          </p:nvPr>
        </p:nvSpPr>
        <p:spPr>
          <a:xfrm>
            <a:off x="457200" y="457200"/>
            <a:ext cx="8229600" cy="800100"/>
          </a:xfrm>
        </p:spPr>
        <p:txBody>
          <a:bodyPr>
            <a:normAutofit/>
          </a:bodyPr>
          <a:lstStyle/>
          <a:p>
            <a:pPr>
              <a:defRPr/>
            </a:pPr>
            <a:r>
              <a:rPr lang="en-US" b="1" dirty="0"/>
              <a:t>Additional Note on Faxes</a:t>
            </a:r>
          </a:p>
        </p:txBody>
      </p:sp>
      <p:sp>
        <p:nvSpPr>
          <p:cNvPr id="19459" name="Rectangle 3"/>
          <p:cNvSpPr>
            <a:spLocks noGrp="1" noChangeArrowheads="1"/>
          </p:cNvSpPr>
          <p:nvPr>
            <p:ph idx="1"/>
          </p:nvPr>
        </p:nvSpPr>
        <p:spPr>
          <a:xfrm>
            <a:off x="457200" y="1257300"/>
            <a:ext cx="8229600" cy="3673602"/>
          </a:xfrm>
        </p:spPr>
        <p:txBody>
          <a:bodyPr>
            <a:normAutofit lnSpcReduction="10000"/>
          </a:bodyPr>
          <a:lstStyle/>
          <a:p>
            <a:pPr marL="109728" indent="0">
              <a:lnSpc>
                <a:spcPct val="80000"/>
              </a:lnSpc>
              <a:buNone/>
              <a:defRPr/>
            </a:pPr>
            <a:endParaRPr lang="en-US" dirty="0" smtClean="0"/>
          </a:p>
          <a:p>
            <a:pPr>
              <a:lnSpc>
                <a:spcPct val="80000"/>
              </a:lnSpc>
              <a:defRPr/>
            </a:pPr>
            <a:r>
              <a:rPr lang="en-US" dirty="0" smtClean="0"/>
              <a:t>Make sure you use the fax cover sheet from the same application package that you submit (especially important if you download more than once).  </a:t>
            </a:r>
          </a:p>
          <a:p>
            <a:pPr>
              <a:lnSpc>
                <a:spcPct val="80000"/>
              </a:lnSpc>
              <a:defRPr/>
            </a:pPr>
            <a:r>
              <a:rPr lang="en-US" dirty="0" smtClean="0"/>
              <a:t>If </a:t>
            </a:r>
            <a:r>
              <a:rPr lang="en-US" dirty="0"/>
              <a:t>the unique identifier on the Facsimile Transmittal form covering documents faxed in support of your application does not match the unique identifier in your application, HUD will not be able to match the faxes received to your application submission. </a:t>
            </a:r>
            <a:endParaRPr lang="en-US" dirty="0" smtClean="0"/>
          </a:p>
          <a:p>
            <a:pPr marL="109728" indent="0">
              <a:lnSpc>
                <a:spcPct val="80000"/>
              </a:lnSpc>
              <a:buNone/>
              <a:defRPr/>
            </a:pPr>
            <a:endParaRPr lang="en-US" dirty="0" smtClean="0"/>
          </a:p>
          <a:p>
            <a:pPr eaLnBrk="1" hangingPunct="1">
              <a:lnSpc>
                <a:spcPct val="80000"/>
              </a:lnSpc>
              <a:defRPr/>
            </a:pPr>
            <a:endParaRPr lang="en-US" sz="2800" b="1" i="1" dirty="0" smtClean="0"/>
          </a:p>
          <a:p>
            <a:pPr eaLnBrk="1" hangingPunct="1">
              <a:lnSpc>
                <a:spcPct val="80000"/>
              </a:lnSpc>
              <a:defRPr/>
            </a:pPr>
            <a:endParaRPr lang="en-US" sz="2800" b="1" dirty="0" smtClean="0"/>
          </a:p>
          <a:p>
            <a:pPr eaLnBrk="1" hangingPunct="1">
              <a:lnSpc>
                <a:spcPct val="80000"/>
              </a:lnSpc>
              <a:buFont typeface="Wingdings" pitchFamily="2" charset="2"/>
              <a:buNone/>
              <a:defRPr/>
            </a:pPr>
            <a:endParaRPr lang="en-US" sz="2800" b="1" dirty="0" smtClean="0"/>
          </a:p>
        </p:txBody>
      </p:sp>
      <p:sp>
        <p:nvSpPr>
          <p:cNvPr id="4" name="Slide Number Placeholder 3"/>
          <p:cNvSpPr>
            <a:spLocks noGrp="1"/>
          </p:cNvSpPr>
          <p:nvPr>
            <p:ph type="sldNum" sz="quarter" idx="12"/>
          </p:nvPr>
        </p:nvSpPr>
        <p:spPr/>
        <p:txBody>
          <a:bodyPr/>
          <a:lstStyle/>
          <a:p>
            <a:pPr>
              <a:defRPr/>
            </a:pPr>
            <a:fld id="{546C27B9-692E-4252-9E9E-BF2784F6AFFC}" type="slidenum">
              <a:rPr lang="en-US" smtClean="0"/>
              <a:pPr>
                <a:defRPr/>
              </a:pPr>
              <a:t>59</a:t>
            </a:fld>
            <a:endParaRPr lang="en-US"/>
          </a:p>
        </p:txBody>
      </p:sp>
    </p:spTree>
    <p:extLst>
      <p:ext uri="{BB962C8B-B14F-4D97-AF65-F5344CB8AC3E}">
        <p14:creationId xmlns:p14="http://schemas.microsoft.com/office/powerpoint/2010/main" val="12253459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00100"/>
          </a:xfrm>
        </p:spPr>
        <p:txBody>
          <a:bodyPr>
            <a:normAutofit/>
          </a:bodyPr>
          <a:lstStyle/>
          <a:p>
            <a:r>
              <a:rPr lang="en-US" b="1" dirty="0" smtClean="0"/>
              <a:t>Major Changes at a Glance</a:t>
            </a:r>
            <a:endParaRPr lang="en-US" b="1" dirty="0"/>
          </a:p>
        </p:txBody>
      </p:sp>
      <p:sp>
        <p:nvSpPr>
          <p:cNvPr id="3" name="Content Placeholder 2"/>
          <p:cNvSpPr>
            <a:spLocks noGrp="1"/>
          </p:cNvSpPr>
          <p:nvPr>
            <p:ph idx="1"/>
          </p:nvPr>
        </p:nvSpPr>
        <p:spPr>
          <a:xfrm>
            <a:off x="457200" y="1485900"/>
            <a:ext cx="8229600" cy="3657600"/>
          </a:xfrm>
        </p:spPr>
        <p:txBody>
          <a:bodyPr>
            <a:normAutofit lnSpcReduction="10000"/>
          </a:bodyPr>
          <a:lstStyle/>
          <a:p>
            <a:r>
              <a:rPr lang="en-US" dirty="0"/>
              <a:t>A sample of acceptable documentation for contesting the PIC report is included as Appendix B.</a:t>
            </a:r>
          </a:p>
          <a:p>
            <a:pPr marL="109728" indent="0">
              <a:buNone/>
            </a:pPr>
            <a:endParaRPr lang="en-US" dirty="0" smtClean="0"/>
          </a:p>
          <a:p>
            <a:r>
              <a:rPr lang="en-US" dirty="0" smtClean="0"/>
              <a:t>New definitions</a:t>
            </a:r>
          </a:p>
          <a:p>
            <a:pPr lvl="1"/>
            <a:r>
              <a:rPr lang="en-US" dirty="0" smtClean="0"/>
              <a:t>Definitions </a:t>
            </a:r>
            <a:r>
              <a:rPr lang="en-US" dirty="0"/>
              <a:t>for cap on number of positions, job-sharing, number of coordinators supported by PIC, and program coordinating committee were added to both NOFAs</a:t>
            </a:r>
            <a:r>
              <a:rPr lang="en-US" dirty="0" smtClean="0"/>
              <a:t>.</a:t>
            </a:r>
          </a:p>
          <a:p>
            <a:pPr marL="109728" indent="0">
              <a:buNone/>
            </a:pPr>
            <a:endParaRPr lang="en-US" dirty="0" smtClean="0"/>
          </a:p>
          <a:p>
            <a:pPr marL="411480" lvl="1" indent="0">
              <a:buNone/>
            </a:pPr>
            <a:endParaRPr lang="en-US" dirty="0" smtClean="0"/>
          </a:p>
          <a:p>
            <a:endParaRPr lang="en-US" dirty="0" smtClean="0"/>
          </a:p>
          <a:p>
            <a:endParaRPr lang="en-US" dirty="0" smtClean="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6</a:t>
            </a:fld>
            <a:endParaRPr kumimoji="0" lang="en-US"/>
          </a:p>
        </p:txBody>
      </p:sp>
    </p:spTree>
    <p:extLst>
      <p:ext uri="{BB962C8B-B14F-4D97-AF65-F5344CB8AC3E}">
        <p14:creationId xmlns:p14="http://schemas.microsoft.com/office/powerpoint/2010/main" val="103285163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rrowheads="1"/>
          </p:cNvSpPr>
          <p:nvPr>
            <p:ph type="title"/>
          </p:nvPr>
        </p:nvSpPr>
        <p:spPr>
          <a:xfrm>
            <a:off x="457200" y="457200"/>
            <a:ext cx="8229600" cy="800100"/>
          </a:xfrm>
        </p:spPr>
        <p:txBody>
          <a:bodyPr>
            <a:normAutofit/>
          </a:bodyPr>
          <a:lstStyle/>
          <a:p>
            <a:pPr>
              <a:defRPr/>
            </a:pPr>
            <a:r>
              <a:rPr lang="en-US" b="1" dirty="0"/>
              <a:t>Additional Note on Faxes</a:t>
            </a:r>
          </a:p>
        </p:txBody>
      </p:sp>
      <p:sp>
        <p:nvSpPr>
          <p:cNvPr id="19459" name="Rectangle 3"/>
          <p:cNvSpPr>
            <a:spLocks noGrp="1" noChangeArrowheads="1"/>
          </p:cNvSpPr>
          <p:nvPr>
            <p:ph idx="1"/>
          </p:nvPr>
        </p:nvSpPr>
        <p:spPr>
          <a:xfrm>
            <a:off x="457200" y="1257300"/>
            <a:ext cx="8229600" cy="3673602"/>
          </a:xfrm>
        </p:spPr>
        <p:txBody>
          <a:bodyPr>
            <a:normAutofit/>
          </a:bodyPr>
          <a:lstStyle/>
          <a:p>
            <a:pPr marL="109728" indent="0">
              <a:lnSpc>
                <a:spcPct val="80000"/>
              </a:lnSpc>
              <a:buNone/>
              <a:defRPr/>
            </a:pPr>
            <a:endParaRPr lang="en-US" dirty="0" smtClean="0"/>
          </a:p>
          <a:p>
            <a:pPr marL="109728" indent="0">
              <a:lnSpc>
                <a:spcPct val="80000"/>
              </a:lnSpc>
              <a:buNone/>
              <a:defRPr/>
            </a:pPr>
            <a:endParaRPr lang="en-US" dirty="0" smtClean="0"/>
          </a:p>
          <a:p>
            <a:pPr>
              <a:lnSpc>
                <a:spcPct val="80000"/>
              </a:lnSpc>
              <a:defRPr/>
            </a:pPr>
            <a:r>
              <a:rPr lang="en-US" b="1" i="1" dirty="0">
                <a:solidFill>
                  <a:srgbClr val="0070C0"/>
                </a:solidFill>
              </a:rPr>
              <a:t>If you re-submit electronically, you must wait for validation, then re-fax all faxes</a:t>
            </a:r>
            <a:r>
              <a:rPr lang="en-US" b="1" i="1" dirty="0" smtClean="0">
                <a:solidFill>
                  <a:srgbClr val="0070C0"/>
                </a:solidFill>
              </a:rPr>
              <a:t>!</a:t>
            </a:r>
          </a:p>
          <a:p>
            <a:pPr marL="109728" indent="0">
              <a:lnSpc>
                <a:spcPct val="80000"/>
              </a:lnSpc>
              <a:buNone/>
              <a:defRPr/>
            </a:pPr>
            <a:endParaRPr lang="en-US" b="1" i="1" dirty="0" smtClean="0">
              <a:solidFill>
                <a:srgbClr val="0070C0"/>
              </a:solidFill>
            </a:endParaRPr>
          </a:p>
          <a:p>
            <a:pPr>
              <a:lnSpc>
                <a:spcPct val="80000"/>
              </a:lnSpc>
              <a:defRPr/>
            </a:pPr>
            <a:r>
              <a:rPr lang="en-US" dirty="0"/>
              <a:t>See the General Section for more details.</a:t>
            </a:r>
          </a:p>
          <a:p>
            <a:pPr eaLnBrk="1" hangingPunct="1">
              <a:lnSpc>
                <a:spcPct val="80000"/>
              </a:lnSpc>
              <a:defRPr/>
            </a:pPr>
            <a:endParaRPr lang="en-US" sz="2800" b="1" i="1" dirty="0" smtClean="0"/>
          </a:p>
          <a:p>
            <a:pPr eaLnBrk="1" hangingPunct="1">
              <a:lnSpc>
                <a:spcPct val="80000"/>
              </a:lnSpc>
              <a:defRPr/>
            </a:pPr>
            <a:endParaRPr lang="en-US" sz="2800" b="1" dirty="0" smtClean="0"/>
          </a:p>
          <a:p>
            <a:pPr eaLnBrk="1" hangingPunct="1">
              <a:lnSpc>
                <a:spcPct val="80000"/>
              </a:lnSpc>
              <a:buFont typeface="Wingdings" pitchFamily="2" charset="2"/>
              <a:buNone/>
              <a:defRPr/>
            </a:pPr>
            <a:endParaRPr lang="en-US" sz="2800" b="1" dirty="0" smtClean="0"/>
          </a:p>
        </p:txBody>
      </p:sp>
      <p:sp>
        <p:nvSpPr>
          <p:cNvPr id="4" name="Slide Number Placeholder 3"/>
          <p:cNvSpPr>
            <a:spLocks noGrp="1"/>
          </p:cNvSpPr>
          <p:nvPr>
            <p:ph type="sldNum" sz="quarter" idx="12"/>
          </p:nvPr>
        </p:nvSpPr>
        <p:spPr/>
        <p:txBody>
          <a:bodyPr/>
          <a:lstStyle/>
          <a:p>
            <a:pPr>
              <a:defRPr/>
            </a:pPr>
            <a:fld id="{546C27B9-692E-4252-9E9E-BF2784F6AFFC}" type="slidenum">
              <a:rPr lang="en-US" smtClean="0"/>
              <a:pPr>
                <a:defRPr/>
              </a:pPr>
              <a:t>60</a:t>
            </a:fld>
            <a:endParaRPr lang="en-US"/>
          </a:p>
        </p:txBody>
      </p:sp>
    </p:spTree>
    <p:extLst>
      <p:ext uri="{BB962C8B-B14F-4D97-AF65-F5344CB8AC3E}">
        <p14:creationId xmlns:p14="http://schemas.microsoft.com/office/powerpoint/2010/main" val="57683318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8650"/>
            <a:ext cx="8229600" cy="1143000"/>
          </a:xfrm>
        </p:spPr>
        <p:txBody>
          <a:bodyPr>
            <a:noAutofit/>
          </a:bodyPr>
          <a:lstStyle/>
          <a:p>
            <a:r>
              <a:rPr lang="en-US" sz="4000" b="1" dirty="0" smtClean="0"/>
              <a:t>Form HUD-52651 –FSS Application Form</a:t>
            </a:r>
            <a:endParaRPr lang="en-US" sz="4000" b="1" dirty="0"/>
          </a:p>
        </p:txBody>
      </p:sp>
      <p:sp>
        <p:nvSpPr>
          <p:cNvPr id="3" name="Content Placeholder 2"/>
          <p:cNvSpPr>
            <a:spLocks noGrp="1"/>
          </p:cNvSpPr>
          <p:nvPr>
            <p:ph idx="1"/>
          </p:nvPr>
        </p:nvSpPr>
        <p:spPr>
          <a:xfrm>
            <a:off x="457200" y="1828800"/>
            <a:ext cx="8229600" cy="3102102"/>
          </a:xfrm>
        </p:spPr>
        <p:txBody>
          <a:bodyPr>
            <a:normAutofit/>
          </a:bodyPr>
          <a:lstStyle/>
          <a:p>
            <a:r>
              <a:rPr lang="en-US" dirty="0" smtClean="0"/>
              <a:t>All applicants must complete Part I, Part II.A and Part II.C. </a:t>
            </a:r>
          </a:p>
          <a:p>
            <a:pPr marL="109728" indent="0">
              <a:buNone/>
            </a:pPr>
            <a:endParaRPr lang="en-US" dirty="0" smtClean="0"/>
          </a:p>
          <a:p>
            <a:r>
              <a:rPr lang="en-US" dirty="0" smtClean="0"/>
              <a:t>Leave Part II.B and Part III blank, as these sections are not applicable under this competition.</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61</a:t>
            </a:fld>
            <a:endParaRPr kumimoji="0" lang="en-US"/>
          </a:p>
        </p:txBody>
      </p:sp>
    </p:spTree>
    <p:extLst>
      <p:ext uri="{BB962C8B-B14F-4D97-AF65-F5344CB8AC3E}">
        <p14:creationId xmlns:p14="http://schemas.microsoft.com/office/powerpoint/2010/main" val="107395869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1500"/>
            <a:ext cx="8229600" cy="800100"/>
          </a:xfrm>
        </p:spPr>
        <p:txBody>
          <a:bodyPr>
            <a:noAutofit/>
          </a:bodyPr>
          <a:lstStyle/>
          <a:p>
            <a:r>
              <a:rPr lang="en-US" b="1" dirty="0"/>
              <a:t>Form HUD-52651 –FSS Application Form</a:t>
            </a:r>
            <a:endParaRPr lang="en-US" dirty="0"/>
          </a:p>
        </p:txBody>
      </p:sp>
      <p:sp>
        <p:nvSpPr>
          <p:cNvPr id="3" name="Content Placeholder 2"/>
          <p:cNvSpPr>
            <a:spLocks noGrp="1"/>
          </p:cNvSpPr>
          <p:nvPr>
            <p:ph idx="1"/>
          </p:nvPr>
        </p:nvSpPr>
        <p:spPr/>
        <p:txBody>
          <a:bodyPr>
            <a:normAutofit lnSpcReduction="10000"/>
          </a:bodyPr>
          <a:lstStyle/>
          <a:p>
            <a:r>
              <a:rPr lang="en-US" dirty="0"/>
              <a:t>Enter 0.5 in Part II.A “Previously Funded Positions” and Part II.C.1 “Total Requested” if:</a:t>
            </a:r>
          </a:p>
          <a:p>
            <a:pPr lvl="1"/>
            <a:r>
              <a:rPr lang="en-US" dirty="0"/>
              <a:t>Your cap is 1 </a:t>
            </a:r>
            <a:r>
              <a:rPr lang="en-US" b="1" dirty="0"/>
              <a:t>part-time</a:t>
            </a:r>
            <a:r>
              <a:rPr lang="en-US" dirty="0"/>
              <a:t> position, </a:t>
            </a:r>
            <a:r>
              <a:rPr lang="en-US" dirty="0" smtClean="0"/>
              <a:t>and/or </a:t>
            </a:r>
            <a:endParaRPr lang="en-US" dirty="0"/>
          </a:p>
          <a:p>
            <a:pPr lvl="1"/>
            <a:r>
              <a:rPr lang="en-US" dirty="0"/>
              <a:t>You are requesting 1 </a:t>
            </a:r>
            <a:r>
              <a:rPr lang="en-US" b="1" dirty="0"/>
              <a:t>part-time</a:t>
            </a:r>
            <a:r>
              <a:rPr lang="en-US" dirty="0"/>
              <a:t> position.</a:t>
            </a:r>
          </a:p>
          <a:p>
            <a:pPr marL="411480" lvl="1" indent="0">
              <a:buNone/>
            </a:pPr>
            <a:endParaRPr lang="en-US" dirty="0" smtClean="0"/>
          </a:p>
          <a:p>
            <a:r>
              <a:rPr lang="en-US" b="1" dirty="0" smtClean="0"/>
              <a:t>Part II.C </a:t>
            </a:r>
            <a:r>
              <a:rPr lang="en-US" dirty="0" smtClean="0"/>
              <a:t>– totals for Part II.A. (as mentioned above, Part II.B is not applicable under these NOFAs).</a:t>
            </a:r>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62</a:t>
            </a:fld>
            <a:endParaRPr kumimoji="0" lang="en-US"/>
          </a:p>
        </p:txBody>
      </p:sp>
    </p:spTree>
    <p:extLst>
      <p:ext uri="{BB962C8B-B14F-4D97-AF65-F5344CB8AC3E}">
        <p14:creationId xmlns:p14="http://schemas.microsoft.com/office/powerpoint/2010/main" val="294183265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a:xfrm>
            <a:off x="457200" y="457200"/>
            <a:ext cx="8229600" cy="857250"/>
          </a:xfrm>
        </p:spPr>
        <p:txBody>
          <a:bodyPr>
            <a:normAutofit/>
          </a:bodyPr>
          <a:lstStyle/>
          <a:p>
            <a:pPr eaLnBrk="1" hangingPunct="1">
              <a:defRPr/>
            </a:pPr>
            <a:r>
              <a:rPr lang="en-US" b="1" dirty="0"/>
              <a:t>Form 96010</a:t>
            </a:r>
          </a:p>
        </p:txBody>
      </p:sp>
      <p:sp>
        <p:nvSpPr>
          <p:cNvPr id="24579" name="Rectangle 3"/>
          <p:cNvSpPr>
            <a:spLocks noGrp="1" noChangeArrowheads="1"/>
          </p:cNvSpPr>
          <p:nvPr>
            <p:ph idx="1"/>
          </p:nvPr>
        </p:nvSpPr>
        <p:spPr>
          <a:xfrm>
            <a:off x="457200" y="1314450"/>
            <a:ext cx="8229600" cy="3616452"/>
          </a:xfrm>
        </p:spPr>
        <p:txBody>
          <a:bodyPr>
            <a:normAutofit lnSpcReduction="10000"/>
          </a:bodyPr>
          <a:lstStyle/>
          <a:p>
            <a:pPr>
              <a:defRPr/>
            </a:pPr>
            <a:r>
              <a:rPr lang="en-US" b="1" dirty="0" smtClean="0"/>
              <a:t>HUD 96010 - Logic Model</a:t>
            </a:r>
          </a:p>
          <a:p>
            <a:pPr lvl="1" eaLnBrk="1" hangingPunct="1">
              <a:defRPr/>
            </a:pPr>
            <a:r>
              <a:rPr lang="en-US" dirty="0" smtClean="0"/>
              <a:t>DO NOT make into a PDF</a:t>
            </a:r>
          </a:p>
          <a:p>
            <a:pPr lvl="1" eaLnBrk="1" hangingPunct="1">
              <a:defRPr/>
            </a:pPr>
            <a:r>
              <a:rPr lang="en-US" dirty="0" smtClean="0"/>
              <a:t>The PH and HCV FSS logic model forms look exactly the same, but they’re not.  They have a different CFDA number on them, so DO NOT submit the same one for both programs.  </a:t>
            </a:r>
          </a:p>
          <a:p>
            <a:pPr lvl="1">
              <a:defRPr/>
            </a:pPr>
            <a:r>
              <a:rPr lang="en-US" dirty="0" smtClean="0"/>
              <a:t>If applying for both programs you must download and complete separate logic model forms for each program.</a:t>
            </a:r>
          </a:p>
          <a:p>
            <a:pPr marL="667512" lvl="2" indent="0" eaLnBrk="1" hangingPunct="1">
              <a:buNone/>
              <a:defRPr/>
            </a:pPr>
            <a:endParaRPr lang="en-US" dirty="0" smtClean="0">
              <a:solidFill>
                <a:srgbClr val="FF0000"/>
              </a:solidFill>
            </a:endParaRPr>
          </a:p>
          <a:p>
            <a:pPr lvl="1" eaLnBrk="1" hangingPunct="1">
              <a:defRPr/>
            </a:pPr>
            <a:endParaRPr lang="en-US" b="1" dirty="0" smtClean="0"/>
          </a:p>
        </p:txBody>
      </p:sp>
      <p:sp>
        <p:nvSpPr>
          <p:cNvPr id="4" name="Slide Number Placeholder 3"/>
          <p:cNvSpPr>
            <a:spLocks noGrp="1"/>
          </p:cNvSpPr>
          <p:nvPr>
            <p:ph type="sldNum" sz="quarter" idx="12"/>
          </p:nvPr>
        </p:nvSpPr>
        <p:spPr/>
        <p:txBody>
          <a:bodyPr/>
          <a:lstStyle/>
          <a:p>
            <a:pPr>
              <a:defRPr/>
            </a:pPr>
            <a:fld id="{546C27B9-692E-4252-9E9E-BF2784F6AFFC}" type="slidenum">
              <a:rPr lang="en-US" smtClean="0"/>
              <a:pPr>
                <a:defRPr/>
              </a:pPr>
              <a:t>63</a:t>
            </a:fld>
            <a:endParaRPr lang="en-US"/>
          </a:p>
        </p:txBody>
      </p:sp>
    </p:spTree>
    <p:extLst>
      <p:ext uri="{BB962C8B-B14F-4D97-AF65-F5344CB8AC3E}">
        <p14:creationId xmlns:p14="http://schemas.microsoft.com/office/powerpoint/2010/main" val="474029966"/>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61950"/>
            <a:ext cx="8229600" cy="800100"/>
          </a:xfrm>
        </p:spPr>
        <p:txBody>
          <a:bodyPr/>
          <a:lstStyle/>
          <a:p>
            <a:r>
              <a:rPr lang="en-US" b="1" dirty="0" smtClean="0"/>
              <a:t>Changes to the Logic Model </a:t>
            </a:r>
            <a:endParaRPr lang="en-US" b="1" dirty="0"/>
          </a:p>
        </p:txBody>
      </p:sp>
      <p:sp>
        <p:nvSpPr>
          <p:cNvPr id="3" name="Content Placeholder 2"/>
          <p:cNvSpPr>
            <a:spLocks noGrp="1"/>
          </p:cNvSpPr>
          <p:nvPr>
            <p:ph idx="1"/>
          </p:nvPr>
        </p:nvSpPr>
        <p:spPr>
          <a:xfrm>
            <a:off x="457200" y="1257300"/>
            <a:ext cx="8229600" cy="3673602"/>
          </a:xfrm>
        </p:spPr>
        <p:txBody>
          <a:bodyPr>
            <a:normAutofit fontScale="85000" lnSpcReduction="20000"/>
          </a:bodyPr>
          <a:lstStyle/>
          <a:p>
            <a:r>
              <a:rPr lang="en-US" dirty="0" smtClean="0"/>
              <a:t>There are 9 tabs on the Logic Model (LM):</a:t>
            </a:r>
          </a:p>
          <a:p>
            <a:pPr lvl="1"/>
            <a:r>
              <a:rPr lang="en-US" dirty="0" smtClean="0"/>
              <a:t>Instructions (really, read this!)</a:t>
            </a:r>
          </a:p>
          <a:p>
            <a:pPr lvl="1"/>
            <a:r>
              <a:rPr lang="en-US" dirty="0" smtClean="0"/>
              <a:t>Coversheet</a:t>
            </a:r>
          </a:p>
          <a:p>
            <a:pPr lvl="1"/>
            <a:r>
              <a:rPr lang="en-US" dirty="0"/>
              <a:t>Worksheet (no more Year 1, 2, 3, Final</a:t>
            </a:r>
            <a:r>
              <a:rPr lang="en-US" dirty="0" smtClean="0"/>
              <a:t>)</a:t>
            </a:r>
          </a:p>
          <a:p>
            <a:pPr lvl="1"/>
            <a:r>
              <a:rPr lang="en-US" dirty="0" smtClean="0"/>
              <a:t>Reporting (not used in application)</a:t>
            </a:r>
          </a:p>
          <a:p>
            <a:pPr lvl="1"/>
            <a:r>
              <a:rPr lang="en-US" dirty="0" smtClean="0"/>
              <a:t>The other tabs are lists of the drop-downs</a:t>
            </a:r>
          </a:p>
          <a:p>
            <a:pPr lvl="2"/>
            <a:r>
              <a:rPr lang="en-US" dirty="0" smtClean="0"/>
              <a:t>Goals/Priorities</a:t>
            </a:r>
          </a:p>
          <a:p>
            <a:pPr lvl="2"/>
            <a:r>
              <a:rPr lang="en-US" dirty="0" smtClean="0"/>
              <a:t>Needs</a:t>
            </a:r>
          </a:p>
          <a:p>
            <a:pPr lvl="2"/>
            <a:r>
              <a:rPr lang="en-US" dirty="0" smtClean="0"/>
              <a:t>Services</a:t>
            </a:r>
          </a:p>
          <a:p>
            <a:pPr lvl="2"/>
            <a:r>
              <a:rPr lang="en-US" dirty="0" smtClean="0"/>
              <a:t>Outcomes</a:t>
            </a:r>
          </a:p>
          <a:p>
            <a:pPr lvl="2"/>
            <a:r>
              <a:rPr lang="en-US" dirty="0" smtClean="0"/>
              <a:t>Tools</a:t>
            </a:r>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64</a:t>
            </a:fld>
            <a:endParaRPr kumimoji="0" lang="en-US"/>
          </a:p>
        </p:txBody>
      </p:sp>
    </p:spTree>
    <p:extLst>
      <p:ext uri="{BB962C8B-B14F-4D97-AF65-F5344CB8AC3E}">
        <p14:creationId xmlns:p14="http://schemas.microsoft.com/office/powerpoint/2010/main" val="176230936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4350"/>
            <a:ext cx="8229600" cy="800100"/>
          </a:xfrm>
        </p:spPr>
        <p:txBody>
          <a:bodyPr/>
          <a:lstStyle/>
          <a:p>
            <a:r>
              <a:rPr lang="en-US" b="1" dirty="0" smtClean="0"/>
              <a:t>Changes to the Logic Model</a:t>
            </a:r>
            <a:endParaRPr lang="en-US" b="1" dirty="0"/>
          </a:p>
        </p:txBody>
      </p:sp>
      <p:sp>
        <p:nvSpPr>
          <p:cNvPr id="3" name="Content Placeholder 2"/>
          <p:cNvSpPr>
            <a:spLocks noGrp="1"/>
          </p:cNvSpPr>
          <p:nvPr>
            <p:ph idx="1"/>
          </p:nvPr>
        </p:nvSpPr>
        <p:spPr>
          <a:xfrm>
            <a:off x="457200" y="1257300"/>
            <a:ext cx="8229600" cy="3673602"/>
          </a:xfrm>
        </p:spPr>
        <p:txBody>
          <a:bodyPr>
            <a:normAutofit fontScale="92500" lnSpcReduction="10000"/>
          </a:bodyPr>
          <a:lstStyle/>
          <a:p>
            <a:pPr marL="411480" lvl="1" indent="0">
              <a:buNone/>
            </a:pPr>
            <a:endParaRPr lang="en-US" dirty="0" smtClean="0"/>
          </a:p>
          <a:p>
            <a:r>
              <a:rPr lang="en-US" dirty="0" smtClean="0"/>
              <a:t>READ THE INSTRUCTIONS TAB CAREFULLY.</a:t>
            </a:r>
          </a:p>
          <a:p>
            <a:pPr marL="109728" indent="0">
              <a:buNone/>
            </a:pPr>
            <a:endParaRPr lang="en-US" dirty="0" smtClean="0"/>
          </a:p>
          <a:p>
            <a:r>
              <a:rPr lang="en-US" dirty="0" smtClean="0"/>
              <a:t>Always start entering your information with the Coversheet Tab.</a:t>
            </a:r>
          </a:p>
          <a:p>
            <a:pPr marL="109728" indent="0">
              <a:buNone/>
            </a:pPr>
            <a:endParaRPr lang="en-US" dirty="0" smtClean="0"/>
          </a:p>
          <a:p>
            <a:r>
              <a:rPr lang="en-US" dirty="0" smtClean="0"/>
              <a:t>Only the Coversheet, Worksheet, and Reporting Tabs are used to enter information.</a:t>
            </a:r>
          </a:p>
          <a:p>
            <a:pPr lvl="1"/>
            <a:r>
              <a:rPr lang="en-US" dirty="0" smtClean="0"/>
              <a:t>All other tabs are reference tabs.</a:t>
            </a:r>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65</a:t>
            </a:fld>
            <a:endParaRPr kumimoji="0" lang="en-US"/>
          </a:p>
        </p:txBody>
      </p:sp>
    </p:spTree>
    <p:extLst>
      <p:ext uri="{BB962C8B-B14F-4D97-AF65-F5344CB8AC3E}">
        <p14:creationId xmlns:p14="http://schemas.microsoft.com/office/powerpoint/2010/main" val="385133836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4350"/>
            <a:ext cx="8229600" cy="800100"/>
          </a:xfrm>
        </p:spPr>
        <p:txBody>
          <a:bodyPr/>
          <a:lstStyle/>
          <a:p>
            <a:r>
              <a:rPr lang="en-US" b="1" dirty="0" smtClean="0"/>
              <a:t>Changes to the Logic Model</a:t>
            </a:r>
            <a:endParaRPr lang="en-US" b="1" dirty="0"/>
          </a:p>
        </p:txBody>
      </p:sp>
      <p:sp>
        <p:nvSpPr>
          <p:cNvPr id="3" name="Content Placeholder 2"/>
          <p:cNvSpPr>
            <a:spLocks noGrp="1"/>
          </p:cNvSpPr>
          <p:nvPr>
            <p:ph idx="1"/>
          </p:nvPr>
        </p:nvSpPr>
        <p:spPr>
          <a:xfrm>
            <a:off x="457200" y="1371600"/>
            <a:ext cx="8229600" cy="3559302"/>
          </a:xfrm>
        </p:spPr>
        <p:txBody>
          <a:bodyPr>
            <a:normAutofit/>
          </a:bodyPr>
          <a:lstStyle/>
          <a:p>
            <a:r>
              <a:rPr lang="en-US" dirty="0" smtClean="0"/>
              <a:t>No more drop-downs/choices – the following columns on the Worksheet Tab are pre-filled and are the same for both FSS programs.</a:t>
            </a:r>
          </a:p>
          <a:p>
            <a:pPr lvl="1"/>
            <a:r>
              <a:rPr lang="en-US" dirty="0" smtClean="0"/>
              <a:t>HUD Goals/Policy Priorities </a:t>
            </a:r>
          </a:p>
          <a:p>
            <a:pPr lvl="1"/>
            <a:r>
              <a:rPr lang="en-US" dirty="0" smtClean="0"/>
              <a:t>Needs </a:t>
            </a:r>
          </a:p>
          <a:p>
            <a:pPr lvl="1"/>
            <a:r>
              <a:rPr lang="en-US" dirty="0" smtClean="0"/>
              <a:t>Services/Activities</a:t>
            </a:r>
          </a:p>
          <a:p>
            <a:pPr lvl="1"/>
            <a:r>
              <a:rPr lang="en-US" dirty="0" smtClean="0"/>
              <a:t>Outcomes</a:t>
            </a:r>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66</a:t>
            </a:fld>
            <a:endParaRPr kumimoji="0" lang="en-US"/>
          </a:p>
        </p:txBody>
      </p:sp>
    </p:spTree>
    <p:extLst>
      <p:ext uri="{BB962C8B-B14F-4D97-AF65-F5344CB8AC3E}">
        <p14:creationId xmlns:p14="http://schemas.microsoft.com/office/powerpoint/2010/main" val="134553591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4350"/>
            <a:ext cx="8229600" cy="800100"/>
          </a:xfrm>
        </p:spPr>
        <p:txBody>
          <a:bodyPr/>
          <a:lstStyle/>
          <a:p>
            <a:r>
              <a:rPr lang="en-US" b="1" dirty="0" smtClean="0"/>
              <a:t>Changes to the Logic Model</a:t>
            </a:r>
            <a:endParaRPr lang="en-US" b="1" dirty="0"/>
          </a:p>
        </p:txBody>
      </p:sp>
      <p:sp>
        <p:nvSpPr>
          <p:cNvPr id="3" name="Content Placeholder 2"/>
          <p:cNvSpPr>
            <a:spLocks noGrp="1"/>
          </p:cNvSpPr>
          <p:nvPr>
            <p:ph idx="1"/>
          </p:nvPr>
        </p:nvSpPr>
        <p:spPr>
          <a:xfrm>
            <a:off x="457200" y="1371600"/>
            <a:ext cx="8229600" cy="3559302"/>
          </a:xfrm>
        </p:spPr>
        <p:txBody>
          <a:bodyPr>
            <a:normAutofit fontScale="77500" lnSpcReduction="20000"/>
          </a:bodyPr>
          <a:lstStyle/>
          <a:p>
            <a:r>
              <a:rPr lang="en-US" dirty="0"/>
              <a:t>“Pre” is now called “Projection</a:t>
            </a:r>
            <a:r>
              <a:rPr lang="en-US" dirty="0" smtClean="0"/>
              <a:t>”.</a:t>
            </a:r>
          </a:p>
          <a:p>
            <a:pPr marL="109728" indent="0">
              <a:buNone/>
            </a:pPr>
            <a:endParaRPr lang="en-US" dirty="0"/>
          </a:p>
          <a:p>
            <a:r>
              <a:rPr lang="en-US" dirty="0"/>
              <a:t>“Post” is now called “Annual” (or “extension</a:t>
            </a:r>
            <a:r>
              <a:rPr lang="en-US" dirty="0" smtClean="0"/>
              <a:t>”).</a:t>
            </a:r>
          </a:p>
          <a:p>
            <a:pPr marL="109728" indent="0">
              <a:buNone/>
            </a:pPr>
            <a:endParaRPr lang="en-US" dirty="0" smtClean="0"/>
          </a:p>
          <a:p>
            <a:r>
              <a:rPr lang="en-US" dirty="0" smtClean="0"/>
              <a:t>There is no longer “YTD”.</a:t>
            </a:r>
          </a:p>
          <a:p>
            <a:pPr marL="109728" indent="0">
              <a:buNone/>
            </a:pPr>
            <a:endParaRPr lang="en-US" dirty="0"/>
          </a:p>
          <a:p>
            <a:r>
              <a:rPr lang="en-US" dirty="0"/>
              <a:t>You must provide a projection for every Activity/Output and every </a:t>
            </a:r>
            <a:r>
              <a:rPr lang="en-US" dirty="0" smtClean="0"/>
              <a:t>Outcome listed, </a:t>
            </a:r>
            <a:r>
              <a:rPr lang="en-US" dirty="0"/>
              <a:t>even if that projection is ZERO</a:t>
            </a:r>
            <a:r>
              <a:rPr lang="en-US" dirty="0" smtClean="0"/>
              <a:t>.</a:t>
            </a:r>
          </a:p>
          <a:p>
            <a:pPr marL="109728" indent="0">
              <a:buNone/>
            </a:pPr>
            <a:endParaRPr lang="en-US" dirty="0"/>
          </a:p>
          <a:p>
            <a:r>
              <a:rPr lang="en-US" dirty="0"/>
              <a:t>You must use the drop-downs </a:t>
            </a:r>
            <a:r>
              <a:rPr lang="en-US" dirty="0" smtClean="0"/>
              <a:t>to fill in the required fields in </a:t>
            </a:r>
            <a:r>
              <a:rPr lang="en-US" dirty="0"/>
              <a:t>Column </a:t>
            </a:r>
            <a:r>
              <a:rPr lang="en-US" dirty="0" smtClean="0"/>
              <a:t>7 “Evaluation Tools/Accountability”.</a:t>
            </a:r>
            <a:endParaRPr lang="en-US" dirty="0"/>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67</a:t>
            </a:fld>
            <a:endParaRPr kumimoji="0" lang="en-US"/>
          </a:p>
        </p:txBody>
      </p:sp>
    </p:spTree>
    <p:extLst>
      <p:ext uri="{BB962C8B-B14F-4D97-AF65-F5344CB8AC3E}">
        <p14:creationId xmlns:p14="http://schemas.microsoft.com/office/powerpoint/2010/main" val="298536889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00050"/>
            <a:ext cx="8229600" cy="800100"/>
          </a:xfrm>
        </p:spPr>
        <p:txBody>
          <a:bodyPr/>
          <a:lstStyle/>
          <a:p>
            <a:r>
              <a:rPr lang="en-US" b="1" dirty="0" smtClean="0"/>
              <a:t>Changes to the Logic Model</a:t>
            </a:r>
            <a:endParaRPr lang="en-US" b="1" dirty="0"/>
          </a:p>
        </p:txBody>
      </p:sp>
      <p:sp>
        <p:nvSpPr>
          <p:cNvPr id="3" name="Content Placeholder 2"/>
          <p:cNvSpPr>
            <a:spLocks noGrp="1"/>
          </p:cNvSpPr>
          <p:nvPr>
            <p:ph idx="1"/>
          </p:nvPr>
        </p:nvSpPr>
        <p:spPr>
          <a:xfrm>
            <a:off x="457200" y="1371600"/>
            <a:ext cx="8229600" cy="3771900"/>
          </a:xfrm>
        </p:spPr>
        <p:txBody>
          <a:bodyPr>
            <a:normAutofit fontScale="77500" lnSpcReduction="20000"/>
          </a:bodyPr>
          <a:lstStyle/>
          <a:p>
            <a:r>
              <a:rPr lang="en-US" dirty="0" smtClean="0"/>
              <a:t>All Activities/Outputs and Outcomes are “locked” and cannot be changed.</a:t>
            </a:r>
          </a:p>
          <a:p>
            <a:pPr marL="109728" indent="0">
              <a:buNone/>
            </a:pPr>
            <a:endParaRPr lang="en-US" dirty="0" smtClean="0"/>
          </a:p>
          <a:p>
            <a:r>
              <a:rPr lang="en-US" dirty="0" smtClean="0"/>
              <a:t>HOWEVER, all “projection”, “annual” and “extension” fields are unlocked.</a:t>
            </a:r>
          </a:p>
          <a:p>
            <a:pPr lvl="1"/>
            <a:r>
              <a:rPr lang="en-US" dirty="0" smtClean="0"/>
              <a:t>This is so that there is no longer any “locking/unlocking” required for reporting.</a:t>
            </a:r>
          </a:p>
          <a:p>
            <a:pPr lvl="1"/>
            <a:r>
              <a:rPr lang="en-US" dirty="0" smtClean="0"/>
              <a:t>FOR APPLICATION, FILL IN ONLY THE “PROJECTION” column.</a:t>
            </a:r>
          </a:p>
          <a:p>
            <a:pPr lvl="1"/>
            <a:r>
              <a:rPr lang="en-US" dirty="0" smtClean="0"/>
              <a:t>The “Annual” and Extension” columns are ONLY used when reporting.  DO NOT fill them in at the time of application.</a:t>
            </a:r>
          </a:p>
          <a:p>
            <a:pPr lvl="2"/>
            <a:r>
              <a:rPr lang="en-US" dirty="0" smtClean="0"/>
              <a:t>Please note that the “Extension” column is to be used ONLY if given an extension by HUD.</a:t>
            </a:r>
          </a:p>
          <a:p>
            <a:pPr marL="411480" lvl="1" indent="0">
              <a:buNone/>
            </a:pPr>
            <a:endParaRPr lang="en-US" dirty="0" smtClean="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68</a:t>
            </a:fld>
            <a:endParaRPr kumimoji="0" lang="en-US"/>
          </a:p>
        </p:txBody>
      </p:sp>
    </p:spTree>
    <p:extLst>
      <p:ext uri="{BB962C8B-B14F-4D97-AF65-F5344CB8AC3E}">
        <p14:creationId xmlns:p14="http://schemas.microsoft.com/office/powerpoint/2010/main" val="150646270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4350"/>
            <a:ext cx="8229600" cy="800100"/>
          </a:xfrm>
        </p:spPr>
        <p:txBody>
          <a:bodyPr/>
          <a:lstStyle/>
          <a:p>
            <a:r>
              <a:rPr lang="en-US" b="1" dirty="0" smtClean="0"/>
              <a:t>Changes to the Logic Model</a:t>
            </a:r>
            <a:endParaRPr lang="en-US" b="1" dirty="0"/>
          </a:p>
        </p:txBody>
      </p:sp>
      <p:sp>
        <p:nvSpPr>
          <p:cNvPr id="3" name="Content Placeholder 2"/>
          <p:cNvSpPr>
            <a:spLocks noGrp="1"/>
          </p:cNvSpPr>
          <p:nvPr>
            <p:ph idx="1"/>
          </p:nvPr>
        </p:nvSpPr>
        <p:spPr>
          <a:xfrm>
            <a:off x="457200" y="1314450"/>
            <a:ext cx="8229600" cy="3616452"/>
          </a:xfrm>
        </p:spPr>
        <p:txBody>
          <a:bodyPr>
            <a:normAutofit fontScale="85000" lnSpcReduction="10000"/>
          </a:bodyPr>
          <a:lstStyle/>
          <a:p>
            <a:r>
              <a:rPr lang="en-US" dirty="0"/>
              <a:t>Your Field Office will review the LM with you at the time of award before they send it to the initial data base to have the projections aggregated.</a:t>
            </a:r>
          </a:p>
          <a:p>
            <a:endParaRPr lang="en-US" dirty="0" smtClean="0"/>
          </a:p>
          <a:p>
            <a:r>
              <a:rPr lang="en-US" dirty="0" smtClean="0"/>
              <a:t>No policy priorities to be chosen in the activities/outcomes.</a:t>
            </a:r>
          </a:p>
          <a:p>
            <a:pPr marL="109728" indent="0">
              <a:buNone/>
            </a:pPr>
            <a:endParaRPr lang="en-US" dirty="0" smtClean="0"/>
          </a:p>
          <a:p>
            <a:r>
              <a:rPr lang="en-US" dirty="0" smtClean="0"/>
              <a:t>No policy priority status.</a:t>
            </a:r>
          </a:p>
          <a:p>
            <a:pPr marL="109728" indent="0">
              <a:buNone/>
            </a:pPr>
            <a:endParaRPr lang="en-US" dirty="0" smtClean="0"/>
          </a:p>
          <a:p>
            <a:r>
              <a:rPr lang="en-US" dirty="0" smtClean="0"/>
              <a:t>Number of Management Questions has been reduced.</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69</a:t>
            </a:fld>
            <a:endParaRPr kumimoji="0" lang="en-US"/>
          </a:p>
        </p:txBody>
      </p:sp>
    </p:spTree>
    <p:extLst>
      <p:ext uri="{BB962C8B-B14F-4D97-AF65-F5344CB8AC3E}">
        <p14:creationId xmlns:p14="http://schemas.microsoft.com/office/powerpoint/2010/main" val="6330971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00100"/>
          </a:xfrm>
        </p:spPr>
        <p:txBody>
          <a:bodyPr>
            <a:normAutofit/>
          </a:bodyPr>
          <a:lstStyle/>
          <a:p>
            <a:r>
              <a:rPr lang="en-US" b="1" dirty="0" smtClean="0"/>
              <a:t>Major Changes at a Glance</a:t>
            </a:r>
            <a:endParaRPr lang="en-US" b="1" dirty="0"/>
          </a:p>
        </p:txBody>
      </p:sp>
      <p:sp>
        <p:nvSpPr>
          <p:cNvPr id="3" name="Content Placeholder 2"/>
          <p:cNvSpPr>
            <a:spLocks noGrp="1"/>
          </p:cNvSpPr>
          <p:nvPr>
            <p:ph idx="1"/>
          </p:nvPr>
        </p:nvSpPr>
        <p:spPr>
          <a:xfrm>
            <a:off x="457200" y="1485900"/>
            <a:ext cx="8229600" cy="3657600"/>
          </a:xfrm>
        </p:spPr>
        <p:txBody>
          <a:bodyPr>
            <a:normAutofit/>
          </a:bodyPr>
          <a:lstStyle/>
          <a:p>
            <a:r>
              <a:rPr lang="en-US" dirty="0"/>
              <a:t>Clarification on treatment of transfers and consolidations, and joint applicants.</a:t>
            </a:r>
          </a:p>
          <a:p>
            <a:pPr marL="109728" indent="0">
              <a:buNone/>
            </a:pPr>
            <a:endParaRPr lang="en-US" dirty="0" smtClean="0"/>
          </a:p>
          <a:p>
            <a:r>
              <a:rPr lang="en-US" dirty="0" smtClean="0"/>
              <a:t>Fewer forms</a:t>
            </a:r>
          </a:p>
          <a:p>
            <a:pPr marL="109728" indent="0">
              <a:buNone/>
            </a:pPr>
            <a:endParaRPr lang="en-US" dirty="0" smtClean="0"/>
          </a:p>
          <a:p>
            <a:r>
              <a:rPr lang="en-US" dirty="0" smtClean="0"/>
              <a:t>Streamlined </a:t>
            </a:r>
            <a:r>
              <a:rPr lang="en-US" dirty="0"/>
              <a:t>Logic </a:t>
            </a:r>
            <a:r>
              <a:rPr lang="en-US" dirty="0" smtClean="0"/>
              <a:t>Model and improved functionality </a:t>
            </a:r>
          </a:p>
          <a:p>
            <a:endParaRPr lang="en-US" dirty="0"/>
          </a:p>
          <a:p>
            <a:pPr marL="411480" lvl="1" indent="0">
              <a:buNone/>
            </a:pPr>
            <a:endParaRPr lang="en-US" dirty="0" smtClean="0"/>
          </a:p>
          <a:p>
            <a:endParaRPr lang="en-US" dirty="0" smtClean="0"/>
          </a:p>
          <a:p>
            <a:endParaRPr lang="en-US" dirty="0" smtClean="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7</a:t>
            </a:fld>
            <a:endParaRPr kumimoji="0" lang="en-US"/>
          </a:p>
        </p:txBody>
      </p:sp>
    </p:spTree>
    <p:extLst>
      <p:ext uri="{BB962C8B-B14F-4D97-AF65-F5344CB8AC3E}">
        <p14:creationId xmlns:p14="http://schemas.microsoft.com/office/powerpoint/2010/main" val="2129941954"/>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4350"/>
            <a:ext cx="8229600" cy="800100"/>
          </a:xfrm>
        </p:spPr>
        <p:txBody>
          <a:bodyPr/>
          <a:lstStyle/>
          <a:p>
            <a:r>
              <a:rPr lang="en-US" b="1" dirty="0" smtClean="0"/>
              <a:t>Changes to the Logic Model</a:t>
            </a:r>
            <a:endParaRPr lang="en-US" b="1" dirty="0"/>
          </a:p>
        </p:txBody>
      </p:sp>
      <p:sp>
        <p:nvSpPr>
          <p:cNvPr id="3" name="Content Placeholder 2"/>
          <p:cNvSpPr>
            <a:spLocks noGrp="1"/>
          </p:cNvSpPr>
          <p:nvPr>
            <p:ph idx="1"/>
          </p:nvPr>
        </p:nvSpPr>
        <p:spPr>
          <a:xfrm>
            <a:off x="457200" y="1314450"/>
            <a:ext cx="8229600" cy="3616452"/>
          </a:xfrm>
        </p:spPr>
        <p:txBody>
          <a:bodyPr>
            <a:normAutofit/>
          </a:bodyPr>
          <a:lstStyle/>
          <a:p>
            <a:pPr marL="109728" indent="0">
              <a:buNone/>
            </a:pPr>
            <a:endParaRPr lang="en-US" dirty="0"/>
          </a:p>
          <a:p>
            <a:r>
              <a:rPr lang="en-US" dirty="0" smtClean="0"/>
              <a:t>If you have questions on LM format/function, please call the Office of Strategic Planning and Management at the number listed in the instructions tab on the LM.</a:t>
            </a:r>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70</a:t>
            </a:fld>
            <a:endParaRPr kumimoji="0" lang="en-US"/>
          </a:p>
        </p:txBody>
      </p:sp>
    </p:spTree>
    <p:extLst>
      <p:ext uri="{BB962C8B-B14F-4D97-AF65-F5344CB8AC3E}">
        <p14:creationId xmlns:p14="http://schemas.microsoft.com/office/powerpoint/2010/main" val="359994563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rrowheads="1"/>
          </p:cNvSpPr>
          <p:nvPr>
            <p:ph type="title"/>
          </p:nvPr>
        </p:nvSpPr>
        <p:spPr>
          <a:xfrm>
            <a:off x="457200" y="457200"/>
            <a:ext cx="8229600" cy="800100"/>
          </a:xfrm>
        </p:spPr>
        <p:txBody>
          <a:bodyPr>
            <a:normAutofit/>
          </a:bodyPr>
          <a:lstStyle/>
          <a:p>
            <a:pPr eaLnBrk="1" hangingPunct="1">
              <a:defRPr/>
            </a:pPr>
            <a:r>
              <a:rPr lang="en-US" b="1" dirty="0"/>
              <a:t>Reporting</a:t>
            </a:r>
          </a:p>
        </p:txBody>
      </p:sp>
      <p:sp>
        <p:nvSpPr>
          <p:cNvPr id="108547" name="Rectangle 3"/>
          <p:cNvSpPr>
            <a:spLocks noGrp="1" noChangeArrowheads="1"/>
          </p:cNvSpPr>
          <p:nvPr>
            <p:ph idx="1"/>
          </p:nvPr>
        </p:nvSpPr>
        <p:spPr>
          <a:xfrm>
            <a:off x="457200" y="1314450"/>
            <a:ext cx="8229600" cy="3616452"/>
          </a:xfrm>
        </p:spPr>
        <p:txBody>
          <a:bodyPr>
            <a:normAutofit lnSpcReduction="10000"/>
          </a:bodyPr>
          <a:lstStyle/>
          <a:p>
            <a:pPr eaLnBrk="1" hangingPunct="1">
              <a:defRPr/>
            </a:pPr>
            <a:r>
              <a:rPr lang="en-US" dirty="0" smtClean="0"/>
              <a:t>Logic Model reporting is ANNUAL</a:t>
            </a:r>
          </a:p>
          <a:p>
            <a:pPr lvl="1" eaLnBrk="1" hangingPunct="1">
              <a:defRPr/>
            </a:pPr>
            <a:r>
              <a:rPr lang="en-US" dirty="0"/>
              <a:t>Reports are due 30 days after your funding expiration or end date.</a:t>
            </a:r>
          </a:p>
          <a:p>
            <a:pPr lvl="1" eaLnBrk="1" hangingPunct="1">
              <a:defRPr/>
            </a:pPr>
            <a:r>
              <a:rPr lang="en-US" dirty="0"/>
              <a:t>You must respond to all Management Questions on the Reporting Tab.</a:t>
            </a:r>
          </a:p>
          <a:p>
            <a:pPr marL="411480" lvl="1" indent="0" eaLnBrk="1" hangingPunct="1">
              <a:buNone/>
              <a:defRPr/>
            </a:pPr>
            <a:endParaRPr lang="en-US" dirty="0" smtClean="0">
              <a:solidFill>
                <a:srgbClr val="0070C0"/>
              </a:solidFill>
            </a:endParaRPr>
          </a:p>
          <a:p>
            <a:pPr>
              <a:defRPr/>
            </a:pPr>
            <a:r>
              <a:rPr lang="en-US" b="1" dirty="0" smtClean="0"/>
              <a:t>For the PH FSS program</a:t>
            </a:r>
            <a:r>
              <a:rPr lang="en-US" dirty="0" smtClean="0"/>
              <a:t>, annual </a:t>
            </a:r>
            <a:r>
              <a:rPr lang="en-US" dirty="0"/>
              <a:t>r</a:t>
            </a:r>
            <a:r>
              <a:rPr lang="en-US" dirty="0" smtClean="0"/>
              <a:t>eporting also includes the Federal Financial Report – SF-425. </a:t>
            </a:r>
          </a:p>
          <a:p>
            <a:pPr marL="109728" indent="0">
              <a:buNone/>
              <a:defRPr/>
            </a:pPr>
            <a:endParaRPr lang="en-US" dirty="0" smtClean="0"/>
          </a:p>
          <a:p>
            <a:pPr marL="109728" indent="0">
              <a:buNone/>
              <a:defRPr/>
            </a:pPr>
            <a:endParaRPr lang="en-US" dirty="0" smtClean="0">
              <a:solidFill>
                <a:srgbClr val="0070C0"/>
              </a:solidFill>
            </a:endParaRPr>
          </a:p>
          <a:p>
            <a:pPr>
              <a:defRPr/>
            </a:pPr>
            <a:endParaRPr lang="en-US" dirty="0" smtClean="0">
              <a:solidFill>
                <a:srgbClr val="0070C0"/>
              </a:solidFill>
            </a:endParaRPr>
          </a:p>
          <a:p>
            <a:pPr lvl="1" eaLnBrk="1" hangingPunct="1">
              <a:buFont typeface="Wingdings" pitchFamily="2" charset="2"/>
              <a:buNone/>
              <a:defRPr/>
            </a:pPr>
            <a:endParaRPr lang="en-US" dirty="0" smtClean="0"/>
          </a:p>
        </p:txBody>
      </p:sp>
      <p:sp>
        <p:nvSpPr>
          <p:cNvPr id="4" name="Slide Number Placeholder 3"/>
          <p:cNvSpPr>
            <a:spLocks noGrp="1"/>
          </p:cNvSpPr>
          <p:nvPr>
            <p:ph type="sldNum" sz="quarter" idx="12"/>
          </p:nvPr>
        </p:nvSpPr>
        <p:spPr/>
        <p:txBody>
          <a:bodyPr/>
          <a:lstStyle/>
          <a:p>
            <a:pPr>
              <a:defRPr/>
            </a:pPr>
            <a:fld id="{546C27B9-692E-4252-9E9E-BF2784F6AFFC}" type="slidenum">
              <a:rPr lang="en-US" smtClean="0"/>
              <a:pPr>
                <a:defRPr/>
              </a:pPr>
              <a:t>71</a:t>
            </a:fld>
            <a:endParaRPr lang="en-US"/>
          </a:p>
        </p:txBody>
      </p:sp>
    </p:spTree>
    <p:extLst>
      <p:ext uri="{BB962C8B-B14F-4D97-AF65-F5344CB8AC3E}">
        <p14:creationId xmlns:p14="http://schemas.microsoft.com/office/powerpoint/2010/main" val="2587676360"/>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rrowheads="1"/>
          </p:cNvSpPr>
          <p:nvPr>
            <p:ph type="title"/>
          </p:nvPr>
        </p:nvSpPr>
        <p:spPr>
          <a:xfrm>
            <a:off x="457200" y="457200"/>
            <a:ext cx="8229600" cy="800100"/>
          </a:xfrm>
        </p:spPr>
        <p:txBody>
          <a:bodyPr>
            <a:normAutofit/>
          </a:bodyPr>
          <a:lstStyle/>
          <a:p>
            <a:pPr eaLnBrk="1" hangingPunct="1">
              <a:defRPr/>
            </a:pPr>
            <a:r>
              <a:rPr lang="en-US" b="1" dirty="0"/>
              <a:t>Reporting</a:t>
            </a:r>
          </a:p>
        </p:txBody>
      </p:sp>
      <p:sp>
        <p:nvSpPr>
          <p:cNvPr id="108547" name="Rectangle 3"/>
          <p:cNvSpPr>
            <a:spLocks noGrp="1" noChangeArrowheads="1"/>
          </p:cNvSpPr>
          <p:nvPr>
            <p:ph idx="1"/>
          </p:nvPr>
        </p:nvSpPr>
        <p:spPr>
          <a:xfrm>
            <a:off x="457200" y="1314450"/>
            <a:ext cx="8229600" cy="3616452"/>
          </a:xfrm>
        </p:spPr>
        <p:txBody>
          <a:bodyPr>
            <a:normAutofit fontScale="92500"/>
          </a:bodyPr>
          <a:lstStyle/>
          <a:p>
            <a:pPr>
              <a:defRPr/>
            </a:pPr>
            <a:r>
              <a:rPr lang="en-US" dirty="0" smtClean="0"/>
              <a:t>Reporting also includes entering information on the FSS addendum on form HUD-50058.</a:t>
            </a:r>
          </a:p>
          <a:p>
            <a:pPr lvl="1">
              <a:defRPr/>
            </a:pPr>
            <a:r>
              <a:rPr lang="en-US" dirty="0" smtClean="0"/>
              <a:t>Enrollment and exit reports are completed at the beginning and end of the family’s participation in FSS.</a:t>
            </a:r>
          </a:p>
          <a:p>
            <a:pPr lvl="1">
              <a:defRPr/>
            </a:pPr>
            <a:r>
              <a:rPr lang="en-US" dirty="0" smtClean="0"/>
              <a:t>A progress report must be completed at least annually during each family’s participation in the program.</a:t>
            </a:r>
          </a:p>
          <a:p>
            <a:pPr lvl="1">
              <a:defRPr/>
            </a:pPr>
            <a:r>
              <a:rPr lang="en-US" dirty="0" smtClean="0"/>
              <a:t>See </a:t>
            </a:r>
            <a:r>
              <a:rPr lang="en-US" b="1" dirty="0" smtClean="0"/>
              <a:t>PIH Notice 2011-65 </a:t>
            </a:r>
            <a:r>
              <a:rPr lang="en-US" dirty="0" smtClean="0"/>
              <a:t>for more details on FSS PIC reporting requirements.  </a:t>
            </a:r>
          </a:p>
          <a:p>
            <a:pPr lvl="1">
              <a:defRPr/>
            </a:pPr>
            <a:r>
              <a:rPr lang="en-US" dirty="0" smtClean="0"/>
              <a:t>TAKE THIS SERIOUSLY.</a:t>
            </a:r>
          </a:p>
          <a:p>
            <a:pPr>
              <a:defRPr/>
            </a:pPr>
            <a:endParaRPr lang="en-US" dirty="0" smtClean="0">
              <a:solidFill>
                <a:srgbClr val="0070C0"/>
              </a:solidFill>
            </a:endParaRPr>
          </a:p>
          <a:p>
            <a:pPr>
              <a:defRPr/>
            </a:pPr>
            <a:endParaRPr lang="en-US" dirty="0" smtClean="0">
              <a:solidFill>
                <a:srgbClr val="0070C0"/>
              </a:solidFill>
            </a:endParaRPr>
          </a:p>
          <a:p>
            <a:pPr lvl="1" eaLnBrk="1" hangingPunct="1">
              <a:buFont typeface="Wingdings" pitchFamily="2" charset="2"/>
              <a:buNone/>
              <a:defRPr/>
            </a:pPr>
            <a:endParaRPr lang="en-US" dirty="0" smtClean="0"/>
          </a:p>
        </p:txBody>
      </p:sp>
      <p:sp>
        <p:nvSpPr>
          <p:cNvPr id="4" name="Slide Number Placeholder 3"/>
          <p:cNvSpPr>
            <a:spLocks noGrp="1"/>
          </p:cNvSpPr>
          <p:nvPr>
            <p:ph type="sldNum" sz="quarter" idx="12"/>
          </p:nvPr>
        </p:nvSpPr>
        <p:spPr/>
        <p:txBody>
          <a:bodyPr/>
          <a:lstStyle/>
          <a:p>
            <a:pPr>
              <a:defRPr/>
            </a:pPr>
            <a:fld id="{546C27B9-692E-4252-9E9E-BF2784F6AFFC}" type="slidenum">
              <a:rPr lang="en-US" smtClean="0"/>
              <a:pPr>
                <a:defRPr/>
              </a:pPr>
              <a:t>72</a:t>
            </a:fld>
            <a:endParaRPr lang="en-US"/>
          </a:p>
        </p:txBody>
      </p:sp>
    </p:spTree>
    <p:extLst>
      <p:ext uri="{BB962C8B-B14F-4D97-AF65-F5344CB8AC3E}">
        <p14:creationId xmlns:p14="http://schemas.microsoft.com/office/powerpoint/2010/main" val="3439364195"/>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00100"/>
          </a:xfrm>
        </p:spPr>
        <p:txBody>
          <a:bodyPr>
            <a:normAutofit fontScale="90000"/>
          </a:bodyPr>
          <a:lstStyle/>
          <a:p>
            <a:r>
              <a:rPr lang="en-US" b="1" dirty="0" smtClean="0"/>
              <a:t>Putting Your Application Together: Grants.gov</a:t>
            </a:r>
            <a:endParaRPr lang="en-US" b="1" dirty="0"/>
          </a:p>
        </p:txBody>
      </p:sp>
      <p:sp>
        <p:nvSpPr>
          <p:cNvPr id="3" name="Slide Number Placeholder 2"/>
          <p:cNvSpPr>
            <a:spLocks noGrp="1"/>
          </p:cNvSpPr>
          <p:nvPr>
            <p:ph type="sldNum" sz="quarter" idx="12"/>
          </p:nvPr>
        </p:nvSpPr>
        <p:spPr/>
        <p:txBody>
          <a:bodyPr>
            <a:normAutofit fontScale="85000" lnSpcReduction="20000"/>
          </a:bodyPr>
          <a:lstStyle/>
          <a:p>
            <a:fld id="{69E29E33-B620-47F9-BB04-8846C2A5AFCC}" type="slidenum">
              <a:rPr kumimoji="0" lang="en-US" smtClean="0"/>
              <a:pPr/>
              <a:t>73</a:t>
            </a:fld>
            <a:endParaRPr kumimoji="0" lang="en-US"/>
          </a:p>
        </p:txBody>
      </p:sp>
      <p:cxnSp>
        <p:nvCxnSpPr>
          <p:cNvPr id="8" name="Straight Arrow Connector 7"/>
          <p:cNvCxnSpPr/>
          <p:nvPr/>
        </p:nvCxnSpPr>
        <p:spPr>
          <a:xfrm>
            <a:off x="1600200" y="3457575"/>
            <a:ext cx="762000" cy="514350"/>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pic>
        <p:nvPicPr>
          <p:cNvPr id="5"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417736" y="1687513"/>
            <a:ext cx="4308528" cy="3243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0050"/>
            <a:ext cx="8229600" cy="800100"/>
          </a:xfrm>
        </p:spPr>
        <p:txBody>
          <a:bodyPr>
            <a:normAutofit/>
          </a:bodyPr>
          <a:lstStyle/>
          <a:p>
            <a:r>
              <a:rPr lang="en-US" b="1" dirty="0" smtClean="0"/>
              <a:t>Instructions Download</a:t>
            </a:r>
            <a:endParaRPr lang="en-US" b="1" dirty="0"/>
          </a:p>
        </p:txBody>
      </p:sp>
      <p:sp>
        <p:nvSpPr>
          <p:cNvPr id="5" name="Content Placeholder 4"/>
          <p:cNvSpPr>
            <a:spLocks noGrp="1"/>
          </p:cNvSpPr>
          <p:nvPr>
            <p:ph idx="1"/>
          </p:nvPr>
        </p:nvSpPr>
        <p:spPr/>
        <p:txBody>
          <a:bodyPr/>
          <a:lstStyle/>
          <a:p>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69E29E33-B620-47F9-BB04-8846C2A5AFCC}" type="slidenum">
              <a:rPr kumimoji="0" lang="en-US" smtClean="0"/>
              <a:pPr/>
              <a:t>74</a:t>
            </a:fld>
            <a:endParaRPr kumimoji="0" lang="en-US"/>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1352550"/>
            <a:ext cx="6502400" cy="358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0050"/>
            <a:ext cx="8229600" cy="800100"/>
          </a:xfrm>
        </p:spPr>
        <p:txBody>
          <a:bodyPr>
            <a:normAutofit/>
          </a:bodyPr>
          <a:lstStyle/>
          <a:p>
            <a:r>
              <a:rPr lang="en-US" b="1" dirty="0" smtClean="0"/>
              <a:t>How to Use Application Package</a:t>
            </a:r>
            <a:endParaRPr lang="en-US" b="1" dirty="0"/>
          </a:p>
        </p:txBody>
      </p:sp>
      <p:sp>
        <p:nvSpPr>
          <p:cNvPr id="3" name="Slide Number Placeholder 2"/>
          <p:cNvSpPr>
            <a:spLocks noGrp="1"/>
          </p:cNvSpPr>
          <p:nvPr>
            <p:ph type="sldNum" sz="quarter" idx="12"/>
          </p:nvPr>
        </p:nvSpPr>
        <p:spPr/>
        <p:txBody>
          <a:bodyPr>
            <a:normAutofit fontScale="85000" lnSpcReduction="20000"/>
          </a:bodyPr>
          <a:lstStyle/>
          <a:p>
            <a:fld id="{69E29E33-B620-47F9-BB04-8846C2A5AFCC}" type="slidenum">
              <a:rPr kumimoji="0" lang="en-US" smtClean="0"/>
              <a:pPr/>
              <a:t>75</a:t>
            </a:fld>
            <a:endParaRPr kumimoji="0" lang="en-US"/>
          </a:p>
        </p:txBody>
      </p:sp>
      <p:sp>
        <p:nvSpPr>
          <p:cNvPr id="4" name="Content Placeholder 3"/>
          <p:cNvSpPr>
            <a:spLocks noGrp="1"/>
          </p:cNvSpPr>
          <p:nvPr>
            <p:ph idx="1"/>
          </p:nvPr>
        </p:nvSpPr>
        <p:spPr/>
        <p:txBody>
          <a:bodyPr/>
          <a:lstStyle/>
          <a:p>
            <a:endParaRPr lang="en-US" dirty="0"/>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1155700"/>
            <a:ext cx="6502400" cy="342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1950"/>
            <a:ext cx="8229600" cy="800100"/>
          </a:xfrm>
        </p:spPr>
        <p:txBody>
          <a:bodyPr>
            <a:normAutofit/>
          </a:bodyPr>
          <a:lstStyle/>
          <a:p>
            <a:r>
              <a:rPr lang="en-US" b="1" dirty="0" smtClean="0"/>
              <a:t>Registration </a:t>
            </a:r>
            <a:r>
              <a:rPr lang="en-US" b="1" dirty="0"/>
              <a:t>Process</a:t>
            </a:r>
          </a:p>
        </p:txBody>
      </p:sp>
      <p:sp>
        <p:nvSpPr>
          <p:cNvPr id="3" name="Content Placeholder 2"/>
          <p:cNvSpPr>
            <a:spLocks noGrp="1"/>
          </p:cNvSpPr>
          <p:nvPr>
            <p:ph idx="1"/>
          </p:nvPr>
        </p:nvSpPr>
        <p:spPr>
          <a:xfrm>
            <a:off x="457200" y="1314450"/>
            <a:ext cx="8229600" cy="3829050"/>
          </a:xfrm>
        </p:spPr>
        <p:txBody>
          <a:bodyPr>
            <a:normAutofit fontScale="62500" lnSpcReduction="20000"/>
          </a:bodyPr>
          <a:lstStyle/>
          <a:p>
            <a:pPr marL="457200" indent="-457200">
              <a:lnSpc>
                <a:spcPct val="90000"/>
              </a:lnSpc>
              <a:defRPr/>
            </a:pPr>
            <a:r>
              <a:rPr lang="en-US" sz="3100" dirty="0">
                <a:cs typeface="Times New Roman" pitchFamily="18" charset="0"/>
              </a:rPr>
              <a:t>If your Authorized Representative has left, follow </a:t>
            </a:r>
            <a:r>
              <a:rPr lang="en-US" sz="3100" dirty="0" smtClean="0">
                <a:cs typeface="Times New Roman" pitchFamily="18" charset="0"/>
              </a:rPr>
              <a:t>the registration </a:t>
            </a:r>
            <a:r>
              <a:rPr lang="en-US" sz="3100" dirty="0">
                <a:cs typeface="Times New Roman" pitchFamily="18" charset="0"/>
              </a:rPr>
              <a:t>steps </a:t>
            </a:r>
            <a:r>
              <a:rPr lang="en-US" sz="3100" dirty="0" smtClean="0">
                <a:cs typeface="Times New Roman" pitchFamily="18" charset="0"/>
              </a:rPr>
              <a:t>below to </a:t>
            </a:r>
            <a:r>
              <a:rPr lang="en-US" sz="3100" dirty="0">
                <a:cs typeface="Times New Roman" pitchFamily="18" charset="0"/>
              </a:rPr>
              <a:t>have a new one registered and authorized to submit the application</a:t>
            </a:r>
            <a:r>
              <a:rPr lang="en-US" sz="3100" dirty="0" smtClean="0">
                <a:cs typeface="Times New Roman" pitchFamily="18" charset="0"/>
              </a:rPr>
              <a:t>.</a:t>
            </a:r>
          </a:p>
          <a:p>
            <a:pPr marL="0" indent="0">
              <a:lnSpc>
                <a:spcPct val="90000"/>
              </a:lnSpc>
              <a:buNone/>
              <a:defRPr/>
            </a:pPr>
            <a:endParaRPr lang="en-US" sz="3100" dirty="0">
              <a:cs typeface="Times New Roman" pitchFamily="18" charset="0"/>
            </a:endParaRPr>
          </a:p>
          <a:p>
            <a:pPr marL="826008" lvl="1" indent="-533400">
              <a:lnSpc>
                <a:spcPct val="90000"/>
              </a:lnSpc>
              <a:buFont typeface="+mj-lt"/>
              <a:buAutoNum type="arabicPeriod"/>
              <a:defRPr/>
            </a:pPr>
            <a:r>
              <a:rPr lang="en-US" sz="2600" dirty="0" smtClean="0">
                <a:cs typeface="Times New Roman" pitchFamily="18" charset="0"/>
              </a:rPr>
              <a:t>Register a user name and password (Authorized Organization Representative [AOR] ID) at Grants.gov; </a:t>
            </a:r>
          </a:p>
          <a:p>
            <a:pPr marL="0" indent="0">
              <a:lnSpc>
                <a:spcPct val="90000"/>
              </a:lnSpc>
              <a:buNone/>
              <a:defRPr/>
            </a:pPr>
            <a:endParaRPr lang="en-US" sz="2800" dirty="0" smtClean="0">
              <a:cs typeface="Times New Roman" pitchFamily="18" charset="0"/>
            </a:endParaRPr>
          </a:p>
          <a:p>
            <a:pPr marL="826008" lvl="1" indent="-533400">
              <a:lnSpc>
                <a:spcPct val="90000"/>
              </a:lnSpc>
              <a:buFont typeface="+mj-lt"/>
              <a:buAutoNum type="arabicPeriod" startAt="2"/>
              <a:defRPr/>
            </a:pPr>
            <a:r>
              <a:rPr lang="en-US" sz="2600" dirty="0" smtClean="0">
                <a:cs typeface="Times New Roman" pitchFamily="18" charset="0"/>
              </a:rPr>
              <a:t>The applicant organization’s E-Business Point of Contact (E-Biz POC) logs in to Grants.gov to grant authority to the Authorized Organization Representative (AOR); </a:t>
            </a:r>
          </a:p>
          <a:p>
            <a:pPr marL="0" indent="0">
              <a:lnSpc>
                <a:spcPct val="90000"/>
              </a:lnSpc>
              <a:buNone/>
              <a:defRPr/>
            </a:pPr>
            <a:endParaRPr lang="en-US" dirty="0">
              <a:cs typeface="Times New Roman" pitchFamily="18" charset="0"/>
            </a:endParaRPr>
          </a:p>
          <a:p>
            <a:pPr marL="826008" lvl="1" indent="-533400">
              <a:lnSpc>
                <a:spcPct val="90000"/>
              </a:lnSpc>
              <a:buFont typeface="+mj-lt"/>
              <a:buAutoNum type="arabicPeriod" startAt="3"/>
              <a:defRPr/>
            </a:pPr>
            <a:r>
              <a:rPr lang="en-US" sz="2600" dirty="0" smtClean="0">
                <a:cs typeface="Times New Roman" pitchFamily="18" charset="0"/>
              </a:rPr>
              <a:t>The AOR confirms his or her status as ―authorized applicant‖ to submit an application on behalf of the organization. </a:t>
            </a:r>
          </a:p>
          <a:p>
            <a:pPr marL="0" indent="0">
              <a:lnSpc>
                <a:spcPct val="90000"/>
              </a:lnSpc>
              <a:buNone/>
              <a:defRPr/>
            </a:pPr>
            <a:endParaRPr lang="en-US" sz="2800" dirty="0" smtClean="0">
              <a:cs typeface="Times New Roman" pitchFamily="18" charset="0"/>
            </a:endParaRPr>
          </a:p>
          <a:p>
            <a:pPr marL="533400" indent="-533400">
              <a:lnSpc>
                <a:spcPct val="90000"/>
              </a:lnSpc>
              <a:defRPr/>
            </a:pPr>
            <a:r>
              <a:rPr lang="en-US" sz="3100" b="1" i="1" dirty="0">
                <a:solidFill>
                  <a:srgbClr val="0070C0"/>
                </a:solidFill>
              </a:rPr>
              <a:t>Incomplete registration was the most common error  and resulted in applicants not receiving funding.    </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76</a:t>
            </a:fld>
            <a:endParaRPr kumimoji="0" lang="en-US"/>
          </a:p>
        </p:txBody>
      </p:sp>
    </p:spTree>
    <p:extLst>
      <p:ext uri="{BB962C8B-B14F-4D97-AF65-F5344CB8AC3E}">
        <p14:creationId xmlns:p14="http://schemas.microsoft.com/office/powerpoint/2010/main" val="3433681247"/>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00100"/>
          </a:xfrm>
        </p:spPr>
        <p:txBody>
          <a:bodyPr>
            <a:normAutofit/>
          </a:bodyPr>
          <a:lstStyle/>
          <a:p>
            <a:r>
              <a:rPr lang="en-US" b="1" dirty="0"/>
              <a:t>Registration Process</a:t>
            </a:r>
          </a:p>
        </p:txBody>
      </p:sp>
      <p:sp>
        <p:nvSpPr>
          <p:cNvPr id="3" name="Content Placeholder 2"/>
          <p:cNvSpPr>
            <a:spLocks noGrp="1"/>
          </p:cNvSpPr>
          <p:nvPr>
            <p:ph idx="1"/>
          </p:nvPr>
        </p:nvSpPr>
        <p:spPr/>
        <p:txBody>
          <a:bodyPr>
            <a:normAutofit fontScale="92500" lnSpcReduction="20000"/>
          </a:bodyPr>
          <a:lstStyle/>
          <a:p>
            <a:r>
              <a:rPr lang="en-US" dirty="0" smtClean="0"/>
              <a:t>If you changed your </a:t>
            </a:r>
            <a:r>
              <a:rPr lang="en-US" dirty="0" err="1" smtClean="0"/>
              <a:t>eBusiness</a:t>
            </a:r>
            <a:r>
              <a:rPr lang="en-US" dirty="0" smtClean="0"/>
              <a:t> Point of Contact, in the CCR/SAM Registration, make sure that the new </a:t>
            </a:r>
            <a:r>
              <a:rPr lang="en-US" dirty="0" err="1" smtClean="0"/>
              <a:t>eBusiness</a:t>
            </a:r>
            <a:r>
              <a:rPr lang="en-US" dirty="0" smtClean="0"/>
              <a:t> Point of Contact has also granted permission to the person submitting the application to be the Authorized Organizational Representative (AOR).</a:t>
            </a:r>
          </a:p>
          <a:p>
            <a:endParaRPr lang="en-US" dirty="0"/>
          </a:p>
          <a:p>
            <a:r>
              <a:rPr lang="en-US" dirty="0"/>
              <a:t>Registration checklist and other information at </a:t>
            </a:r>
            <a:r>
              <a:rPr lang="en-US" dirty="0">
                <a:hlinkClick r:id="rId2"/>
              </a:rPr>
              <a:t>www.grants.gov/GetStarted</a:t>
            </a:r>
            <a:r>
              <a:rPr lang="en-US" dirty="0"/>
              <a:t>.</a:t>
            </a:r>
          </a:p>
          <a:p>
            <a:pPr marL="109728" indent="0">
              <a:buNone/>
            </a:pPr>
            <a:endParaRPr lang="en-US" dirty="0" smtClean="0"/>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77</a:t>
            </a:fld>
            <a:endParaRPr kumimoji="0" lang="en-US"/>
          </a:p>
        </p:txBody>
      </p:sp>
    </p:spTree>
    <p:extLst>
      <p:ext uri="{BB962C8B-B14F-4D97-AF65-F5344CB8AC3E}">
        <p14:creationId xmlns:p14="http://schemas.microsoft.com/office/powerpoint/2010/main" val="625720465"/>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0550"/>
            <a:ext cx="8229600" cy="857250"/>
          </a:xfrm>
        </p:spPr>
        <p:txBody>
          <a:bodyPr>
            <a:noAutofit/>
          </a:bodyPr>
          <a:lstStyle/>
          <a:p>
            <a:r>
              <a:rPr lang="en-US" sz="3800" b="1" dirty="0"/>
              <a:t>Renewal/Update Registration Process for </a:t>
            </a:r>
            <a:r>
              <a:rPr lang="en-US" sz="3800" b="1" dirty="0" smtClean="0"/>
              <a:t>CCR/SAM </a:t>
            </a:r>
            <a:r>
              <a:rPr lang="en-US" sz="3800" b="1" dirty="0"/>
              <a:t>POCs</a:t>
            </a:r>
          </a:p>
        </p:txBody>
      </p:sp>
      <p:sp>
        <p:nvSpPr>
          <p:cNvPr id="3" name="Content Placeholder 2"/>
          <p:cNvSpPr>
            <a:spLocks noGrp="1"/>
          </p:cNvSpPr>
          <p:nvPr>
            <p:ph idx="1"/>
          </p:nvPr>
        </p:nvSpPr>
        <p:spPr>
          <a:xfrm>
            <a:off x="457200" y="1809750"/>
            <a:ext cx="8229600" cy="3121152"/>
          </a:xfrm>
        </p:spPr>
        <p:txBody>
          <a:bodyPr>
            <a:normAutofit/>
          </a:bodyPr>
          <a:lstStyle/>
          <a:p>
            <a:pPr>
              <a:lnSpc>
                <a:spcPct val="90000"/>
              </a:lnSpc>
              <a:defRPr/>
            </a:pPr>
            <a:r>
              <a:rPr lang="en-US" sz="2400" dirty="0" smtClean="0"/>
              <a:t>You must renew your CCR/SAM Registration annually.</a:t>
            </a:r>
          </a:p>
          <a:p>
            <a:pPr lvl="1">
              <a:lnSpc>
                <a:spcPct val="90000"/>
              </a:lnSpc>
              <a:defRPr/>
            </a:pPr>
            <a:r>
              <a:rPr lang="en-US" sz="2200" dirty="0" smtClean="0"/>
              <a:t>Registrations in CCR/SAM are active for one year. </a:t>
            </a:r>
          </a:p>
          <a:p>
            <a:pPr marL="109728" indent="0">
              <a:lnSpc>
                <a:spcPct val="90000"/>
              </a:lnSpc>
              <a:buNone/>
              <a:defRPr/>
            </a:pPr>
            <a:endParaRPr lang="en-US" sz="2400" dirty="0" smtClean="0"/>
          </a:p>
          <a:p>
            <a:pPr>
              <a:lnSpc>
                <a:spcPct val="90000"/>
              </a:lnSpc>
              <a:defRPr/>
            </a:pPr>
            <a:r>
              <a:rPr lang="en-US" sz="2400" dirty="0" smtClean="0"/>
              <a:t>The CCR/SAM registrant is notified by email one month prior to the registration expiration date that the CCR/SAM registration will be expiring. </a:t>
            </a:r>
          </a:p>
          <a:p>
            <a:pPr marL="109728" indent="0">
              <a:lnSpc>
                <a:spcPct val="90000"/>
              </a:lnSpc>
              <a:buNone/>
              <a:defRPr/>
            </a:pPr>
            <a:endParaRPr lang="en-US" sz="2400" dirty="0" smtClean="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78</a:t>
            </a:fld>
            <a:endParaRPr kumimoji="0" lang="en-US"/>
          </a:p>
        </p:txBody>
      </p:sp>
    </p:spTree>
    <p:extLst>
      <p:ext uri="{BB962C8B-B14F-4D97-AF65-F5344CB8AC3E}">
        <p14:creationId xmlns:p14="http://schemas.microsoft.com/office/powerpoint/2010/main" val="1664460548"/>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0550"/>
            <a:ext cx="8229600" cy="857250"/>
          </a:xfrm>
        </p:spPr>
        <p:txBody>
          <a:bodyPr>
            <a:noAutofit/>
          </a:bodyPr>
          <a:lstStyle/>
          <a:p>
            <a:r>
              <a:rPr lang="en-US" sz="3800" b="1" dirty="0"/>
              <a:t>Renewal/Update Registration Process for </a:t>
            </a:r>
            <a:r>
              <a:rPr lang="en-US" sz="3800" b="1" dirty="0" smtClean="0"/>
              <a:t>CCR/SAM </a:t>
            </a:r>
            <a:r>
              <a:rPr lang="en-US" sz="3800" b="1" dirty="0"/>
              <a:t>POCs</a:t>
            </a:r>
          </a:p>
        </p:txBody>
      </p:sp>
      <p:sp>
        <p:nvSpPr>
          <p:cNvPr id="3" name="Content Placeholder 2"/>
          <p:cNvSpPr>
            <a:spLocks noGrp="1"/>
          </p:cNvSpPr>
          <p:nvPr>
            <p:ph idx="1"/>
          </p:nvPr>
        </p:nvSpPr>
        <p:spPr>
          <a:xfrm>
            <a:off x="457200" y="1543050"/>
            <a:ext cx="8229600" cy="3387852"/>
          </a:xfrm>
        </p:spPr>
        <p:txBody>
          <a:bodyPr>
            <a:normAutofit/>
          </a:bodyPr>
          <a:lstStyle/>
          <a:p>
            <a:pPr marL="109728" indent="0">
              <a:lnSpc>
                <a:spcPct val="90000"/>
              </a:lnSpc>
              <a:buNone/>
              <a:defRPr/>
            </a:pPr>
            <a:endParaRPr lang="en-US" sz="2400" dirty="0" smtClean="0"/>
          </a:p>
          <a:p>
            <a:pPr>
              <a:lnSpc>
                <a:spcPct val="90000"/>
              </a:lnSpc>
              <a:defRPr/>
            </a:pPr>
            <a:r>
              <a:rPr lang="en-US" sz="2400" dirty="0" smtClean="0"/>
              <a:t>The email provides instructions for how to update/renew the CCR/SAM registration.</a:t>
            </a:r>
          </a:p>
          <a:p>
            <a:pPr marL="109728" indent="0">
              <a:lnSpc>
                <a:spcPct val="90000"/>
              </a:lnSpc>
              <a:buNone/>
              <a:defRPr/>
            </a:pPr>
            <a:endParaRPr lang="en-US" sz="2400" dirty="0" smtClean="0"/>
          </a:p>
          <a:p>
            <a:pPr>
              <a:lnSpc>
                <a:spcPct val="90000"/>
              </a:lnSpc>
              <a:defRPr/>
            </a:pPr>
            <a:r>
              <a:rPr lang="en-US" sz="2400" dirty="0" smtClean="0"/>
              <a:t>Please read the General Section for more information.</a:t>
            </a:r>
          </a:p>
          <a:p>
            <a:pPr marL="109728" indent="0">
              <a:lnSpc>
                <a:spcPct val="90000"/>
              </a:lnSpc>
              <a:buNone/>
              <a:defRPr/>
            </a:pPr>
            <a:r>
              <a:rPr lang="en-US" sz="2400" dirty="0" smtClean="0"/>
              <a:t> </a:t>
            </a:r>
          </a:p>
          <a:p>
            <a:pPr>
              <a:lnSpc>
                <a:spcPct val="90000"/>
              </a:lnSpc>
              <a:defRPr/>
            </a:pPr>
            <a:r>
              <a:rPr lang="en-US" sz="2400" dirty="0" smtClean="0"/>
              <a:t>You can also go to:   </a:t>
            </a:r>
            <a:r>
              <a:rPr lang="en-US" sz="2400" dirty="0" smtClean="0">
                <a:hlinkClick r:id="rId2"/>
              </a:rPr>
              <a:t>www.sam.gov</a:t>
            </a:r>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79</a:t>
            </a:fld>
            <a:endParaRPr kumimoji="0" lang="en-US"/>
          </a:p>
        </p:txBody>
      </p:sp>
    </p:spTree>
    <p:extLst>
      <p:ext uri="{BB962C8B-B14F-4D97-AF65-F5344CB8AC3E}">
        <p14:creationId xmlns:p14="http://schemas.microsoft.com/office/powerpoint/2010/main" val="28856645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00100"/>
          </a:xfrm>
        </p:spPr>
        <p:txBody>
          <a:bodyPr>
            <a:normAutofit/>
          </a:bodyPr>
          <a:lstStyle/>
          <a:p>
            <a:r>
              <a:rPr lang="en-US" b="1" dirty="0" smtClean="0"/>
              <a:t>Target Period</a:t>
            </a:r>
            <a:endParaRPr lang="en-US" b="1" dirty="0"/>
          </a:p>
        </p:txBody>
      </p:sp>
      <p:sp>
        <p:nvSpPr>
          <p:cNvPr id="3" name="Content Placeholder 2"/>
          <p:cNvSpPr>
            <a:spLocks noGrp="1"/>
          </p:cNvSpPr>
          <p:nvPr>
            <p:ph idx="1"/>
          </p:nvPr>
        </p:nvSpPr>
        <p:spPr>
          <a:xfrm>
            <a:off x="457200" y="1485900"/>
            <a:ext cx="8229600" cy="3657600"/>
          </a:xfrm>
        </p:spPr>
        <p:txBody>
          <a:bodyPr>
            <a:normAutofit/>
          </a:bodyPr>
          <a:lstStyle/>
          <a:p>
            <a:r>
              <a:rPr lang="en-US" dirty="0" smtClean="0"/>
              <a:t>The target period (</a:t>
            </a:r>
            <a:r>
              <a:rPr lang="en-US" dirty="0"/>
              <a:t>the period </a:t>
            </a:r>
            <a:r>
              <a:rPr lang="en-US" dirty="0" smtClean="0"/>
              <a:t>used by HUD to determine the number of FSS participants in PIC and </a:t>
            </a:r>
            <a:r>
              <a:rPr lang="en-US" dirty="0"/>
              <a:t>other relevant </a:t>
            </a:r>
            <a:r>
              <a:rPr lang="en-US" dirty="0" smtClean="0"/>
              <a:t>information) under the NOFAs is April 1, 2012-March 31, 2013.</a:t>
            </a:r>
          </a:p>
          <a:p>
            <a:endParaRPr lang="en-US" dirty="0"/>
          </a:p>
          <a:p>
            <a:pPr marL="411480" lvl="1" indent="0">
              <a:buNone/>
            </a:pPr>
            <a:endParaRPr lang="en-US" dirty="0" smtClean="0"/>
          </a:p>
          <a:p>
            <a:endParaRPr lang="en-US" dirty="0" smtClean="0"/>
          </a:p>
          <a:p>
            <a:endParaRPr lang="en-US" dirty="0" smtClean="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8</a:t>
            </a:fld>
            <a:endParaRPr kumimoji="0" lang="en-US"/>
          </a:p>
        </p:txBody>
      </p:sp>
    </p:spTree>
    <p:extLst>
      <p:ext uri="{BB962C8B-B14F-4D97-AF65-F5344CB8AC3E}">
        <p14:creationId xmlns:p14="http://schemas.microsoft.com/office/powerpoint/2010/main" val="1538244068"/>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rrowheads="1"/>
          </p:cNvSpPr>
          <p:nvPr>
            <p:ph type="title"/>
          </p:nvPr>
        </p:nvSpPr>
        <p:spPr>
          <a:xfrm>
            <a:off x="457200" y="457200"/>
            <a:ext cx="8229600" cy="800100"/>
          </a:xfrm>
        </p:spPr>
        <p:txBody>
          <a:bodyPr>
            <a:normAutofit/>
          </a:bodyPr>
          <a:lstStyle/>
          <a:p>
            <a:pPr eaLnBrk="1" hangingPunct="1">
              <a:defRPr/>
            </a:pPr>
            <a:r>
              <a:rPr lang="en-US" b="1" dirty="0" smtClean="0"/>
              <a:t>Application Submission</a:t>
            </a:r>
            <a:endParaRPr lang="en-US" b="1" dirty="0"/>
          </a:p>
        </p:txBody>
      </p:sp>
      <p:sp>
        <p:nvSpPr>
          <p:cNvPr id="5123" name="Rectangle 3"/>
          <p:cNvSpPr>
            <a:spLocks noGrp="1" noChangeArrowheads="1"/>
          </p:cNvSpPr>
          <p:nvPr>
            <p:ph idx="1"/>
          </p:nvPr>
        </p:nvSpPr>
        <p:spPr>
          <a:xfrm>
            <a:off x="457200" y="1314450"/>
            <a:ext cx="8229600" cy="3616452"/>
          </a:xfrm>
        </p:spPr>
        <p:txBody>
          <a:bodyPr>
            <a:normAutofit/>
          </a:bodyPr>
          <a:lstStyle/>
          <a:p>
            <a:pPr>
              <a:defRPr/>
            </a:pPr>
            <a:r>
              <a:rPr lang="en-US" sz="2600" dirty="0"/>
              <a:t>Grants.gov recommends using Internet Explorer to submit applications</a:t>
            </a:r>
            <a:r>
              <a:rPr lang="en-US" sz="2600" dirty="0" smtClean="0"/>
              <a:t>.</a:t>
            </a:r>
          </a:p>
          <a:p>
            <a:pPr marL="109728" indent="0">
              <a:buNone/>
            </a:pPr>
            <a:endParaRPr lang="en-US" sz="2400" dirty="0"/>
          </a:p>
          <a:p>
            <a:r>
              <a:rPr lang="en-US" sz="2600" dirty="0"/>
              <a:t>The Application download contains the Adobe forms created by </a:t>
            </a:r>
            <a:r>
              <a:rPr lang="en-US" sz="2600" dirty="0" smtClean="0"/>
              <a:t>Grants.gov which are compatible with Microsoft Windows Vista operating system, Apple Macintosh computers, and Microsoft Office 2007.</a:t>
            </a:r>
          </a:p>
          <a:p>
            <a:pPr marL="109728" indent="0">
              <a:buNone/>
              <a:defRPr/>
            </a:pPr>
            <a:endParaRPr lang="en-US" sz="2600" dirty="0" smtClean="0"/>
          </a:p>
        </p:txBody>
      </p:sp>
      <p:sp>
        <p:nvSpPr>
          <p:cNvPr id="4" name="Slide Number Placeholder 3"/>
          <p:cNvSpPr>
            <a:spLocks noGrp="1"/>
          </p:cNvSpPr>
          <p:nvPr>
            <p:ph type="sldNum" sz="quarter" idx="12"/>
          </p:nvPr>
        </p:nvSpPr>
        <p:spPr/>
        <p:txBody>
          <a:bodyPr/>
          <a:lstStyle/>
          <a:p>
            <a:pPr>
              <a:defRPr/>
            </a:pPr>
            <a:fld id="{546C27B9-692E-4252-9E9E-BF2784F6AFFC}" type="slidenum">
              <a:rPr lang="en-US" smtClean="0"/>
              <a:pPr>
                <a:defRPr/>
              </a:pPr>
              <a:t>80</a:t>
            </a:fld>
            <a:endParaRPr lang="en-US"/>
          </a:p>
        </p:txBody>
      </p:sp>
    </p:spTree>
    <p:extLst>
      <p:ext uri="{BB962C8B-B14F-4D97-AF65-F5344CB8AC3E}">
        <p14:creationId xmlns:p14="http://schemas.microsoft.com/office/powerpoint/2010/main" val="1800585909"/>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rrowheads="1"/>
          </p:cNvSpPr>
          <p:nvPr>
            <p:ph type="title"/>
          </p:nvPr>
        </p:nvSpPr>
        <p:spPr>
          <a:xfrm>
            <a:off x="457200" y="457200"/>
            <a:ext cx="8229600" cy="800100"/>
          </a:xfrm>
        </p:spPr>
        <p:txBody>
          <a:bodyPr>
            <a:normAutofit/>
          </a:bodyPr>
          <a:lstStyle/>
          <a:p>
            <a:pPr eaLnBrk="1" hangingPunct="1">
              <a:defRPr/>
            </a:pPr>
            <a:r>
              <a:rPr lang="en-US" b="1" dirty="0" smtClean="0"/>
              <a:t>Application Submission</a:t>
            </a:r>
            <a:endParaRPr lang="en-US" b="1" dirty="0"/>
          </a:p>
        </p:txBody>
      </p:sp>
      <p:sp>
        <p:nvSpPr>
          <p:cNvPr id="5123" name="Rectangle 3"/>
          <p:cNvSpPr>
            <a:spLocks noGrp="1" noChangeArrowheads="1"/>
          </p:cNvSpPr>
          <p:nvPr>
            <p:ph idx="1"/>
          </p:nvPr>
        </p:nvSpPr>
        <p:spPr>
          <a:xfrm>
            <a:off x="457200" y="1314450"/>
            <a:ext cx="8229600" cy="3616452"/>
          </a:xfrm>
        </p:spPr>
        <p:txBody>
          <a:bodyPr>
            <a:normAutofit/>
          </a:bodyPr>
          <a:lstStyle/>
          <a:p>
            <a:pPr marL="109728" indent="0">
              <a:buNone/>
              <a:defRPr/>
            </a:pPr>
            <a:endParaRPr lang="en-US" sz="2600" dirty="0" smtClean="0"/>
          </a:p>
          <a:p>
            <a:pPr>
              <a:defRPr/>
            </a:pPr>
            <a:r>
              <a:rPr lang="en-US" sz="2600" dirty="0" smtClean="0"/>
              <a:t>See General Section for information on downloading the latest version of Adobe Reader.</a:t>
            </a:r>
          </a:p>
          <a:p>
            <a:pPr marL="109728" indent="0">
              <a:buNone/>
              <a:defRPr/>
            </a:pPr>
            <a:endParaRPr lang="en-US" sz="2600" dirty="0" smtClean="0"/>
          </a:p>
          <a:p>
            <a:pPr>
              <a:defRPr/>
            </a:pPr>
            <a:r>
              <a:rPr lang="en-US" sz="2600" dirty="0" smtClean="0"/>
              <a:t>Before you can view and complete the application you MUST have  a compatible Adobe Reader installed. </a:t>
            </a:r>
          </a:p>
        </p:txBody>
      </p:sp>
      <p:sp>
        <p:nvSpPr>
          <p:cNvPr id="4" name="Slide Number Placeholder 3"/>
          <p:cNvSpPr>
            <a:spLocks noGrp="1"/>
          </p:cNvSpPr>
          <p:nvPr>
            <p:ph type="sldNum" sz="quarter" idx="12"/>
          </p:nvPr>
        </p:nvSpPr>
        <p:spPr/>
        <p:txBody>
          <a:bodyPr/>
          <a:lstStyle/>
          <a:p>
            <a:pPr>
              <a:defRPr/>
            </a:pPr>
            <a:fld id="{546C27B9-692E-4252-9E9E-BF2784F6AFFC}" type="slidenum">
              <a:rPr lang="en-US" smtClean="0"/>
              <a:pPr>
                <a:defRPr/>
              </a:pPr>
              <a:t>81</a:t>
            </a:fld>
            <a:endParaRPr lang="en-US"/>
          </a:p>
        </p:txBody>
      </p:sp>
    </p:spTree>
    <p:extLst>
      <p:ext uri="{BB962C8B-B14F-4D97-AF65-F5344CB8AC3E}">
        <p14:creationId xmlns:p14="http://schemas.microsoft.com/office/powerpoint/2010/main" val="1956137181"/>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229600" cy="800100"/>
          </a:xfrm>
        </p:spPr>
        <p:txBody>
          <a:bodyPr/>
          <a:lstStyle/>
          <a:p>
            <a:r>
              <a:rPr lang="en-US" b="1" dirty="0" smtClean="0"/>
              <a:t>Application Submission	</a:t>
            </a:r>
            <a:r>
              <a:rPr lang="en-US" dirty="0" smtClean="0"/>
              <a:t>	</a:t>
            </a:r>
            <a:endParaRPr lang="en-US" dirty="0"/>
          </a:p>
        </p:txBody>
      </p:sp>
      <p:sp>
        <p:nvSpPr>
          <p:cNvPr id="3" name="Content Placeholder 2"/>
          <p:cNvSpPr>
            <a:spLocks noGrp="1"/>
          </p:cNvSpPr>
          <p:nvPr>
            <p:ph idx="1"/>
          </p:nvPr>
        </p:nvSpPr>
        <p:spPr>
          <a:xfrm>
            <a:off x="457200" y="1314450"/>
            <a:ext cx="8229600" cy="3616452"/>
          </a:xfrm>
        </p:spPr>
        <p:txBody>
          <a:bodyPr>
            <a:normAutofit fontScale="85000" lnSpcReduction="10000"/>
          </a:bodyPr>
          <a:lstStyle/>
          <a:p>
            <a:r>
              <a:rPr lang="en-US" dirty="0" smtClean="0"/>
              <a:t>The two forms in the Instructions Download that everyone will need are a WORD form (HUD 52651) and an EXCEL form (HUD 96010).  </a:t>
            </a:r>
          </a:p>
          <a:p>
            <a:pPr lvl="1"/>
            <a:r>
              <a:rPr lang="en-US" dirty="0" smtClean="0"/>
              <a:t>These are both fillable and </a:t>
            </a:r>
            <a:r>
              <a:rPr lang="en-US" dirty="0" err="1" smtClean="0"/>
              <a:t>saveable</a:t>
            </a:r>
            <a:r>
              <a:rPr lang="en-US" dirty="0" smtClean="0"/>
              <a:t>.  You may save and attach as WORD and EXCEL files.  Do not make them PDFs.  You may fax with the cover sheet if you prefer.  </a:t>
            </a:r>
          </a:p>
          <a:p>
            <a:pPr lvl="1"/>
            <a:r>
              <a:rPr lang="en-US" dirty="0" smtClean="0"/>
              <a:t>One form is a PDF (HUD 2993).  It is not fillable.  However,  it’s only if you submit a paper application.  No waivers for paper applications were granted last year, so we do not anticipate anyone will need to use this form.  </a:t>
            </a:r>
          </a:p>
          <a:p>
            <a:pPr marL="411480" lvl="1" indent="0">
              <a:buNone/>
            </a:pPr>
            <a:endParaRPr lang="en-US" dirty="0" smtClean="0"/>
          </a:p>
          <a:p>
            <a:pPr lvl="1"/>
            <a:endParaRPr lang="en-US" dirty="0" smtClean="0"/>
          </a:p>
          <a:p>
            <a:pPr lvl="1"/>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82</a:t>
            </a:fld>
            <a:endParaRPr kumimoji="0" lang="en-US"/>
          </a:p>
        </p:txBody>
      </p:sp>
    </p:spTree>
    <p:extLst>
      <p:ext uri="{BB962C8B-B14F-4D97-AF65-F5344CB8AC3E}">
        <p14:creationId xmlns:p14="http://schemas.microsoft.com/office/powerpoint/2010/main" val="3449456959"/>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rrowheads="1"/>
          </p:cNvSpPr>
          <p:nvPr>
            <p:ph type="title"/>
          </p:nvPr>
        </p:nvSpPr>
        <p:spPr>
          <a:xfrm>
            <a:off x="685800" y="400050"/>
            <a:ext cx="7772400" cy="857250"/>
          </a:xfrm>
          <a:effectLst>
            <a:outerShdw dist="35921" dir="2700000" algn="ctr" rotWithShape="0">
              <a:schemeClr val="bg2"/>
            </a:outerShdw>
          </a:effectLst>
        </p:spPr>
        <p:txBody>
          <a:bodyPr>
            <a:normAutofit/>
          </a:bodyPr>
          <a:lstStyle/>
          <a:p>
            <a:pPr eaLnBrk="1" hangingPunct="1">
              <a:defRPr/>
            </a:pPr>
            <a:r>
              <a:rPr lang="en-US" b="1" dirty="0"/>
              <a:t>Application Submission</a:t>
            </a:r>
          </a:p>
        </p:txBody>
      </p:sp>
      <p:sp>
        <p:nvSpPr>
          <p:cNvPr id="10243" name="Rectangle 3"/>
          <p:cNvSpPr>
            <a:spLocks noGrp="1" noChangeArrowheads="1"/>
          </p:cNvSpPr>
          <p:nvPr>
            <p:ph idx="1"/>
          </p:nvPr>
        </p:nvSpPr>
        <p:spPr>
          <a:xfrm>
            <a:off x="457200" y="1314450"/>
            <a:ext cx="8229600" cy="3616452"/>
          </a:xfrm>
          <a:effectLst>
            <a:outerShdw dist="35921" dir="2700000" algn="ctr" rotWithShape="0">
              <a:schemeClr val="bg2"/>
            </a:outerShdw>
          </a:effectLst>
        </p:spPr>
        <p:txBody>
          <a:bodyPr>
            <a:normAutofit fontScale="25000" lnSpcReduction="20000"/>
          </a:bodyPr>
          <a:lstStyle/>
          <a:p>
            <a:pPr eaLnBrk="1" hangingPunct="1">
              <a:lnSpc>
                <a:spcPct val="90000"/>
              </a:lnSpc>
              <a:defRPr/>
            </a:pPr>
            <a:endParaRPr lang="en-US" sz="4500" dirty="0" smtClean="0">
              <a:latin typeface="+mj-lt"/>
            </a:endParaRPr>
          </a:p>
          <a:p>
            <a:pPr eaLnBrk="1" hangingPunct="1">
              <a:lnSpc>
                <a:spcPct val="90000"/>
              </a:lnSpc>
              <a:defRPr/>
            </a:pPr>
            <a:endParaRPr lang="en-US" sz="4500" dirty="0" smtClean="0">
              <a:latin typeface="+mj-lt"/>
            </a:endParaRPr>
          </a:p>
          <a:p>
            <a:pPr eaLnBrk="1" hangingPunct="1">
              <a:lnSpc>
                <a:spcPct val="90000"/>
              </a:lnSpc>
              <a:defRPr/>
            </a:pPr>
            <a:r>
              <a:rPr lang="en-US" sz="9600" dirty="0" smtClean="0"/>
              <a:t>DO </a:t>
            </a:r>
            <a:r>
              <a:rPr lang="en-US" sz="9600" dirty="0"/>
              <a:t>NOT download the application and save to or attempt to upload from a USB flash drive.  Applicants have had difficulty with this in the past.  Save and upload from your hard-drive.  </a:t>
            </a:r>
          </a:p>
          <a:p>
            <a:pPr eaLnBrk="1" hangingPunct="1">
              <a:lnSpc>
                <a:spcPct val="90000"/>
              </a:lnSpc>
              <a:defRPr/>
            </a:pPr>
            <a:endParaRPr lang="en-US" sz="9600" dirty="0"/>
          </a:p>
          <a:p>
            <a:pPr eaLnBrk="1" hangingPunct="1">
              <a:lnSpc>
                <a:spcPct val="90000"/>
              </a:lnSpc>
              <a:defRPr/>
            </a:pPr>
            <a:r>
              <a:rPr lang="en-US" sz="9600" dirty="0"/>
              <a:t>If more than one person is working on the application package, all must be using the same software version.</a:t>
            </a:r>
          </a:p>
          <a:p>
            <a:pPr eaLnBrk="1" hangingPunct="1">
              <a:lnSpc>
                <a:spcPct val="90000"/>
              </a:lnSpc>
              <a:buFont typeface="Wingdings" pitchFamily="2" charset="2"/>
              <a:buNone/>
              <a:defRPr/>
            </a:pPr>
            <a:endParaRPr lang="en-US" sz="7400" dirty="0"/>
          </a:p>
          <a:p>
            <a:pPr eaLnBrk="1" hangingPunct="1">
              <a:lnSpc>
                <a:spcPct val="90000"/>
              </a:lnSpc>
              <a:buFont typeface="Wingdings" pitchFamily="2" charset="2"/>
              <a:buNone/>
              <a:defRPr/>
            </a:pPr>
            <a:endParaRPr lang="en-US" sz="7400" dirty="0"/>
          </a:p>
          <a:p>
            <a:pPr eaLnBrk="1" hangingPunct="1">
              <a:lnSpc>
                <a:spcPct val="90000"/>
              </a:lnSpc>
              <a:buFont typeface="Wingdings" pitchFamily="2" charset="2"/>
              <a:buNone/>
              <a:defRPr/>
            </a:pPr>
            <a:r>
              <a:rPr lang="en-US" sz="7400" dirty="0"/>
              <a:t>      </a:t>
            </a:r>
          </a:p>
          <a:p>
            <a:pPr eaLnBrk="1" hangingPunct="1">
              <a:lnSpc>
                <a:spcPct val="90000"/>
              </a:lnSpc>
              <a:buFont typeface="Wingdings" pitchFamily="2" charset="2"/>
              <a:buNone/>
              <a:defRPr/>
            </a:pPr>
            <a:endParaRPr lang="en-US" sz="7400" dirty="0"/>
          </a:p>
          <a:p>
            <a:pPr eaLnBrk="1" hangingPunct="1">
              <a:lnSpc>
                <a:spcPct val="90000"/>
              </a:lnSpc>
              <a:buFont typeface="Wingdings" pitchFamily="2" charset="2"/>
              <a:buNone/>
              <a:defRPr/>
            </a:pPr>
            <a:r>
              <a:rPr lang="en-US" sz="7400" dirty="0"/>
              <a:t>          </a:t>
            </a:r>
          </a:p>
          <a:p>
            <a:pPr lvl="1" eaLnBrk="1" hangingPunct="1">
              <a:lnSpc>
                <a:spcPct val="90000"/>
              </a:lnSpc>
              <a:buFont typeface="Wingdings" pitchFamily="2" charset="2"/>
              <a:buNone/>
              <a:defRPr/>
            </a:pPr>
            <a:r>
              <a:rPr lang="en-US" sz="7400" dirty="0">
                <a:solidFill>
                  <a:schemeClr val="tx1"/>
                </a:solidFill>
              </a:rPr>
              <a:t> </a:t>
            </a:r>
          </a:p>
        </p:txBody>
      </p:sp>
      <p:sp>
        <p:nvSpPr>
          <p:cNvPr id="4" name="Slide Number Placeholder 3"/>
          <p:cNvSpPr>
            <a:spLocks noGrp="1"/>
          </p:cNvSpPr>
          <p:nvPr>
            <p:ph type="sldNum" sz="quarter" idx="12"/>
          </p:nvPr>
        </p:nvSpPr>
        <p:spPr/>
        <p:txBody>
          <a:bodyPr/>
          <a:lstStyle/>
          <a:p>
            <a:pPr>
              <a:defRPr/>
            </a:pPr>
            <a:fld id="{546C27B9-692E-4252-9E9E-BF2784F6AFFC}" type="slidenum">
              <a:rPr lang="en-US" smtClean="0"/>
              <a:pPr>
                <a:defRPr/>
              </a:pPr>
              <a:t>83</a:t>
            </a:fld>
            <a:endParaRPr lang="en-US"/>
          </a:p>
        </p:txBody>
      </p:sp>
    </p:spTree>
    <p:extLst>
      <p:ext uri="{BB962C8B-B14F-4D97-AF65-F5344CB8AC3E}">
        <p14:creationId xmlns:p14="http://schemas.microsoft.com/office/powerpoint/2010/main" val="1865682972"/>
      </p:ext>
    </p:extLst>
  </p:cSld>
  <p:clrMapOvr>
    <a:masterClrMapping/>
  </p:clrMapOvr>
  <p:transition>
    <p:dissolve/>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rrowheads="1"/>
          </p:cNvSpPr>
          <p:nvPr>
            <p:ph type="title"/>
          </p:nvPr>
        </p:nvSpPr>
        <p:spPr>
          <a:xfrm>
            <a:off x="457200" y="457200"/>
            <a:ext cx="8229600" cy="800100"/>
          </a:xfrm>
        </p:spPr>
        <p:txBody>
          <a:bodyPr>
            <a:normAutofit/>
          </a:bodyPr>
          <a:lstStyle/>
          <a:p>
            <a:pPr eaLnBrk="1" hangingPunct="1">
              <a:defRPr/>
            </a:pPr>
            <a:r>
              <a:rPr lang="en-US" b="1" dirty="0" smtClean="0"/>
              <a:t>Application Submission</a:t>
            </a:r>
            <a:endParaRPr lang="en-US" b="1" dirty="0"/>
          </a:p>
        </p:txBody>
      </p:sp>
      <p:sp>
        <p:nvSpPr>
          <p:cNvPr id="31747" name="Rectangle 3"/>
          <p:cNvSpPr>
            <a:spLocks noGrp="1" noChangeArrowheads="1"/>
          </p:cNvSpPr>
          <p:nvPr>
            <p:ph idx="1"/>
          </p:nvPr>
        </p:nvSpPr>
        <p:spPr>
          <a:xfrm>
            <a:off x="457200" y="1200150"/>
            <a:ext cx="8229600" cy="3886200"/>
          </a:xfrm>
        </p:spPr>
        <p:txBody>
          <a:bodyPr>
            <a:normAutofit fontScale="85000" lnSpcReduction="20000"/>
          </a:bodyPr>
          <a:lstStyle/>
          <a:p>
            <a:pPr eaLnBrk="1" hangingPunct="1">
              <a:defRPr/>
            </a:pPr>
            <a:endParaRPr lang="en-US" dirty="0"/>
          </a:p>
          <a:p>
            <a:pPr>
              <a:defRPr/>
            </a:pPr>
            <a:r>
              <a:rPr lang="en-US" dirty="0"/>
              <a:t>In order to reduce the size of attachments, </a:t>
            </a:r>
            <a:r>
              <a:rPr lang="en-US" dirty="0" smtClean="0"/>
              <a:t>you </a:t>
            </a:r>
            <a:r>
              <a:rPr lang="en-US" dirty="0"/>
              <a:t>can compress several files using a ZIP utility. </a:t>
            </a:r>
            <a:endParaRPr lang="en-US" dirty="0" smtClean="0"/>
          </a:p>
          <a:p>
            <a:pPr marL="109728" indent="0" eaLnBrk="1" hangingPunct="1">
              <a:buNone/>
              <a:defRPr/>
            </a:pPr>
            <a:endParaRPr lang="en-US" dirty="0" smtClean="0"/>
          </a:p>
          <a:p>
            <a:pPr>
              <a:defRPr/>
            </a:pPr>
            <a:r>
              <a:rPr lang="en-US" dirty="0"/>
              <a:t>Files compressed with the WinZip utility must use WinZip 14 or earlier versions and must be zipped using either the ―</a:t>
            </a:r>
            <a:r>
              <a:rPr lang="en-US" dirty="0" smtClean="0"/>
              <a:t>Normal option </a:t>
            </a:r>
            <a:r>
              <a:rPr lang="en-US" dirty="0"/>
              <a:t>or ―Maximum (portable</a:t>
            </a:r>
            <a:r>
              <a:rPr lang="en-US" dirty="0" smtClean="0"/>
              <a:t>) </a:t>
            </a:r>
            <a:r>
              <a:rPr lang="en-US" dirty="0"/>
              <a:t>option available to ensure that HUD is able to open the file. </a:t>
            </a:r>
            <a:endParaRPr lang="en-US" dirty="0" smtClean="0"/>
          </a:p>
          <a:p>
            <a:pPr marL="109728" indent="0">
              <a:buNone/>
              <a:defRPr/>
            </a:pPr>
            <a:endParaRPr lang="en-US" dirty="0" smtClean="0"/>
          </a:p>
          <a:p>
            <a:pPr eaLnBrk="1" hangingPunct="1">
              <a:defRPr/>
            </a:pPr>
            <a:r>
              <a:rPr lang="en-US" dirty="0" smtClean="0"/>
              <a:t>See the </a:t>
            </a:r>
            <a:r>
              <a:rPr lang="en-US" b="1" dirty="0" smtClean="0"/>
              <a:t>General Section </a:t>
            </a:r>
            <a:r>
              <a:rPr lang="en-US" dirty="0" smtClean="0"/>
              <a:t>for more information on rules to follow when creating attachments.</a:t>
            </a:r>
          </a:p>
          <a:p>
            <a:pPr eaLnBrk="1" hangingPunct="1">
              <a:defRPr/>
            </a:pPr>
            <a:endParaRPr lang="en-US" dirty="0" smtClean="0"/>
          </a:p>
        </p:txBody>
      </p:sp>
      <p:sp>
        <p:nvSpPr>
          <p:cNvPr id="4" name="Slide Number Placeholder 3"/>
          <p:cNvSpPr>
            <a:spLocks noGrp="1"/>
          </p:cNvSpPr>
          <p:nvPr>
            <p:ph type="sldNum" sz="quarter" idx="12"/>
          </p:nvPr>
        </p:nvSpPr>
        <p:spPr/>
        <p:txBody>
          <a:bodyPr/>
          <a:lstStyle/>
          <a:p>
            <a:pPr>
              <a:defRPr/>
            </a:pPr>
            <a:fld id="{546C27B9-692E-4252-9E9E-BF2784F6AFFC}" type="slidenum">
              <a:rPr lang="en-US" smtClean="0"/>
              <a:pPr>
                <a:defRPr/>
              </a:pPr>
              <a:t>84</a:t>
            </a:fld>
            <a:endParaRPr lang="en-US"/>
          </a:p>
        </p:txBody>
      </p:sp>
    </p:spTree>
    <p:extLst>
      <p:ext uri="{BB962C8B-B14F-4D97-AF65-F5344CB8AC3E}">
        <p14:creationId xmlns:p14="http://schemas.microsoft.com/office/powerpoint/2010/main" val="513594617"/>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rrowheads="1"/>
          </p:cNvSpPr>
          <p:nvPr>
            <p:ph type="title"/>
          </p:nvPr>
        </p:nvSpPr>
        <p:spPr>
          <a:xfrm>
            <a:off x="457200" y="457200"/>
            <a:ext cx="8229600" cy="800100"/>
          </a:xfrm>
        </p:spPr>
        <p:txBody>
          <a:bodyPr>
            <a:noAutofit/>
          </a:bodyPr>
          <a:lstStyle/>
          <a:p>
            <a:pPr eaLnBrk="1" hangingPunct="1">
              <a:defRPr/>
            </a:pPr>
            <a:r>
              <a:rPr lang="en-US" b="1" dirty="0" smtClean="0"/>
              <a:t>Application Submission – </a:t>
            </a:r>
            <a:br>
              <a:rPr lang="en-US" b="1" dirty="0" smtClean="0"/>
            </a:br>
            <a:r>
              <a:rPr lang="en-US" b="1" dirty="0" smtClean="0"/>
              <a:t>File Names</a:t>
            </a:r>
            <a:endParaRPr lang="en-US" b="1" dirty="0"/>
          </a:p>
        </p:txBody>
      </p:sp>
      <p:sp>
        <p:nvSpPr>
          <p:cNvPr id="26627" name="Rectangle 3"/>
          <p:cNvSpPr>
            <a:spLocks noGrp="1" noChangeArrowheads="1"/>
          </p:cNvSpPr>
          <p:nvPr>
            <p:ph idx="1"/>
          </p:nvPr>
        </p:nvSpPr>
        <p:spPr>
          <a:xfrm>
            <a:off x="457200" y="1581150"/>
            <a:ext cx="8229600" cy="3657600"/>
          </a:xfrm>
        </p:spPr>
        <p:txBody>
          <a:bodyPr>
            <a:normAutofit/>
          </a:bodyPr>
          <a:lstStyle/>
          <a:p>
            <a:pPr>
              <a:defRPr/>
            </a:pPr>
            <a:r>
              <a:rPr lang="en-US" sz="2400" dirty="0"/>
              <a:t>File Names with more than 50 characters (HUD recommends 32), special </a:t>
            </a:r>
            <a:r>
              <a:rPr lang="en-US" sz="2400" dirty="0" smtClean="0"/>
              <a:t>characters, </a:t>
            </a:r>
            <a:r>
              <a:rPr lang="en-US" sz="2400" dirty="0"/>
              <a:t>or spaces will result in a rejection for a “</a:t>
            </a:r>
            <a:r>
              <a:rPr lang="en-US" sz="2400" dirty="0" err="1"/>
              <a:t>VirusDetect</a:t>
            </a:r>
            <a:r>
              <a:rPr lang="en-US" sz="2400" dirty="0"/>
              <a:t>” error</a:t>
            </a:r>
            <a:r>
              <a:rPr lang="en-US" sz="2400" dirty="0" smtClean="0"/>
              <a:t>.</a:t>
            </a:r>
          </a:p>
          <a:p>
            <a:pPr marL="109728" indent="0">
              <a:buNone/>
              <a:defRPr/>
            </a:pPr>
            <a:endParaRPr lang="en-US" sz="2400" dirty="0"/>
          </a:p>
          <a:p>
            <a:pPr>
              <a:defRPr/>
            </a:pPr>
            <a:r>
              <a:rPr lang="en-US" sz="2400" dirty="0" smtClean="0"/>
              <a:t>Failure </a:t>
            </a:r>
            <a:r>
              <a:rPr lang="en-US" sz="2400" dirty="0"/>
              <a:t>to follow attachment naming requirements may result in rejected applications</a:t>
            </a:r>
            <a:r>
              <a:rPr lang="en-US" sz="2400" dirty="0" smtClean="0"/>
              <a:t>.  THIS HAS HAPPENED!</a:t>
            </a:r>
          </a:p>
          <a:p>
            <a:pPr marL="109728" indent="0">
              <a:buNone/>
              <a:defRPr/>
            </a:pPr>
            <a:endParaRPr lang="en-US" sz="2400" dirty="0"/>
          </a:p>
          <a:p>
            <a:pPr>
              <a:defRPr/>
            </a:pPr>
            <a:r>
              <a:rPr lang="en-US" sz="2400" dirty="0" smtClean="0"/>
              <a:t>Please </a:t>
            </a:r>
            <a:r>
              <a:rPr lang="en-US" sz="2400" dirty="0"/>
              <a:t>use the </a:t>
            </a:r>
            <a:r>
              <a:rPr lang="en-US" sz="2400" dirty="0" smtClean="0"/>
              <a:t>logic </a:t>
            </a:r>
            <a:r>
              <a:rPr lang="en-US" sz="2400" dirty="0"/>
              <a:t>model </a:t>
            </a:r>
            <a:r>
              <a:rPr lang="en-US" sz="2400" dirty="0" smtClean="0"/>
              <a:t>naming </a:t>
            </a:r>
            <a:r>
              <a:rPr lang="en-US" sz="2400" dirty="0"/>
              <a:t>conventions in the </a:t>
            </a:r>
            <a:r>
              <a:rPr lang="en-US" sz="2400" dirty="0" smtClean="0"/>
              <a:t>Logic Model instructions .</a:t>
            </a:r>
            <a:endParaRPr lang="en-US" sz="2400" dirty="0"/>
          </a:p>
          <a:p>
            <a:pPr marL="109728" indent="0" eaLnBrk="1" hangingPunct="1">
              <a:buNone/>
              <a:defRPr/>
            </a:pPr>
            <a:endParaRPr lang="en-US" sz="2400" b="1" i="1" dirty="0" smtClean="0">
              <a:solidFill>
                <a:srgbClr val="0070C0"/>
              </a:solidFill>
            </a:endParaRPr>
          </a:p>
        </p:txBody>
      </p:sp>
      <p:sp>
        <p:nvSpPr>
          <p:cNvPr id="4" name="Slide Number Placeholder 3"/>
          <p:cNvSpPr>
            <a:spLocks noGrp="1"/>
          </p:cNvSpPr>
          <p:nvPr>
            <p:ph type="sldNum" sz="quarter" idx="12"/>
          </p:nvPr>
        </p:nvSpPr>
        <p:spPr/>
        <p:txBody>
          <a:bodyPr/>
          <a:lstStyle/>
          <a:p>
            <a:pPr>
              <a:defRPr/>
            </a:pPr>
            <a:fld id="{546C27B9-692E-4252-9E9E-BF2784F6AFFC}" type="slidenum">
              <a:rPr lang="en-US" smtClean="0"/>
              <a:pPr>
                <a:defRPr/>
              </a:pPr>
              <a:t>85</a:t>
            </a:fld>
            <a:endParaRPr lang="en-US"/>
          </a:p>
        </p:txBody>
      </p:sp>
    </p:spTree>
    <p:extLst>
      <p:ext uri="{BB962C8B-B14F-4D97-AF65-F5344CB8AC3E}">
        <p14:creationId xmlns:p14="http://schemas.microsoft.com/office/powerpoint/2010/main" val="2515112267"/>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rrowheads="1"/>
          </p:cNvSpPr>
          <p:nvPr>
            <p:ph type="title"/>
          </p:nvPr>
        </p:nvSpPr>
        <p:spPr>
          <a:xfrm>
            <a:off x="457200" y="457200"/>
            <a:ext cx="8229600" cy="800100"/>
          </a:xfrm>
        </p:spPr>
        <p:txBody>
          <a:bodyPr>
            <a:normAutofit/>
          </a:bodyPr>
          <a:lstStyle/>
          <a:p>
            <a:pPr eaLnBrk="1" hangingPunct="1">
              <a:defRPr/>
            </a:pPr>
            <a:r>
              <a:rPr lang="en-US" b="1" dirty="0"/>
              <a:t>Application Hints</a:t>
            </a:r>
          </a:p>
        </p:txBody>
      </p:sp>
      <p:sp>
        <p:nvSpPr>
          <p:cNvPr id="33795" name="Rectangle 3"/>
          <p:cNvSpPr>
            <a:spLocks noGrp="1" noChangeArrowheads="1"/>
          </p:cNvSpPr>
          <p:nvPr>
            <p:ph idx="1"/>
          </p:nvPr>
        </p:nvSpPr>
        <p:spPr/>
        <p:txBody>
          <a:bodyPr/>
          <a:lstStyle/>
          <a:p>
            <a:pPr eaLnBrk="1" hangingPunct="1">
              <a:defRPr/>
            </a:pPr>
            <a:r>
              <a:rPr lang="en-US" dirty="0" smtClean="0"/>
              <a:t>If you choose to attach saved files, please, after you save them, open them back up again to see if what you entered is really saved. </a:t>
            </a:r>
          </a:p>
          <a:p>
            <a:pPr marL="109728" indent="0" eaLnBrk="1" hangingPunct="1">
              <a:buNone/>
              <a:defRPr/>
            </a:pPr>
            <a:endParaRPr lang="en-US" dirty="0" smtClean="0"/>
          </a:p>
          <a:p>
            <a:pPr eaLnBrk="1" hangingPunct="1">
              <a:defRPr/>
            </a:pPr>
            <a:r>
              <a:rPr lang="en-US" dirty="0" smtClean="0"/>
              <a:t>If you have just the free version of Acrobat READER, you WILL NOT BE ABLE TO SAVE… you will probably just be saving a blank form.</a:t>
            </a:r>
          </a:p>
          <a:p>
            <a:pPr eaLnBrk="1" hangingPunct="1">
              <a:defRPr/>
            </a:pPr>
            <a:endParaRPr lang="en-US" dirty="0" smtClean="0"/>
          </a:p>
        </p:txBody>
      </p:sp>
      <p:sp>
        <p:nvSpPr>
          <p:cNvPr id="4" name="Slide Number Placeholder 3"/>
          <p:cNvSpPr>
            <a:spLocks noGrp="1"/>
          </p:cNvSpPr>
          <p:nvPr>
            <p:ph type="sldNum" sz="quarter" idx="12"/>
          </p:nvPr>
        </p:nvSpPr>
        <p:spPr/>
        <p:txBody>
          <a:bodyPr/>
          <a:lstStyle/>
          <a:p>
            <a:pPr>
              <a:defRPr/>
            </a:pPr>
            <a:fld id="{546C27B9-692E-4252-9E9E-BF2784F6AFFC}" type="slidenum">
              <a:rPr lang="en-US" smtClean="0"/>
              <a:pPr>
                <a:defRPr/>
              </a:pPr>
              <a:t>86</a:t>
            </a:fld>
            <a:endParaRPr lang="en-US"/>
          </a:p>
        </p:txBody>
      </p:sp>
    </p:spTree>
    <p:extLst>
      <p:ext uri="{BB962C8B-B14F-4D97-AF65-F5344CB8AC3E}">
        <p14:creationId xmlns:p14="http://schemas.microsoft.com/office/powerpoint/2010/main" val="776040634"/>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rrowheads="1"/>
          </p:cNvSpPr>
          <p:nvPr>
            <p:ph type="title"/>
          </p:nvPr>
        </p:nvSpPr>
        <p:spPr>
          <a:xfrm>
            <a:off x="381000" y="514350"/>
            <a:ext cx="8229600" cy="800100"/>
          </a:xfrm>
        </p:spPr>
        <p:txBody>
          <a:bodyPr>
            <a:normAutofit/>
          </a:bodyPr>
          <a:lstStyle/>
          <a:p>
            <a:pPr eaLnBrk="1" hangingPunct="1">
              <a:defRPr/>
            </a:pPr>
            <a:r>
              <a:rPr lang="en-US" b="1" dirty="0"/>
              <a:t>Application Hints</a:t>
            </a:r>
          </a:p>
        </p:txBody>
      </p:sp>
      <p:sp>
        <p:nvSpPr>
          <p:cNvPr id="29699" name="Rectangle 3"/>
          <p:cNvSpPr>
            <a:spLocks noGrp="1" noChangeArrowheads="1"/>
          </p:cNvSpPr>
          <p:nvPr>
            <p:ph idx="1"/>
          </p:nvPr>
        </p:nvSpPr>
        <p:spPr>
          <a:xfrm>
            <a:off x="457200" y="1371600"/>
            <a:ext cx="8229600" cy="3559302"/>
          </a:xfrm>
        </p:spPr>
        <p:txBody>
          <a:bodyPr>
            <a:normAutofit/>
          </a:bodyPr>
          <a:lstStyle/>
          <a:p>
            <a:pPr eaLnBrk="1" hangingPunct="1">
              <a:defRPr/>
            </a:pPr>
            <a:r>
              <a:rPr lang="en-US" sz="2800" dirty="0" smtClean="0"/>
              <a:t>The General Section also has LOTS of information on registering.</a:t>
            </a:r>
          </a:p>
          <a:p>
            <a:pPr marL="109728" indent="0" eaLnBrk="1" hangingPunct="1">
              <a:buNone/>
              <a:defRPr/>
            </a:pPr>
            <a:endParaRPr lang="en-US" sz="2800" dirty="0" smtClean="0"/>
          </a:p>
          <a:p>
            <a:pPr eaLnBrk="1" hangingPunct="1">
              <a:defRPr/>
            </a:pPr>
            <a:r>
              <a:rPr lang="en-US" sz="2800" dirty="0" smtClean="0">
                <a:solidFill>
                  <a:srgbClr val="0070C0"/>
                </a:solidFill>
              </a:rPr>
              <a:t>Register for updates with grants.gov </a:t>
            </a:r>
          </a:p>
          <a:p>
            <a:pPr lvl="1">
              <a:defRPr/>
            </a:pPr>
            <a:r>
              <a:rPr lang="en-US" dirty="0" smtClean="0">
                <a:solidFill>
                  <a:srgbClr val="0070C0"/>
                </a:solidFill>
              </a:rPr>
              <a:t>Y</a:t>
            </a:r>
            <a:r>
              <a:rPr lang="en-US" sz="2400" dirty="0" smtClean="0">
                <a:solidFill>
                  <a:srgbClr val="0070C0"/>
                </a:solidFill>
              </a:rPr>
              <a:t>ou will be given the option when you go to download the application/instructions.</a:t>
            </a:r>
          </a:p>
          <a:p>
            <a:pPr marL="411480" lvl="1" indent="0">
              <a:buNone/>
              <a:defRPr/>
            </a:pPr>
            <a:endParaRPr lang="en-US" sz="2400" dirty="0" smtClean="0">
              <a:solidFill>
                <a:srgbClr val="0070C0"/>
              </a:solidFill>
            </a:endParaRPr>
          </a:p>
        </p:txBody>
      </p:sp>
      <p:sp>
        <p:nvSpPr>
          <p:cNvPr id="4" name="Slide Number Placeholder 3"/>
          <p:cNvSpPr>
            <a:spLocks noGrp="1"/>
          </p:cNvSpPr>
          <p:nvPr>
            <p:ph type="sldNum" sz="quarter" idx="12"/>
          </p:nvPr>
        </p:nvSpPr>
        <p:spPr/>
        <p:txBody>
          <a:bodyPr/>
          <a:lstStyle/>
          <a:p>
            <a:pPr>
              <a:defRPr/>
            </a:pPr>
            <a:fld id="{546C27B9-692E-4252-9E9E-BF2784F6AFFC}" type="slidenum">
              <a:rPr lang="en-US" smtClean="0"/>
              <a:pPr>
                <a:defRPr/>
              </a:pPr>
              <a:t>87</a:t>
            </a:fld>
            <a:endParaRPr lang="en-US"/>
          </a:p>
        </p:txBody>
      </p:sp>
    </p:spTree>
    <p:extLst>
      <p:ext uri="{BB962C8B-B14F-4D97-AF65-F5344CB8AC3E}">
        <p14:creationId xmlns:p14="http://schemas.microsoft.com/office/powerpoint/2010/main" val="2313189901"/>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0550"/>
            <a:ext cx="8229600" cy="800100"/>
          </a:xfrm>
        </p:spPr>
        <p:txBody>
          <a:bodyPr>
            <a:noAutofit/>
          </a:bodyPr>
          <a:lstStyle/>
          <a:p>
            <a:r>
              <a:rPr lang="en-US" b="1" dirty="0"/>
              <a:t>Once You’ve Submitted Your Application…</a:t>
            </a:r>
          </a:p>
        </p:txBody>
      </p:sp>
      <p:sp>
        <p:nvSpPr>
          <p:cNvPr id="3" name="Content Placeholder 2"/>
          <p:cNvSpPr>
            <a:spLocks noGrp="1"/>
          </p:cNvSpPr>
          <p:nvPr>
            <p:ph idx="1"/>
          </p:nvPr>
        </p:nvSpPr>
        <p:spPr>
          <a:xfrm>
            <a:off x="457200" y="1733550"/>
            <a:ext cx="8229600" cy="3197352"/>
          </a:xfrm>
        </p:spPr>
        <p:txBody>
          <a:bodyPr>
            <a:normAutofit/>
          </a:bodyPr>
          <a:lstStyle/>
          <a:p>
            <a:pPr>
              <a:lnSpc>
                <a:spcPct val="90000"/>
              </a:lnSpc>
              <a:defRPr/>
            </a:pPr>
            <a:r>
              <a:rPr lang="en-US" sz="2400" dirty="0" smtClean="0"/>
              <a:t>Upon successful submission, applicants will receive an e-mail notification confirming receipt and indicating that the application is being validated.</a:t>
            </a:r>
          </a:p>
          <a:p>
            <a:pPr marL="109728" indent="0">
              <a:lnSpc>
                <a:spcPct val="90000"/>
              </a:lnSpc>
              <a:buNone/>
              <a:defRPr/>
            </a:pPr>
            <a:r>
              <a:rPr lang="en-US" sz="2400" dirty="0" smtClean="0"/>
              <a:t>  </a:t>
            </a:r>
          </a:p>
          <a:p>
            <a:pPr>
              <a:lnSpc>
                <a:spcPct val="90000"/>
              </a:lnSpc>
              <a:defRPr/>
            </a:pPr>
            <a:r>
              <a:rPr lang="en-US" sz="2400" dirty="0" smtClean="0"/>
              <a:t>The validation process will be completed in approximately 24 to 48 hours.</a:t>
            </a:r>
          </a:p>
          <a:p>
            <a:pPr marL="109728" indent="0">
              <a:lnSpc>
                <a:spcPct val="90000"/>
              </a:lnSpc>
              <a:buNone/>
              <a:defRPr/>
            </a:pPr>
            <a:endParaRPr lang="en-US" sz="2400" dirty="0" smtClean="0"/>
          </a:p>
          <a:p>
            <a:pPr>
              <a:lnSpc>
                <a:spcPct val="90000"/>
              </a:lnSpc>
              <a:buNone/>
              <a:defRPr/>
            </a:pPr>
            <a:r>
              <a:rPr lang="en-US" sz="2400" b="1" dirty="0" smtClean="0">
                <a:solidFill>
                  <a:schemeClr val="folHlink"/>
                </a:solidFill>
              </a:rPr>
              <a:t>     </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88</a:t>
            </a:fld>
            <a:endParaRPr kumimoji="0" lang="en-US"/>
          </a:p>
        </p:txBody>
      </p:sp>
    </p:spTree>
    <p:extLst>
      <p:ext uri="{BB962C8B-B14F-4D97-AF65-F5344CB8AC3E}">
        <p14:creationId xmlns:p14="http://schemas.microsoft.com/office/powerpoint/2010/main" val="2525581986"/>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42950"/>
            <a:ext cx="8229600" cy="800100"/>
          </a:xfrm>
        </p:spPr>
        <p:txBody>
          <a:bodyPr>
            <a:noAutofit/>
          </a:bodyPr>
          <a:lstStyle/>
          <a:p>
            <a:r>
              <a:rPr lang="en-US" b="1" dirty="0"/>
              <a:t>Once You’ve Submitted Your Application…</a:t>
            </a:r>
          </a:p>
        </p:txBody>
      </p:sp>
      <p:sp>
        <p:nvSpPr>
          <p:cNvPr id="3" name="Content Placeholder 2"/>
          <p:cNvSpPr>
            <a:spLocks noGrp="1"/>
          </p:cNvSpPr>
          <p:nvPr>
            <p:ph idx="1"/>
          </p:nvPr>
        </p:nvSpPr>
        <p:spPr>
          <a:xfrm>
            <a:off x="457200" y="1543050"/>
            <a:ext cx="8229600" cy="3387852"/>
          </a:xfrm>
        </p:spPr>
        <p:txBody>
          <a:bodyPr>
            <a:normAutofit/>
          </a:bodyPr>
          <a:lstStyle/>
          <a:p>
            <a:pPr marL="109728" indent="0">
              <a:lnSpc>
                <a:spcPct val="90000"/>
              </a:lnSpc>
              <a:buNone/>
              <a:defRPr/>
            </a:pPr>
            <a:endParaRPr lang="en-US" sz="2400" dirty="0" smtClean="0"/>
          </a:p>
          <a:p>
            <a:pPr>
              <a:lnSpc>
                <a:spcPct val="90000"/>
              </a:lnSpc>
              <a:defRPr/>
            </a:pPr>
            <a:r>
              <a:rPr lang="en-US" sz="2400" dirty="0" smtClean="0"/>
              <a:t>You will then get a validation email.  </a:t>
            </a:r>
          </a:p>
          <a:p>
            <a:pPr marL="109728" indent="0">
              <a:lnSpc>
                <a:spcPct val="90000"/>
              </a:lnSpc>
              <a:buNone/>
              <a:defRPr/>
            </a:pPr>
            <a:endParaRPr lang="en-US" sz="2400" dirty="0" smtClean="0"/>
          </a:p>
          <a:p>
            <a:pPr>
              <a:lnSpc>
                <a:spcPct val="90000"/>
              </a:lnSpc>
              <a:defRPr/>
            </a:pPr>
            <a:r>
              <a:rPr lang="en-US" sz="2200" b="1" dirty="0" smtClean="0">
                <a:solidFill>
                  <a:srgbClr val="0070C0"/>
                </a:solidFill>
              </a:rPr>
              <a:t>REMEMBER:  If  you re-submit electronically, </a:t>
            </a:r>
            <a:r>
              <a:rPr lang="en-US" sz="2200" b="1" dirty="0">
                <a:solidFill>
                  <a:srgbClr val="0070C0"/>
                </a:solidFill>
              </a:rPr>
              <a:t>you must re-submit your </a:t>
            </a:r>
            <a:r>
              <a:rPr lang="en-US" sz="2200" b="1" dirty="0" smtClean="0">
                <a:solidFill>
                  <a:srgbClr val="0070C0"/>
                </a:solidFill>
              </a:rPr>
              <a:t>faxes, and the </a:t>
            </a:r>
            <a:r>
              <a:rPr lang="en-US" sz="2200" b="1" dirty="0">
                <a:solidFill>
                  <a:srgbClr val="0070C0"/>
                </a:solidFill>
              </a:rPr>
              <a:t>last validated </a:t>
            </a:r>
            <a:r>
              <a:rPr lang="en-US" sz="2200" b="1" dirty="0" smtClean="0">
                <a:solidFill>
                  <a:srgbClr val="0070C0"/>
                </a:solidFill>
              </a:rPr>
              <a:t>submission received in accordance with timely receipt requirements will </a:t>
            </a:r>
            <a:r>
              <a:rPr lang="en-US" sz="2200" b="1" dirty="0">
                <a:solidFill>
                  <a:srgbClr val="0070C0"/>
                </a:solidFill>
              </a:rPr>
              <a:t>be </a:t>
            </a:r>
            <a:r>
              <a:rPr lang="en-US" sz="2200" b="1" dirty="0" smtClean="0">
                <a:solidFill>
                  <a:srgbClr val="0070C0"/>
                </a:solidFill>
              </a:rPr>
              <a:t>reviewed.</a:t>
            </a:r>
            <a:endParaRPr lang="en-US" sz="2200" b="1" dirty="0">
              <a:solidFill>
                <a:srgbClr val="0070C0"/>
              </a:solidFill>
            </a:endParaRPr>
          </a:p>
          <a:p>
            <a:pPr>
              <a:lnSpc>
                <a:spcPct val="90000"/>
              </a:lnSpc>
              <a:buNone/>
              <a:defRPr/>
            </a:pPr>
            <a:r>
              <a:rPr lang="en-US" sz="2400" b="1" dirty="0" smtClean="0">
                <a:solidFill>
                  <a:schemeClr val="folHlink"/>
                </a:solidFill>
              </a:rPr>
              <a:t>     </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89</a:t>
            </a:fld>
            <a:endParaRPr kumimoji="0" lang="en-US"/>
          </a:p>
        </p:txBody>
      </p:sp>
    </p:spTree>
    <p:extLst>
      <p:ext uri="{BB962C8B-B14F-4D97-AF65-F5344CB8AC3E}">
        <p14:creationId xmlns:p14="http://schemas.microsoft.com/office/powerpoint/2010/main" val="1573764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28650"/>
            <a:ext cx="8229600" cy="800100"/>
          </a:xfrm>
        </p:spPr>
        <p:txBody>
          <a:bodyPr>
            <a:normAutofit fontScale="90000"/>
          </a:bodyPr>
          <a:lstStyle/>
          <a:p>
            <a:r>
              <a:rPr lang="en-US" b="1" dirty="0"/>
              <a:t>PIC Report (Appendix A</a:t>
            </a:r>
            <a:r>
              <a:rPr lang="en-US" b="1" dirty="0" smtClean="0"/>
              <a:t>)</a:t>
            </a:r>
            <a:r>
              <a:rPr lang="en-US" b="1" dirty="0"/>
              <a:t/>
            </a:r>
            <a:br>
              <a:rPr lang="en-US" b="1" dirty="0"/>
            </a:br>
            <a:endParaRPr lang="en-US" dirty="0"/>
          </a:p>
        </p:txBody>
      </p:sp>
      <p:sp>
        <p:nvSpPr>
          <p:cNvPr id="3" name="Content Placeholder 2"/>
          <p:cNvSpPr>
            <a:spLocks noGrp="1"/>
          </p:cNvSpPr>
          <p:nvPr>
            <p:ph idx="1"/>
          </p:nvPr>
        </p:nvSpPr>
        <p:spPr>
          <a:xfrm>
            <a:off x="457200" y="1257300"/>
            <a:ext cx="8229600" cy="3752850"/>
          </a:xfrm>
        </p:spPr>
        <p:txBody>
          <a:bodyPr>
            <a:normAutofit fontScale="92500" lnSpcReduction="20000"/>
          </a:bodyPr>
          <a:lstStyle/>
          <a:p>
            <a:r>
              <a:rPr lang="en-US" dirty="0" smtClean="0"/>
              <a:t>Appendix </a:t>
            </a:r>
            <a:r>
              <a:rPr lang="en-US" dirty="0"/>
              <a:t>A of the NOFAs include a PIC report </a:t>
            </a:r>
            <a:r>
              <a:rPr lang="en-US" dirty="0" smtClean="0"/>
              <a:t>showing </a:t>
            </a:r>
            <a:r>
              <a:rPr lang="en-US" dirty="0"/>
              <a:t>the PHA’s total number of FSS participants in </a:t>
            </a:r>
            <a:r>
              <a:rPr lang="en-US" dirty="0" smtClean="0"/>
              <a:t>PIC.</a:t>
            </a:r>
          </a:p>
          <a:p>
            <a:pPr marL="411480" lvl="1" indent="0">
              <a:buNone/>
            </a:pPr>
            <a:endParaRPr lang="en-US" dirty="0" smtClean="0"/>
          </a:p>
          <a:p>
            <a:r>
              <a:rPr lang="en-US" dirty="0" smtClean="0"/>
              <a:t>The PIC report also shows new data:</a:t>
            </a:r>
          </a:p>
          <a:p>
            <a:pPr lvl="1"/>
            <a:r>
              <a:rPr lang="en-US" dirty="0"/>
              <a:t>T</a:t>
            </a:r>
            <a:r>
              <a:rPr lang="en-US" dirty="0" smtClean="0"/>
              <a:t>he </a:t>
            </a:r>
            <a:r>
              <a:rPr lang="en-US" dirty="0"/>
              <a:t>number of </a:t>
            </a:r>
            <a:r>
              <a:rPr lang="en-US" dirty="0" smtClean="0"/>
              <a:t>FSS </a:t>
            </a:r>
            <a:r>
              <a:rPr lang="en-US" dirty="0"/>
              <a:t>coordinators supported by PIC, </a:t>
            </a:r>
            <a:endParaRPr lang="en-US" dirty="0" smtClean="0"/>
          </a:p>
          <a:p>
            <a:pPr lvl="1"/>
            <a:r>
              <a:rPr lang="en-US" dirty="0" smtClean="0"/>
              <a:t>The </a:t>
            </a:r>
            <a:r>
              <a:rPr lang="en-US" dirty="0"/>
              <a:t>cap on number of </a:t>
            </a:r>
            <a:r>
              <a:rPr lang="en-US" dirty="0" smtClean="0"/>
              <a:t>positions: the </a:t>
            </a:r>
            <a:r>
              <a:rPr lang="en-US" dirty="0"/>
              <a:t>most recent number of </a:t>
            </a:r>
            <a:r>
              <a:rPr lang="en-US" dirty="0" smtClean="0"/>
              <a:t>FSS </a:t>
            </a:r>
            <a:r>
              <a:rPr lang="en-US" dirty="0"/>
              <a:t>program coordinator positions </a:t>
            </a:r>
            <a:r>
              <a:rPr lang="en-US" dirty="0" smtClean="0"/>
              <a:t>funded (in FY 2011 or FY 2012, as applicable), </a:t>
            </a:r>
            <a:r>
              <a:rPr lang="en-US" dirty="0"/>
              <a:t>and </a:t>
            </a:r>
            <a:endParaRPr lang="en-US" dirty="0" smtClean="0"/>
          </a:p>
          <a:p>
            <a:pPr lvl="1"/>
            <a:r>
              <a:rPr lang="en-US" dirty="0" smtClean="0"/>
              <a:t>The </a:t>
            </a:r>
            <a:r>
              <a:rPr lang="en-US" dirty="0"/>
              <a:t>most recent award amount (FY 2012 or FY 2011, as applicable</a:t>
            </a:r>
            <a:r>
              <a:rPr lang="en-US" dirty="0" smtClean="0"/>
              <a:t>).</a:t>
            </a:r>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9</a:t>
            </a:fld>
            <a:endParaRPr kumimoji="0" lang="en-US"/>
          </a:p>
        </p:txBody>
      </p:sp>
    </p:spTree>
    <p:extLst>
      <p:ext uri="{BB962C8B-B14F-4D97-AF65-F5344CB8AC3E}">
        <p14:creationId xmlns:p14="http://schemas.microsoft.com/office/powerpoint/2010/main" val="1454316400"/>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0550"/>
            <a:ext cx="8229600" cy="800100"/>
          </a:xfrm>
        </p:spPr>
        <p:txBody>
          <a:bodyPr>
            <a:noAutofit/>
          </a:bodyPr>
          <a:lstStyle/>
          <a:p>
            <a:r>
              <a:rPr lang="en-US" b="1" dirty="0"/>
              <a:t>Once You’ve Submitted Your Application…</a:t>
            </a:r>
          </a:p>
        </p:txBody>
      </p:sp>
      <p:sp>
        <p:nvSpPr>
          <p:cNvPr id="3" name="Content Placeholder 2"/>
          <p:cNvSpPr>
            <a:spLocks noGrp="1"/>
          </p:cNvSpPr>
          <p:nvPr>
            <p:ph idx="1"/>
          </p:nvPr>
        </p:nvSpPr>
        <p:spPr>
          <a:xfrm>
            <a:off x="457200" y="1733550"/>
            <a:ext cx="8229600" cy="3197352"/>
          </a:xfrm>
        </p:spPr>
        <p:txBody>
          <a:bodyPr>
            <a:normAutofit/>
          </a:bodyPr>
          <a:lstStyle/>
          <a:p>
            <a:pPr>
              <a:lnSpc>
                <a:spcPct val="90000"/>
              </a:lnSpc>
              <a:defRPr/>
            </a:pPr>
            <a:r>
              <a:rPr lang="en-US" sz="2400" dirty="0" smtClean="0"/>
              <a:t>If the application does not pass the validation check, it will be rejected and the applicant notified of the reason for the rejected application.</a:t>
            </a:r>
          </a:p>
          <a:p>
            <a:pPr marL="109728" indent="0">
              <a:lnSpc>
                <a:spcPct val="90000"/>
              </a:lnSpc>
              <a:buNone/>
              <a:defRPr/>
            </a:pPr>
            <a:endParaRPr lang="en-US" sz="2400" dirty="0" smtClean="0"/>
          </a:p>
          <a:p>
            <a:pPr>
              <a:lnSpc>
                <a:spcPct val="90000"/>
              </a:lnSpc>
              <a:defRPr/>
            </a:pPr>
            <a:r>
              <a:rPr lang="en-US" sz="2400" dirty="0" smtClean="0"/>
              <a:t>DO NOT ASSUME that the  application has been successfully submitted until you receive the validation notice.</a:t>
            </a:r>
          </a:p>
          <a:p>
            <a:pPr marL="109728" indent="0">
              <a:lnSpc>
                <a:spcPct val="90000"/>
              </a:lnSpc>
              <a:buNone/>
              <a:defRPr/>
            </a:pPr>
            <a:endParaRPr lang="en-US" sz="2400" dirty="0" smtClean="0"/>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90</a:t>
            </a:fld>
            <a:endParaRPr kumimoji="0" lang="en-US"/>
          </a:p>
        </p:txBody>
      </p:sp>
    </p:spTree>
    <p:extLst>
      <p:ext uri="{BB962C8B-B14F-4D97-AF65-F5344CB8AC3E}">
        <p14:creationId xmlns:p14="http://schemas.microsoft.com/office/powerpoint/2010/main" val="3701925870"/>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66750"/>
            <a:ext cx="8229600" cy="800100"/>
          </a:xfrm>
        </p:spPr>
        <p:txBody>
          <a:bodyPr>
            <a:noAutofit/>
          </a:bodyPr>
          <a:lstStyle/>
          <a:p>
            <a:r>
              <a:rPr lang="en-US" b="1" dirty="0"/>
              <a:t>Once You’ve Submitted Your Application…</a:t>
            </a:r>
          </a:p>
        </p:txBody>
      </p:sp>
      <p:sp>
        <p:nvSpPr>
          <p:cNvPr id="3" name="Content Placeholder 2"/>
          <p:cNvSpPr>
            <a:spLocks noGrp="1"/>
          </p:cNvSpPr>
          <p:nvPr>
            <p:ph idx="1"/>
          </p:nvPr>
        </p:nvSpPr>
        <p:spPr>
          <a:xfrm>
            <a:off x="457200" y="1543050"/>
            <a:ext cx="8229600" cy="3387852"/>
          </a:xfrm>
        </p:spPr>
        <p:txBody>
          <a:bodyPr>
            <a:normAutofit/>
          </a:bodyPr>
          <a:lstStyle/>
          <a:p>
            <a:pPr marL="109728" indent="0">
              <a:lnSpc>
                <a:spcPct val="90000"/>
              </a:lnSpc>
              <a:buNone/>
              <a:defRPr/>
            </a:pPr>
            <a:endParaRPr lang="en-US" sz="2400" dirty="0" smtClean="0"/>
          </a:p>
          <a:p>
            <a:pPr>
              <a:lnSpc>
                <a:spcPct val="90000"/>
              </a:lnSpc>
              <a:defRPr/>
            </a:pPr>
            <a:r>
              <a:rPr lang="en-US" sz="2400" dirty="0" smtClean="0"/>
              <a:t>If a rejection notice is received, you must correct the error and resubmit.</a:t>
            </a:r>
          </a:p>
          <a:p>
            <a:pPr marL="109728" indent="0">
              <a:lnSpc>
                <a:spcPct val="90000"/>
              </a:lnSpc>
              <a:buNone/>
              <a:defRPr/>
            </a:pPr>
            <a:endParaRPr lang="en-US" sz="2400" dirty="0" smtClean="0"/>
          </a:p>
          <a:p>
            <a:pPr>
              <a:lnSpc>
                <a:spcPct val="90000"/>
              </a:lnSpc>
              <a:defRPr/>
            </a:pPr>
            <a:r>
              <a:rPr lang="en-US" sz="2400" dirty="0" smtClean="0"/>
              <a:t>If you successfully uploaded your application within the application deadline but subsequently receive a rejection notice, you will have a 24 hour “grace period” beyond the deadline date to re-submit.</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91</a:t>
            </a:fld>
            <a:endParaRPr kumimoji="0" lang="en-US"/>
          </a:p>
        </p:txBody>
      </p:sp>
    </p:spTree>
    <p:extLst>
      <p:ext uri="{BB962C8B-B14F-4D97-AF65-F5344CB8AC3E}">
        <p14:creationId xmlns:p14="http://schemas.microsoft.com/office/powerpoint/2010/main" val="1132730181"/>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4350"/>
            <a:ext cx="8229600" cy="800100"/>
          </a:xfrm>
        </p:spPr>
        <p:txBody>
          <a:bodyPr>
            <a:normAutofit/>
          </a:bodyPr>
          <a:lstStyle/>
          <a:p>
            <a:r>
              <a:rPr lang="en-US" b="1" dirty="0"/>
              <a:t>Application Status</a:t>
            </a:r>
          </a:p>
        </p:txBody>
      </p:sp>
      <p:sp>
        <p:nvSpPr>
          <p:cNvPr id="3" name="Content Placeholder 2"/>
          <p:cNvSpPr>
            <a:spLocks noGrp="1"/>
          </p:cNvSpPr>
          <p:nvPr>
            <p:ph idx="1"/>
          </p:nvPr>
        </p:nvSpPr>
        <p:spPr>
          <a:xfrm>
            <a:off x="457200" y="1428750"/>
            <a:ext cx="8229600" cy="3502152"/>
          </a:xfrm>
        </p:spPr>
        <p:txBody>
          <a:bodyPr>
            <a:normAutofit fontScale="92500" lnSpcReduction="10000"/>
          </a:bodyPr>
          <a:lstStyle/>
          <a:p>
            <a:r>
              <a:rPr lang="en-US" dirty="0" smtClean="0"/>
              <a:t>You can check on grants.gov to see the status of your application.</a:t>
            </a:r>
          </a:p>
          <a:p>
            <a:pPr marL="109728" indent="0">
              <a:buNone/>
            </a:pPr>
            <a:r>
              <a:rPr lang="en-US" dirty="0" smtClean="0"/>
              <a:t> </a:t>
            </a:r>
          </a:p>
          <a:p>
            <a:r>
              <a:rPr lang="en-US" dirty="0" smtClean="0"/>
              <a:t>HUD has received the application you submitted when it says </a:t>
            </a:r>
            <a:r>
              <a:rPr lang="en-US" dirty="0"/>
              <a:t>“Your application has been reviewed by the Grantor agency and assigned an Agency Tracking Number.”  </a:t>
            </a:r>
            <a:r>
              <a:rPr lang="en-US" dirty="0" smtClean="0"/>
              <a:t>That means it’s been received and validated.  There’s nothing else that Grants.gov can tell you after this.  </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92</a:t>
            </a:fld>
            <a:endParaRPr kumimoji="0" lang="en-US"/>
          </a:p>
        </p:txBody>
      </p:sp>
    </p:spTree>
    <p:extLst>
      <p:ext uri="{BB962C8B-B14F-4D97-AF65-F5344CB8AC3E}">
        <p14:creationId xmlns:p14="http://schemas.microsoft.com/office/powerpoint/2010/main" val="4242910500"/>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1500"/>
            <a:ext cx="8229600" cy="800100"/>
          </a:xfrm>
        </p:spPr>
        <p:txBody>
          <a:bodyPr>
            <a:normAutofit/>
          </a:bodyPr>
          <a:lstStyle/>
          <a:p>
            <a:r>
              <a:rPr lang="en-US" b="1" dirty="0"/>
              <a:t>Application </a:t>
            </a:r>
            <a:r>
              <a:rPr lang="en-US" b="1" dirty="0" smtClean="0"/>
              <a:t>Status - Hints</a:t>
            </a:r>
            <a:endParaRPr lang="en-US" b="1" dirty="0"/>
          </a:p>
        </p:txBody>
      </p:sp>
      <p:sp>
        <p:nvSpPr>
          <p:cNvPr id="3" name="Content Placeholder 2"/>
          <p:cNvSpPr>
            <a:spLocks noGrp="1"/>
          </p:cNvSpPr>
          <p:nvPr>
            <p:ph idx="1"/>
          </p:nvPr>
        </p:nvSpPr>
        <p:spPr/>
        <p:txBody>
          <a:bodyPr>
            <a:normAutofit fontScale="92500" lnSpcReduction="20000"/>
          </a:bodyPr>
          <a:lstStyle/>
          <a:p>
            <a:pPr>
              <a:defRPr/>
            </a:pPr>
            <a:r>
              <a:rPr lang="en-US" dirty="0" smtClean="0"/>
              <a:t>If there is a problem with your application submission, an email will be sent to the person designated in your REGISTRATION, not in your APPLICATION because we will not have been able to read your application yet.  </a:t>
            </a:r>
          </a:p>
          <a:p>
            <a:pPr marL="109728" indent="0">
              <a:buNone/>
              <a:defRPr/>
            </a:pPr>
            <a:endParaRPr lang="en-US" dirty="0" smtClean="0"/>
          </a:p>
          <a:p>
            <a:pPr>
              <a:defRPr/>
            </a:pPr>
            <a:r>
              <a:rPr lang="en-US" dirty="0" smtClean="0"/>
              <a:t>Make sure that the person designated in your REGISTRATION is checking his/her email in anticipation of a validation email.  </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93</a:t>
            </a:fld>
            <a:endParaRPr kumimoji="0" lang="en-US"/>
          </a:p>
        </p:txBody>
      </p:sp>
    </p:spTree>
    <p:extLst>
      <p:ext uri="{BB962C8B-B14F-4D97-AF65-F5344CB8AC3E}">
        <p14:creationId xmlns:p14="http://schemas.microsoft.com/office/powerpoint/2010/main" val="1311948741"/>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4350"/>
            <a:ext cx="8229600" cy="800100"/>
          </a:xfrm>
        </p:spPr>
        <p:txBody>
          <a:bodyPr/>
          <a:lstStyle/>
          <a:p>
            <a:r>
              <a:rPr lang="en-US" b="1" dirty="0" smtClean="0"/>
              <a:t>Other Hints</a:t>
            </a:r>
            <a:endParaRPr lang="en-US" dirty="0"/>
          </a:p>
        </p:txBody>
      </p:sp>
      <p:sp>
        <p:nvSpPr>
          <p:cNvPr id="3" name="Content Placeholder 2"/>
          <p:cNvSpPr>
            <a:spLocks noGrp="1"/>
          </p:cNvSpPr>
          <p:nvPr>
            <p:ph idx="1"/>
          </p:nvPr>
        </p:nvSpPr>
        <p:spPr>
          <a:xfrm>
            <a:off x="457200" y="1371600"/>
            <a:ext cx="8229600" cy="3559302"/>
          </a:xfrm>
        </p:spPr>
        <p:txBody>
          <a:bodyPr>
            <a:normAutofit/>
          </a:bodyPr>
          <a:lstStyle/>
          <a:p>
            <a:pPr>
              <a:defRPr/>
            </a:pPr>
            <a:r>
              <a:rPr lang="en-US" sz="2800" dirty="0" smtClean="0">
                <a:solidFill>
                  <a:srgbClr val="0070C0"/>
                </a:solidFill>
              </a:rPr>
              <a:t>Make sure that someone will be available to cure deficiencies, both at time of application submission and during the competition processing time! </a:t>
            </a:r>
          </a:p>
          <a:p>
            <a:pPr marL="109728" indent="0">
              <a:buNone/>
              <a:defRPr/>
            </a:pPr>
            <a:endParaRPr lang="en-US" sz="2800" dirty="0" smtClean="0">
              <a:solidFill>
                <a:srgbClr val="0070C0"/>
              </a:solidFill>
            </a:endParaRPr>
          </a:p>
          <a:p>
            <a:pPr>
              <a:defRPr/>
            </a:pPr>
            <a:r>
              <a:rPr lang="en-US" sz="2800" dirty="0" smtClean="0"/>
              <a:t>If the point of contact for the application goes on vacation, designate someone to cover for them.</a:t>
            </a:r>
          </a:p>
          <a:p>
            <a:pPr marL="109728" indent="0">
              <a:buNone/>
              <a:defRPr/>
            </a:pPr>
            <a:endParaRPr lang="en-US" sz="2800" dirty="0" smtClean="0"/>
          </a:p>
          <a:p>
            <a:pPr>
              <a:buNone/>
              <a:defRPr/>
            </a:pPr>
            <a:endParaRPr lang="en-US" sz="2800" dirty="0" smtClean="0"/>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94</a:t>
            </a:fld>
            <a:endParaRPr kumimoji="0" lang="en-US"/>
          </a:p>
        </p:txBody>
      </p:sp>
    </p:spTree>
    <p:extLst>
      <p:ext uri="{BB962C8B-B14F-4D97-AF65-F5344CB8AC3E}">
        <p14:creationId xmlns:p14="http://schemas.microsoft.com/office/powerpoint/2010/main" val="2217570507"/>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00100"/>
          </a:xfrm>
        </p:spPr>
        <p:txBody>
          <a:bodyPr/>
          <a:lstStyle/>
          <a:p>
            <a:r>
              <a:rPr lang="en-US" b="1" dirty="0"/>
              <a:t>Other Hints</a:t>
            </a:r>
            <a:endParaRPr lang="en-US" dirty="0"/>
          </a:p>
        </p:txBody>
      </p:sp>
      <p:sp>
        <p:nvSpPr>
          <p:cNvPr id="3" name="Content Placeholder 2"/>
          <p:cNvSpPr>
            <a:spLocks noGrp="1"/>
          </p:cNvSpPr>
          <p:nvPr>
            <p:ph idx="1"/>
          </p:nvPr>
        </p:nvSpPr>
        <p:spPr/>
        <p:txBody>
          <a:bodyPr/>
          <a:lstStyle/>
          <a:p>
            <a:pPr>
              <a:defRPr/>
            </a:pPr>
            <a:r>
              <a:rPr lang="en-US" b="1" dirty="0" smtClean="0"/>
              <a:t>SAVE</a:t>
            </a:r>
            <a:r>
              <a:rPr lang="en-US" dirty="0" smtClean="0"/>
              <a:t> every email correspondence, email validation, the log number/call number every time you call the help desk, etc.  These may become crucial if there is a problem.</a:t>
            </a:r>
          </a:p>
          <a:p>
            <a:pPr marL="109728" indent="0">
              <a:buNone/>
              <a:defRPr/>
            </a:pPr>
            <a:endParaRPr lang="en-US" dirty="0" smtClean="0"/>
          </a:p>
          <a:p>
            <a:pPr>
              <a:defRPr/>
            </a:pPr>
            <a:r>
              <a:rPr lang="en-US" b="1" dirty="0" smtClean="0"/>
              <a:t>SAVE</a:t>
            </a:r>
            <a:r>
              <a:rPr lang="en-US" dirty="0" smtClean="0"/>
              <a:t> all fax transmission sheets that your fax machine produces.</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95</a:t>
            </a:fld>
            <a:endParaRPr kumimoji="0" lang="en-US"/>
          </a:p>
        </p:txBody>
      </p:sp>
    </p:spTree>
    <p:extLst>
      <p:ext uri="{BB962C8B-B14F-4D97-AF65-F5344CB8AC3E}">
        <p14:creationId xmlns:p14="http://schemas.microsoft.com/office/powerpoint/2010/main" val="1010914249"/>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4350"/>
            <a:ext cx="8229600" cy="800100"/>
          </a:xfrm>
        </p:spPr>
        <p:txBody>
          <a:bodyPr>
            <a:normAutofit/>
          </a:bodyPr>
          <a:lstStyle/>
          <a:p>
            <a:r>
              <a:rPr lang="en-US" b="1" dirty="0"/>
              <a:t>Help with Grants.gov</a:t>
            </a:r>
          </a:p>
        </p:txBody>
      </p:sp>
      <p:sp>
        <p:nvSpPr>
          <p:cNvPr id="3" name="Content Placeholder 2"/>
          <p:cNvSpPr>
            <a:spLocks noGrp="1"/>
          </p:cNvSpPr>
          <p:nvPr>
            <p:ph idx="1"/>
          </p:nvPr>
        </p:nvSpPr>
        <p:spPr/>
        <p:txBody>
          <a:bodyPr>
            <a:normAutofit fontScale="92500" lnSpcReduction="10000"/>
          </a:bodyPr>
          <a:lstStyle/>
          <a:p>
            <a:pPr>
              <a:defRPr/>
            </a:pPr>
            <a:r>
              <a:rPr lang="en-US" b="1" dirty="0" smtClean="0"/>
              <a:t>For help with Grants.gov process, please call 1-800-518-GRANTS or send an email to </a:t>
            </a:r>
            <a:r>
              <a:rPr lang="en-US" b="1" dirty="0" smtClean="0">
                <a:hlinkClick r:id="rId2"/>
              </a:rPr>
              <a:t>support@grants.gov</a:t>
            </a:r>
            <a:r>
              <a:rPr lang="en-US" b="1" dirty="0" smtClean="0"/>
              <a:t>.</a:t>
            </a:r>
          </a:p>
          <a:p>
            <a:pPr marL="109728" indent="0">
              <a:buNone/>
              <a:defRPr/>
            </a:pPr>
            <a:endParaRPr lang="en-US" b="1" dirty="0" smtClean="0"/>
          </a:p>
          <a:p>
            <a:pPr>
              <a:defRPr/>
            </a:pPr>
            <a:r>
              <a:rPr lang="en-US" b="1" dirty="0" smtClean="0"/>
              <a:t>Check grants-gov.blogspot.com.</a:t>
            </a:r>
          </a:p>
          <a:p>
            <a:pPr marL="109728" indent="0">
              <a:buNone/>
              <a:defRPr/>
            </a:pPr>
            <a:endParaRPr lang="en-US" b="1" dirty="0" smtClean="0"/>
          </a:p>
          <a:p>
            <a:pPr>
              <a:defRPr/>
            </a:pPr>
            <a:r>
              <a:rPr lang="en-US" b="1" dirty="0">
                <a:solidFill>
                  <a:srgbClr val="0070C0"/>
                </a:solidFill>
              </a:rPr>
              <a:t>Please do not </a:t>
            </a:r>
            <a:r>
              <a:rPr lang="en-US" b="1" dirty="0" smtClean="0">
                <a:solidFill>
                  <a:srgbClr val="0070C0"/>
                </a:solidFill>
              </a:rPr>
              <a:t>contact </a:t>
            </a:r>
            <a:r>
              <a:rPr lang="en-US" b="1" dirty="0">
                <a:solidFill>
                  <a:srgbClr val="0070C0"/>
                </a:solidFill>
              </a:rPr>
              <a:t>the Program </a:t>
            </a:r>
            <a:r>
              <a:rPr lang="en-US" b="1" dirty="0" smtClean="0">
                <a:solidFill>
                  <a:srgbClr val="0070C0"/>
                </a:solidFill>
              </a:rPr>
              <a:t>Office </a:t>
            </a:r>
            <a:r>
              <a:rPr lang="en-US" b="1" dirty="0">
                <a:solidFill>
                  <a:srgbClr val="0070C0"/>
                </a:solidFill>
              </a:rPr>
              <a:t>with Grants.gov questions.</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96</a:t>
            </a:fld>
            <a:endParaRPr kumimoji="0" lang="en-US"/>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00100"/>
          </a:xfrm>
        </p:spPr>
        <p:txBody>
          <a:bodyPr>
            <a:normAutofit/>
          </a:bodyPr>
          <a:lstStyle/>
          <a:p>
            <a:r>
              <a:rPr lang="en-US" b="1" dirty="0"/>
              <a:t>Important Resources</a:t>
            </a:r>
          </a:p>
        </p:txBody>
      </p:sp>
      <p:sp>
        <p:nvSpPr>
          <p:cNvPr id="3" name="Content Placeholder 2"/>
          <p:cNvSpPr>
            <a:spLocks noGrp="1"/>
          </p:cNvSpPr>
          <p:nvPr>
            <p:ph idx="1"/>
          </p:nvPr>
        </p:nvSpPr>
        <p:spPr>
          <a:xfrm>
            <a:off x="457200" y="1428750"/>
            <a:ext cx="8229600" cy="3502152"/>
          </a:xfrm>
        </p:spPr>
        <p:txBody>
          <a:bodyPr/>
          <a:lstStyle/>
          <a:p>
            <a:pPr marL="609600" indent="-609600">
              <a:defRPr/>
            </a:pPr>
            <a:r>
              <a:rPr lang="en-US" dirty="0" smtClean="0"/>
              <a:t>Funds Available Page – lots of good info here:</a:t>
            </a:r>
          </a:p>
          <a:p>
            <a:pPr marL="609600" indent="-609600">
              <a:buNone/>
              <a:defRPr/>
            </a:pPr>
            <a:r>
              <a:rPr lang="en-US" sz="2400" dirty="0" smtClean="0">
                <a:hlinkClick r:id="rId2"/>
              </a:rPr>
              <a:t>http://www.hud.gov/offices/adm/grants/fundsavail.cfm</a:t>
            </a:r>
            <a:endParaRPr lang="en-US" sz="2400" dirty="0" smtClean="0"/>
          </a:p>
          <a:p>
            <a:pPr marL="609600" indent="-609600">
              <a:defRPr/>
            </a:pPr>
            <a:endParaRPr lang="en-US" sz="2400" dirty="0" smtClean="0"/>
          </a:p>
          <a:p>
            <a:pPr marL="609600" indent="-609600">
              <a:defRPr/>
            </a:pPr>
            <a:r>
              <a:rPr lang="en-US" dirty="0" smtClean="0"/>
              <a:t>Or - Go to: </a:t>
            </a:r>
            <a:r>
              <a:rPr lang="en-US" dirty="0" smtClean="0">
                <a:hlinkClick r:id="rId3"/>
              </a:rPr>
              <a:t>www.hud.gov</a:t>
            </a:r>
            <a:r>
              <a:rPr lang="en-US" dirty="0" smtClean="0"/>
              <a:t>, - grants – funds available</a:t>
            </a:r>
          </a:p>
          <a:p>
            <a:pPr marL="609600" indent="-609600">
              <a:defRPr/>
            </a:pPr>
            <a:endParaRPr lang="en-US" sz="2000" dirty="0" smtClean="0"/>
          </a:p>
          <a:p>
            <a:pPr marL="609600" indent="-609600">
              <a:defRPr/>
            </a:pPr>
            <a:r>
              <a:rPr lang="en-US" sz="2400" dirty="0" smtClean="0"/>
              <a:t>On this page, scroll down to find links to program NOFAs. </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97</a:t>
            </a:fld>
            <a:endParaRPr kumimoji="0" lang="en-US"/>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00100"/>
          </a:xfrm>
        </p:spPr>
        <p:txBody>
          <a:bodyPr/>
          <a:lstStyle/>
          <a:p>
            <a:r>
              <a:rPr lang="en-US" b="1" dirty="0" smtClean="0"/>
              <a:t>Contact Information</a:t>
            </a:r>
            <a:endParaRPr lang="en-US" b="1" dirty="0"/>
          </a:p>
        </p:txBody>
      </p:sp>
      <p:sp>
        <p:nvSpPr>
          <p:cNvPr id="3" name="Content Placeholder 2"/>
          <p:cNvSpPr>
            <a:spLocks noGrp="1"/>
          </p:cNvSpPr>
          <p:nvPr>
            <p:ph idx="1"/>
          </p:nvPr>
        </p:nvSpPr>
        <p:spPr>
          <a:xfrm>
            <a:off x="457200" y="1314450"/>
            <a:ext cx="8229600" cy="3486150"/>
          </a:xfrm>
        </p:spPr>
        <p:txBody>
          <a:bodyPr>
            <a:normAutofit fontScale="92500" lnSpcReduction="10000"/>
          </a:bodyPr>
          <a:lstStyle/>
          <a:p>
            <a:r>
              <a:rPr lang="en-US" dirty="0" smtClean="0"/>
              <a:t>2013 </a:t>
            </a:r>
            <a:r>
              <a:rPr lang="en-US" b="1" dirty="0"/>
              <a:t>General Section</a:t>
            </a:r>
            <a:r>
              <a:rPr lang="en-US" dirty="0"/>
              <a:t> </a:t>
            </a:r>
            <a:r>
              <a:rPr lang="en-US" dirty="0" smtClean="0"/>
              <a:t>Questions – call the Grants </a:t>
            </a:r>
            <a:r>
              <a:rPr lang="en-US" dirty="0"/>
              <a:t>Management Office at 202-708-0667 (this is not a toll-free number).  </a:t>
            </a:r>
          </a:p>
          <a:p>
            <a:pPr marL="109728" indent="0">
              <a:buNone/>
            </a:pPr>
            <a:endParaRPr lang="en-US" dirty="0" smtClean="0"/>
          </a:p>
          <a:p>
            <a:pPr>
              <a:defRPr/>
            </a:pPr>
            <a:r>
              <a:rPr lang="en-US" dirty="0" smtClean="0"/>
              <a:t>Grants.gov - 1-800-518-GRANTS </a:t>
            </a:r>
            <a:r>
              <a:rPr lang="en-US" dirty="0"/>
              <a:t>or send an email to </a:t>
            </a:r>
            <a:r>
              <a:rPr lang="en-US" dirty="0" smtClean="0">
                <a:hlinkClick r:id="rId2"/>
              </a:rPr>
              <a:t>support@grants.gov</a:t>
            </a:r>
            <a:endParaRPr lang="en-US" dirty="0" smtClean="0"/>
          </a:p>
          <a:p>
            <a:pPr>
              <a:defRPr/>
            </a:pPr>
            <a:endParaRPr lang="en-US" dirty="0"/>
          </a:p>
          <a:p>
            <a:pPr>
              <a:defRPr/>
            </a:pPr>
            <a:r>
              <a:rPr lang="en-US" dirty="0" smtClean="0"/>
              <a:t>Logic </a:t>
            </a:r>
            <a:r>
              <a:rPr lang="en-US" dirty="0"/>
              <a:t>Model Format/Function Questions – call the number listed in the instructions of the LM</a:t>
            </a:r>
          </a:p>
          <a:p>
            <a:pPr>
              <a:defRPr/>
            </a:pPr>
            <a:endParaRPr lang="en-US" dirty="0"/>
          </a:p>
          <a:p>
            <a:endParaRPr lang="en-US" dirty="0" smtClean="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98</a:t>
            </a:fld>
            <a:endParaRPr kumimoji="0" lang="en-US"/>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00100"/>
          </a:xfrm>
        </p:spPr>
        <p:txBody>
          <a:bodyPr/>
          <a:lstStyle/>
          <a:p>
            <a:r>
              <a:rPr lang="en-US" b="1" dirty="0" smtClean="0"/>
              <a:t>Contact Information</a:t>
            </a:r>
            <a:endParaRPr lang="en-US" b="1" dirty="0"/>
          </a:p>
        </p:txBody>
      </p:sp>
      <p:sp>
        <p:nvSpPr>
          <p:cNvPr id="3" name="Content Placeholder 2"/>
          <p:cNvSpPr>
            <a:spLocks noGrp="1"/>
          </p:cNvSpPr>
          <p:nvPr>
            <p:ph idx="1"/>
          </p:nvPr>
        </p:nvSpPr>
        <p:spPr>
          <a:xfrm>
            <a:off x="457200" y="1314450"/>
            <a:ext cx="8229600" cy="3486150"/>
          </a:xfrm>
        </p:spPr>
        <p:txBody>
          <a:bodyPr>
            <a:normAutofit/>
          </a:bodyPr>
          <a:lstStyle/>
          <a:p>
            <a:r>
              <a:rPr lang="en-US" dirty="0" smtClean="0"/>
              <a:t>PH FSS Program Questions – Anice Chenault –</a:t>
            </a:r>
            <a:r>
              <a:rPr lang="en-US" dirty="0" smtClean="0">
                <a:hlinkClick r:id="rId2"/>
              </a:rPr>
              <a:t>anice.s.chenault@hud.gov</a:t>
            </a:r>
            <a:endParaRPr lang="en-US" dirty="0" smtClean="0"/>
          </a:p>
          <a:p>
            <a:pPr marL="109728" indent="0">
              <a:buNone/>
            </a:pPr>
            <a:endParaRPr lang="en-US" dirty="0" smtClean="0"/>
          </a:p>
          <a:p>
            <a:r>
              <a:rPr lang="en-US" dirty="0" smtClean="0"/>
              <a:t>HCV FSS Program Questions – email </a:t>
            </a:r>
            <a:r>
              <a:rPr lang="en-US" dirty="0" smtClean="0">
                <a:hlinkClick r:id="rId3"/>
              </a:rPr>
              <a:t>HCVFSS@hud.gov</a:t>
            </a:r>
            <a:r>
              <a:rPr lang="en-US" dirty="0" smtClean="0"/>
              <a:t> </a:t>
            </a:r>
          </a:p>
          <a:p>
            <a:endParaRPr lang="en-US" dirty="0"/>
          </a:p>
          <a:p>
            <a:pPr marL="109728" indent="0">
              <a:buNone/>
            </a:pPr>
            <a:endParaRPr lang="en-US" dirty="0" smtClean="0"/>
          </a:p>
          <a:p>
            <a:endParaRPr lang="en-US" dirty="0" smtClean="0"/>
          </a:p>
        </p:txBody>
      </p:sp>
      <p:sp>
        <p:nvSpPr>
          <p:cNvPr id="4" name="Slide Number Placeholder 3"/>
          <p:cNvSpPr>
            <a:spLocks noGrp="1"/>
          </p:cNvSpPr>
          <p:nvPr>
            <p:ph type="sldNum" sz="quarter" idx="12"/>
          </p:nvPr>
        </p:nvSpPr>
        <p:spPr/>
        <p:txBody>
          <a:bodyPr>
            <a:normAutofit fontScale="85000" lnSpcReduction="20000"/>
          </a:bodyPr>
          <a:lstStyle/>
          <a:p>
            <a:fld id="{69E29E33-B620-47F9-BB04-8846C2A5AFCC}" type="slidenum">
              <a:rPr kumimoji="0" lang="en-US" smtClean="0"/>
              <a:pPr/>
              <a:t>99</a:t>
            </a:fld>
            <a:endParaRPr kumimoji="0" lang="en-US"/>
          </a:p>
        </p:txBody>
      </p:sp>
    </p:spTree>
    <p:extLst>
      <p:ext uri="{BB962C8B-B14F-4D97-AF65-F5344CB8AC3E}">
        <p14:creationId xmlns:p14="http://schemas.microsoft.com/office/powerpoint/2010/main" val="229507858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0</TotalTime>
  <Words>6122</Words>
  <Application>Microsoft Office PowerPoint</Application>
  <PresentationFormat>On-screen Show (16:9)</PresentationFormat>
  <Paragraphs>762</Paragraphs>
  <Slides>99</Slides>
  <Notes>20</Notes>
  <HiddenSlides>0</HiddenSlides>
  <MMClips>0</MMClips>
  <ScaleCrop>false</ScaleCrop>
  <HeadingPairs>
    <vt:vector size="4" baseType="variant">
      <vt:variant>
        <vt:lpstr>Theme</vt:lpstr>
      </vt:variant>
      <vt:variant>
        <vt:i4>1</vt:i4>
      </vt:variant>
      <vt:variant>
        <vt:lpstr>Slide Titles</vt:lpstr>
      </vt:variant>
      <vt:variant>
        <vt:i4>99</vt:i4>
      </vt:variant>
    </vt:vector>
  </HeadingPairs>
  <TitlesOfParts>
    <vt:vector size="100" baseType="lpstr">
      <vt:lpstr>Urban</vt:lpstr>
      <vt:lpstr>FY 2013 Public Housing and Housing Choice Voucher Family Self-Sufficiency NOFA Webcast</vt:lpstr>
      <vt:lpstr>The Basics</vt:lpstr>
      <vt:lpstr>The Basics</vt:lpstr>
      <vt:lpstr>Major Changes at a Glance</vt:lpstr>
      <vt:lpstr>Major Changes at a Glance</vt:lpstr>
      <vt:lpstr>Major Changes at a Glance</vt:lpstr>
      <vt:lpstr>Major Changes at a Glance</vt:lpstr>
      <vt:lpstr>Target Period</vt:lpstr>
      <vt:lpstr>PIC Report (Appendix A) </vt:lpstr>
      <vt:lpstr>PIC Report (Appendix A) </vt:lpstr>
      <vt:lpstr>PIC Report (Appendix A)</vt:lpstr>
      <vt:lpstr>PIC Report (Appendix A)</vt:lpstr>
      <vt:lpstr>Example 1</vt:lpstr>
      <vt:lpstr>Example 2</vt:lpstr>
      <vt:lpstr>Eligible Applicants</vt:lpstr>
      <vt:lpstr>Eligible Applicants</vt:lpstr>
      <vt:lpstr>Eligible Applicants - Example</vt:lpstr>
      <vt:lpstr>Number of Families Served  </vt:lpstr>
      <vt:lpstr>Number of Families Served  </vt:lpstr>
      <vt:lpstr>Number of Families Served  </vt:lpstr>
      <vt:lpstr>Joint Applicants </vt:lpstr>
      <vt:lpstr>Transfers/Consolidations</vt:lpstr>
      <vt:lpstr>Transfers/Consolidations</vt:lpstr>
      <vt:lpstr>Capacity to Administer/Past Performance Review</vt:lpstr>
      <vt:lpstr>Capacity to Administer/Past Performance Review</vt:lpstr>
      <vt:lpstr>Capacity to Administer/Past Performance Review</vt:lpstr>
      <vt:lpstr>Capacity to Administer/Past Performance Review</vt:lpstr>
      <vt:lpstr>Capacity to Administer/Past Performance Review</vt:lpstr>
      <vt:lpstr>Eligible Activities </vt:lpstr>
      <vt:lpstr>Eligible Activities </vt:lpstr>
      <vt:lpstr>Ineligible Activities </vt:lpstr>
      <vt:lpstr>Ineligible Activities </vt:lpstr>
      <vt:lpstr>Ineligible Activities </vt:lpstr>
      <vt:lpstr>Program Requirements</vt:lpstr>
      <vt:lpstr>Program Requirements</vt:lpstr>
      <vt:lpstr>Program Requirements</vt:lpstr>
      <vt:lpstr>Program Requirements</vt:lpstr>
      <vt:lpstr>Program Requirements</vt:lpstr>
      <vt:lpstr>Program Requirements - Section 3</vt:lpstr>
      <vt:lpstr>Program Requirements - Section 3</vt:lpstr>
      <vt:lpstr>Funding Limits </vt:lpstr>
      <vt:lpstr>General Section Threshold Requirements</vt:lpstr>
      <vt:lpstr>General Section Threshold Requirements</vt:lpstr>
      <vt:lpstr>Fewer Forms</vt:lpstr>
      <vt:lpstr>Application Forms</vt:lpstr>
      <vt:lpstr>Application Forms</vt:lpstr>
      <vt:lpstr>Application Forms</vt:lpstr>
      <vt:lpstr>Application Forms</vt:lpstr>
      <vt:lpstr>Form SF-424</vt:lpstr>
      <vt:lpstr>Form SF-424</vt:lpstr>
      <vt:lpstr>Form SF-424</vt:lpstr>
      <vt:lpstr>Form SF-424</vt:lpstr>
      <vt:lpstr>Form SF-424</vt:lpstr>
      <vt:lpstr>Form SF-LLL </vt:lpstr>
      <vt:lpstr>Form HUD-2880</vt:lpstr>
      <vt:lpstr>Form HUD-2880</vt:lpstr>
      <vt:lpstr>Form HUD-96011</vt:lpstr>
      <vt:lpstr>Additional Note on Faxes</vt:lpstr>
      <vt:lpstr>Additional Note on Faxes</vt:lpstr>
      <vt:lpstr>Additional Note on Faxes</vt:lpstr>
      <vt:lpstr>Form HUD-52651 –FSS Application Form</vt:lpstr>
      <vt:lpstr>Form HUD-52651 –FSS Application Form</vt:lpstr>
      <vt:lpstr>Form 96010</vt:lpstr>
      <vt:lpstr>Changes to the Logic Model </vt:lpstr>
      <vt:lpstr>Changes to the Logic Model</vt:lpstr>
      <vt:lpstr>Changes to the Logic Model</vt:lpstr>
      <vt:lpstr>Changes to the Logic Model</vt:lpstr>
      <vt:lpstr>Changes to the Logic Model</vt:lpstr>
      <vt:lpstr>Changes to the Logic Model</vt:lpstr>
      <vt:lpstr>Changes to the Logic Model</vt:lpstr>
      <vt:lpstr>Reporting</vt:lpstr>
      <vt:lpstr>Reporting</vt:lpstr>
      <vt:lpstr>Putting Your Application Together: Grants.gov</vt:lpstr>
      <vt:lpstr>Instructions Download</vt:lpstr>
      <vt:lpstr>How to Use Application Package</vt:lpstr>
      <vt:lpstr>Registration Process</vt:lpstr>
      <vt:lpstr>Registration Process</vt:lpstr>
      <vt:lpstr>Renewal/Update Registration Process for CCR/SAM POCs</vt:lpstr>
      <vt:lpstr>Renewal/Update Registration Process for CCR/SAM POCs</vt:lpstr>
      <vt:lpstr>Application Submission</vt:lpstr>
      <vt:lpstr>Application Submission</vt:lpstr>
      <vt:lpstr>Application Submission  </vt:lpstr>
      <vt:lpstr>Application Submission</vt:lpstr>
      <vt:lpstr>Application Submission</vt:lpstr>
      <vt:lpstr>Application Submission –  File Names</vt:lpstr>
      <vt:lpstr>Application Hints</vt:lpstr>
      <vt:lpstr>Application Hints</vt:lpstr>
      <vt:lpstr>Once You’ve Submitted Your Application…</vt:lpstr>
      <vt:lpstr>Once You’ve Submitted Your Application…</vt:lpstr>
      <vt:lpstr>Once You’ve Submitted Your Application…</vt:lpstr>
      <vt:lpstr>Once You’ve Submitted Your Application…</vt:lpstr>
      <vt:lpstr>Application Status</vt:lpstr>
      <vt:lpstr>Application Status - Hints</vt:lpstr>
      <vt:lpstr>Other Hints</vt:lpstr>
      <vt:lpstr>Other Hints</vt:lpstr>
      <vt:lpstr>Help with Grants.gov</vt:lpstr>
      <vt:lpstr>Important Resources</vt:lpstr>
      <vt:lpstr>Contact Information</vt:lpstr>
      <vt:lpstr>Contact Information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2013-09-10T17:32:15Z</dcterms:created>
  <dcterms:modified xsi:type="dcterms:W3CDTF">2013-09-10T17:33:28Z</dcterms:modified>
</cp:coreProperties>
</file>