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87" r:id="rId2"/>
    <p:sldId id="345" r:id="rId3"/>
    <p:sldId id="344" r:id="rId4"/>
    <p:sldId id="347" r:id="rId5"/>
    <p:sldId id="380" r:id="rId6"/>
    <p:sldId id="381" r:id="rId7"/>
    <p:sldId id="382" r:id="rId8"/>
    <p:sldId id="383" r:id="rId9"/>
    <p:sldId id="351" r:id="rId10"/>
    <p:sldId id="378" r:id="rId11"/>
    <p:sldId id="379" r:id="rId12"/>
    <p:sldId id="373" r:id="rId13"/>
    <p:sldId id="374" r:id="rId14"/>
    <p:sldId id="375" r:id="rId15"/>
    <p:sldId id="376" r:id="rId16"/>
    <p:sldId id="377" r:id="rId17"/>
    <p:sldId id="486" r:id="rId18"/>
    <p:sldId id="487" r:id="rId19"/>
    <p:sldId id="461" r:id="rId20"/>
    <p:sldId id="490" r:id="rId21"/>
    <p:sldId id="492" r:id="rId22"/>
    <p:sldId id="493" r:id="rId23"/>
    <p:sldId id="494" r:id="rId24"/>
    <p:sldId id="495" r:id="rId25"/>
    <p:sldId id="505" r:id="rId26"/>
    <p:sldId id="504" r:id="rId27"/>
    <p:sldId id="503" r:id="rId28"/>
    <p:sldId id="510" r:id="rId29"/>
    <p:sldId id="353" r:id="rId3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D6C"/>
    <a:srgbClr val="008A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02957-B73F-4EE4-9941-57100C10E1E7}" v="20" dt="2019-07-05T12:28:24.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78197" autoAdjust="0"/>
  </p:normalViewPr>
  <p:slideViewPr>
    <p:cSldViewPr>
      <p:cViewPr varScale="1">
        <p:scale>
          <a:sx n="114" d="100"/>
          <a:sy n="114" d="100"/>
        </p:scale>
        <p:origin x="1530" y="10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ck, Mark R" userId="ad4b3554-4ff3-4209-ba58-6a991b8f4ac0" providerId="ADAL" clId="{8B902957-B73F-4EE4-9941-57100C10E1E7}"/>
    <pc:docChg chg="undo custSel addSld modSld sldOrd modNotesMaster modHandout">
      <pc:chgData name="Dominick, Mark R" userId="ad4b3554-4ff3-4209-ba58-6a991b8f4ac0" providerId="ADAL" clId="{8B902957-B73F-4EE4-9941-57100C10E1E7}" dt="2019-07-23T12:14:17.672" v="1336" actId="6549"/>
      <pc:docMkLst>
        <pc:docMk/>
      </pc:docMkLst>
      <pc:sldChg chg="modSp">
        <pc:chgData name="Dominick, Mark R" userId="ad4b3554-4ff3-4209-ba58-6a991b8f4ac0" providerId="ADAL" clId="{8B902957-B73F-4EE4-9941-57100C10E1E7}" dt="2019-07-05T12:25:19.047" v="1333" actId="6549"/>
        <pc:sldMkLst>
          <pc:docMk/>
          <pc:sldMk cId="3835317060" sldId="287"/>
        </pc:sldMkLst>
        <pc:spChg chg="mod">
          <ac:chgData name="Dominick, Mark R" userId="ad4b3554-4ff3-4209-ba58-6a991b8f4ac0" providerId="ADAL" clId="{8B902957-B73F-4EE4-9941-57100C10E1E7}" dt="2019-07-05T12:24:47.348" v="1327" actId="255"/>
          <ac:spMkLst>
            <pc:docMk/>
            <pc:sldMk cId="3835317060" sldId="287"/>
            <ac:spMk id="2" creationId="{00000000-0000-0000-0000-000000000000}"/>
          </ac:spMkLst>
        </pc:spChg>
        <pc:spChg chg="mod">
          <ac:chgData name="Dominick, Mark R" userId="ad4b3554-4ff3-4209-ba58-6a991b8f4ac0" providerId="ADAL" clId="{8B902957-B73F-4EE4-9941-57100C10E1E7}" dt="2019-07-05T12:24:31.612" v="1326" actId="20577"/>
          <ac:spMkLst>
            <pc:docMk/>
            <pc:sldMk cId="3835317060" sldId="287"/>
            <ac:spMk id="3" creationId="{00000000-0000-0000-0000-000000000000}"/>
          </ac:spMkLst>
        </pc:spChg>
        <pc:spChg chg="mod">
          <ac:chgData name="Dominick, Mark R" userId="ad4b3554-4ff3-4209-ba58-6a991b8f4ac0" providerId="ADAL" clId="{8B902957-B73F-4EE4-9941-57100C10E1E7}" dt="2019-07-05T12:25:19.047" v="1333" actId="6549"/>
          <ac:spMkLst>
            <pc:docMk/>
            <pc:sldMk cId="3835317060" sldId="287"/>
            <ac:spMk id="5" creationId="{0BEE0838-5593-4303-AACD-4BF9DF521C43}"/>
          </ac:spMkLst>
        </pc:spChg>
      </pc:sldChg>
      <pc:sldChg chg="modSp">
        <pc:chgData name="Dominick, Mark R" userId="ad4b3554-4ff3-4209-ba58-6a991b8f4ac0" providerId="ADAL" clId="{8B902957-B73F-4EE4-9941-57100C10E1E7}" dt="2019-07-05T12:19:15.540" v="1164" actId="20577"/>
        <pc:sldMkLst>
          <pc:docMk/>
          <pc:sldMk cId="4046671541" sldId="345"/>
        </pc:sldMkLst>
        <pc:spChg chg="mod">
          <ac:chgData name="Dominick, Mark R" userId="ad4b3554-4ff3-4209-ba58-6a991b8f4ac0" providerId="ADAL" clId="{8B902957-B73F-4EE4-9941-57100C10E1E7}" dt="2019-07-05T12:19:15.540" v="1164" actId="20577"/>
          <ac:spMkLst>
            <pc:docMk/>
            <pc:sldMk cId="4046671541" sldId="345"/>
            <ac:spMk id="3" creationId="{00000000-0000-0000-0000-000000000000}"/>
          </ac:spMkLst>
        </pc:spChg>
      </pc:sldChg>
      <pc:sldChg chg="modSp">
        <pc:chgData name="Dominick, Mark R" userId="ad4b3554-4ff3-4209-ba58-6a991b8f4ac0" providerId="ADAL" clId="{8B902957-B73F-4EE4-9941-57100C10E1E7}" dt="2019-07-23T12:14:17.672" v="1336" actId="6549"/>
        <pc:sldMkLst>
          <pc:docMk/>
          <pc:sldMk cId="1917706815" sldId="347"/>
        </pc:sldMkLst>
        <pc:spChg chg="mod">
          <ac:chgData name="Dominick, Mark R" userId="ad4b3554-4ff3-4209-ba58-6a991b8f4ac0" providerId="ADAL" clId="{8B902957-B73F-4EE4-9941-57100C10E1E7}" dt="2019-07-23T12:14:17.672" v="1336" actId="6549"/>
          <ac:spMkLst>
            <pc:docMk/>
            <pc:sldMk cId="1917706815" sldId="347"/>
            <ac:spMk id="8" creationId="{00000000-0000-0000-0000-000000000000}"/>
          </ac:spMkLst>
        </pc:spChg>
      </pc:sldChg>
      <pc:sldChg chg="modSp">
        <pc:chgData name="Dominick, Mark R" userId="ad4b3554-4ff3-4209-ba58-6a991b8f4ac0" providerId="ADAL" clId="{8B902957-B73F-4EE4-9941-57100C10E1E7}" dt="2019-07-01T15:56:34.772" v="514" actId="20577"/>
        <pc:sldMkLst>
          <pc:docMk/>
          <pc:sldMk cId="850248462" sldId="378"/>
        </pc:sldMkLst>
        <pc:spChg chg="mod">
          <ac:chgData name="Dominick, Mark R" userId="ad4b3554-4ff3-4209-ba58-6a991b8f4ac0" providerId="ADAL" clId="{8B902957-B73F-4EE4-9941-57100C10E1E7}" dt="2019-07-01T15:56:34.772" v="514" actId="20577"/>
          <ac:spMkLst>
            <pc:docMk/>
            <pc:sldMk cId="850248462" sldId="378"/>
            <ac:spMk id="3" creationId="{D3984257-7F31-4476-AF47-6C31000C2FC8}"/>
          </ac:spMkLst>
        </pc:spChg>
      </pc:sldChg>
      <pc:sldChg chg="modSp ord">
        <pc:chgData name="Dominick, Mark R" userId="ad4b3554-4ff3-4209-ba58-6a991b8f4ac0" providerId="ADAL" clId="{8B902957-B73F-4EE4-9941-57100C10E1E7}" dt="2019-07-01T15:57:32.569" v="597" actId="6549"/>
        <pc:sldMkLst>
          <pc:docMk/>
          <pc:sldMk cId="1704253099" sldId="379"/>
        </pc:sldMkLst>
        <pc:spChg chg="mod">
          <ac:chgData name="Dominick, Mark R" userId="ad4b3554-4ff3-4209-ba58-6a991b8f4ac0" providerId="ADAL" clId="{8B902957-B73F-4EE4-9941-57100C10E1E7}" dt="2019-07-01T15:57:32.569" v="597" actId="6549"/>
          <ac:spMkLst>
            <pc:docMk/>
            <pc:sldMk cId="1704253099" sldId="379"/>
            <ac:spMk id="3" creationId="{D3984257-7F31-4476-AF47-6C31000C2FC8}"/>
          </ac:spMkLst>
        </pc:spChg>
      </pc:sldChg>
      <pc:sldChg chg="modSp add ord">
        <pc:chgData name="Dominick, Mark R" userId="ad4b3554-4ff3-4209-ba58-6a991b8f4ac0" providerId="ADAL" clId="{8B902957-B73F-4EE4-9941-57100C10E1E7}" dt="2019-07-01T16:00:25.067" v="632" actId="12"/>
        <pc:sldMkLst>
          <pc:docMk/>
          <pc:sldMk cId="768599546" sldId="380"/>
        </pc:sldMkLst>
        <pc:spChg chg="mod">
          <ac:chgData name="Dominick, Mark R" userId="ad4b3554-4ff3-4209-ba58-6a991b8f4ac0" providerId="ADAL" clId="{8B902957-B73F-4EE4-9941-57100C10E1E7}" dt="2019-07-01T15:54:51.502" v="323" actId="20577"/>
          <ac:spMkLst>
            <pc:docMk/>
            <pc:sldMk cId="768599546" sldId="380"/>
            <ac:spMk id="2" creationId="{A77E4270-6276-4634-A96B-BD10840E1E1F}"/>
          </ac:spMkLst>
        </pc:spChg>
        <pc:spChg chg="mod">
          <ac:chgData name="Dominick, Mark R" userId="ad4b3554-4ff3-4209-ba58-6a991b8f4ac0" providerId="ADAL" clId="{8B902957-B73F-4EE4-9941-57100C10E1E7}" dt="2019-07-01T16:00:25.067" v="632" actId="12"/>
          <ac:spMkLst>
            <pc:docMk/>
            <pc:sldMk cId="768599546" sldId="380"/>
            <ac:spMk id="3" creationId="{D3984257-7F31-4476-AF47-6C31000C2FC8}"/>
          </ac:spMkLst>
        </pc:spChg>
      </pc:sldChg>
      <pc:sldChg chg="modSp add ord">
        <pc:chgData name="Dominick, Mark R" userId="ad4b3554-4ff3-4209-ba58-6a991b8f4ac0" providerId="ADAL" clId="{8B902957-B73F-4EE4-9941-57100C10E1E7}" dt="2019-07-01T16:00:32.614" v="634" actId="12"/>
        <pc:sldMkLst>
          <pc:docMk/>
          <pc:sldMk cId="3474265434" sldId="381"/>
        </pc:sldMkLst>
        <pc:spChg chg="mod">
          <ac:chgData name="Dominick, Mark R" userId="ad4b3554-4ff3-4209-ba58-6a991b8f4ac0" providerId="ADAL" clId="{8B902957-B73F-4EE4-9941-57100C10E1E7}" dt="2019-07-01T15:54:46.476" v="318" actId="20577"/>
          <ac:spMkLst>
            <pc:docMk/>
            <pc:sldMk cId="3474265434" sldId="381"/>
            <ac:spMk id="2" creationId="{A77E4270-6276-4634-A96B-BD10840E1E1F}"/>
          </ac:spMkLst>
        </pc:spChg>
        <pc:spChg chg="mod">
          <ac:chgData name="Dominick, Mark R" userId="ad4b3554-4ff3-4209-ba58-6a991b8f4ac0" providerId="ADAL" clId="{8B902957-B73F-4EE4-9941-57100C10E1E7}" dt="2019-07-01T16:00:32.614" v="634" actId="12"/>
          <ac:spMkLst>
            <pc:docMk/>
            <pc:sldMk cId="3474265434" sldId="381"/>
            <ac:spMk id="3" creationId="{D3984257-7F31-4476-AF47-6C31000C2FC8}"/>
          </ac:spMkLst>
        </pc:spChg>
      </pc:sldChg>
      <pc:sldChg chg="modSp add">
        <pc:chgData name="Dominick, Mark R" userId="ad4b3554-4ff3-4209-ba58-6a991b8f4ac0" providerId="ADAL" clId="{8B902957-B73F-4EE4-9941-57100C10E1E7}" dt="2019-07-01T16:08:51.190" v="1123" actId="20577"/>
        <pc:sldMkLst>
          <pc:docMk/>
          <pc:sldMk cId="419073738" sldId="382"/>
        </pc:sldMkLst>
        <pc:spChg chg="mod">
          <ac:chgData name="Dominick, Mark R" userId="ad4b3554-4ff3-4209-ba58-6a991b8f4ac0" providerId="ADAL" clId="{8B902957-B73F-4EE4-9941-57100C10E1E7}" dt="2019-07-01T15:58:11.898" v="623" actId="6549"/>
          <ac:spMkLst>
            <pc:docMk/>
            <pc:sldMk cId="419073738" sldId="382"/>
            <ac:spMk id="2" creationId="{A77E4270-6276-4634-A96B-BD10840E1E1F}"/>
          </ac:spMkLst>
        </pc:spChg>
        <pc:spChg chg="mod">
          <ac:chgData name="Dominick, Mark R" userId="ad4b3554-4ff3-4209-ba58-6a991b8f4ac0" providerId="ADAL" clId="{8B902957-B73F-4EE4-9941-57100C10E1E7}" dt="2019-07-01T16:08:51.190" v="1123" actId="20577"/>
          <ac:spMkLst>
            <pc:docMk/>
            <pc:sldMk cId="419073738" sldId="382"/>
            <ac:spMk id="3" creationId="{D3984257-7F31-4476-AF47-6C31000C2FC8}"/>
          </ac:spMkLst>
        </pc:spChg>
      </pc:sldChg>
      <pc:sldChg chg="modSp add">
        <pc:chgData name="Dominick, Mark R" userId="ad4b3554-4ff3-4209-ba58-6a991b8f4ac0" providerId="ADAL" clId="{8B902957-B73F-4EE4-9941-57100C10E1E7}" dt="2019-07-01T16:04:52.088" v="1107" actId="20577"/>
        <pc:sldMkLst>
          <pc:docMk/>
          <pc:sldMk cId="2906998494" sldId="383"/>
        </pc:sldMkLst>
        <pc:spChg chg="mod">
          <ac:chgData name="Dominick, Mark R" userId="ad4b3554-4ff3-4209-ba58-6a991b8f4ac0" providerId="ADAL" clId="{8B902957-B73F-4EE4-9941-57100C10E1E7}" dt="2019-07-01T16:03:34.374" v="959" actId="20577"/>
          <ac:spMkLst>
            <pc:docMk/>
            <pc:sldMk cId="2906998494" sldId="383"/>
            <ac:spMk id="2" creationId="{A77E4270-6276-4634-A96B-BD10840E1E1F}"/>
          </ac:spMkLst>
        </pc:spChg>
        <pc:spChg chg="mod">
          <ac:chgData name="Dominick, Mark R" userId="ad4b3554-4ff3-4209-ba58-6a991b8f4ac0" providerId="ADAL" clId="{8B902957-B73F-4EE4-9941-57100C10E1E7}" dt="2019-07-01T16:04:52.088" v="1107" actId="20577"/>
          <ac:spMkLst>
            <pc:docMk/>
            <pc:sldMk cId="2906998494" sldId="383"/>
            <ac:spMk id="3" creationId="{D3984257-7F31-4476-AF47-6C31000C2FC8}"/>
          </ac:spMkLst>
        </pc:spChg>
      </pc:sldChg>
      <pc:sldChg chg="add">
        <pc:chgData name="Dominick, Mark R" userId="ad4b3554-4ff3-4209-ba58-6a991b8f4ac0" providerId="ADAL" clId="{8B902957-B73F-4EE4-9941-57100C10E1E7}" dt="2019-07-05T12:20:02.260" v="1165"/>
        <pc:sldMkLst>
          <pc:docMk/>
          <pc:sldMk cId="3597305643" sldId="461"/>
        </pc:sldMkLst>
      </pc:sldChg>
      <pc:sldChg chg="modSp add">
        <pc:chgData name="Dominick, Mark R" userId="ad4b3554-4ff3-4209-ba58-6a991b8f4ac0" providerId="ADAL" clId="{8B902957-B73F-4EE4-9941-57100C10E1E7}" dt="2019-07-05T12:20:57.632" v="1166" actId="6549"/>
        <pc:sldMkLst>
          <pc:docMk/>
          <pc:sldMk cId="2422437119" sldId="486"/>
        </pc:sldMkLst>
        <pc:spChg chg="mod">
          <ac:chgData name="Dominick, Mark R" userId="ad4b3554-4ff3-4209-ba58-6a991b8f4ac0" providerId="ADAL" clId="{8B902957-B73F-4EE4-9941-57100C10E1E7}" dt="2019-07-05T12:20:57.632" v="1166" actId="6549"/>
          <ac:spMkLst>
            <pc:docMk/>
            <pc:sldMk cId="2422437119" sldId="486"/>
            <ac:spMk id="3" creationId="{DE35D273-8B56-4FF8-A04F-9105FC97DBB0}"/>
          </ac:spMkLst>
        </pc:spChg>
      </pc:sldChg>
      <pc:sldChg chg="add">
        <pc:chgData name="Dominick, Mark R" userId="ad4b3554-4ff3-4209-ba58-6a991b8f4ac0" providerId="ADAL" clId="{8B902957-B73F-4EE4-9941-57100C10E1E7}" dt="2019-07-05T12:20:02.260" v="1165"/>
        <pc:sldMkLst>
          <pc:docMk/>
          <pc:sldMk cId="3653655597" sldId="487"/>
        </pc:sldMkLst>
      </pc:sldChg>
      <pc:sldChg chg="add">
        <pc:chgData name="Dominick, Mark R" userId="ad4b3554-4ff3-4209-ba58-6a991b8f4ac0" providerId="ADAL" clId="{8B902957-B73F-4EE4-9941-57100C10E1E7}" dt="2019-07-05T12:20:02.260" v="1165"/>
        <pc:sldMkLst>
          <pc:docMk/>
          <pc:sldMk cId="3077108776" sldId="490"/>
        </pc:sldMkLst>
      </pc:sldChg>
      <pc:sldChg chg="add">
        <pc:chgData name="Dominick, Mark R" userId="ad4b3554-4ff3-4209-ba58-6a991b8f4ac0" providerId="ADAL" clId="{8B902957-B73F-4EE4-9941-57100C10E1E7}" dt="2019-07-05T12:20:02.260" v="1165"/>
        <pc:sldMkLst>
          <pc:docMk/>
          <pc:sldMk cId="4025790002" sldId="492"/>
        </pc:sldMkLst>
      </pc:sldChg>
      <pc:sldChg chg="add">
        <pc:chgData name="Dominick, Mark R" userId="ad4b3554-4ff3-4209-ba58-6a991b8f4ac0" providerId="ADAL" clId="{8B902957-B73F-4EE4-9941-57100C10E1E7}" dt="2019-07-05T12:20:02.260" v="1165"/>
        <pc:sldMkLst>
          <pc:docMk/>
          <pc:sldMk cId="1154906146" sldId="493"/>
        </pc:sldMkLst>
      </pc:sldChg>
      <pc:sldChg chg="modSp add">
        <pc:chgData name="Dominick, Mark R" userId="ad4b3554-4ff3-4209-ba58-6a991b8f4ac0" providerId="ADAL" clId="{8B902957-B73F-4EE4-9941-57100C10E1E7}" dt="2019-07-05T12:21:57.013" v="1167" actId="1076"/>
        <pc:sldMkLst>
          <pc:docMk/>
          <pc:sldMk cId="499016794" sldId="494"/>
        </pc:sldMkLst>
        <pc:spChg chg="mod">
          <ac:chgData name="Dominick, Mark R" userId="ad4b3554-4ff3-4209-ba58-6a991b8f4ac0" providerId="ADAL" clId="{8B902957-B73F-4EE4-9941-57100C10E1E7}" dt="2019-07-05T12:21:57.013" v="1167" actId="1076"/>
          <ac:spMkLst>
            <pc:docMk/>
            <pc:sldMk cId="499016794" sldId="494"/>
            <ac:spMk id="3" creationId="{E55E7148-000C-4522-8387-6FB231F17CF0}"/>
          </ac:spMkLst>
        </pc:spChg>
      </pc:sldChg>
      <pc:sldChg chg="modSp add">
        <pc:chgData name="Dominick, Mark R" userId="ad4b3554-4ff3-4209-ba58-6a991b8f4ac0" providerId="ADAL" clId="{8B902957-B73F-4EE4-9941-57100C10E1E7}" dt="2019-07-05T12:22:14.573" v="1168" actId="6549"/>
        <pc:sldMkLst>
          <pc:docMk/>
          <pc:sldMk cId="1791906866" sldId="495"/>
        </pc:sldMkLst>
        <pc:spChg chg="mod">
          <ac:chgData name="Dominick, Mark R" userId="ad4b3554-4ff3-4209-ba58-6a991b8f4ac0" providerId="ADAL" clId="{8B902957-B73F-4EE4-9941-57100C10E1E7}" dt="2019-07-05T12:22:14.573" v="1168" actId="6549"/>
          <ac:spMkLst>
            <pc:docMk/>
            <pc:sldMk cId="1791906866" sldId="495"/>
            <ac:spMk id="3" creationId="{F665880C-09FC-4E76-81D0-4735B2A81B4F}"/>
          </ac:spMkLst>
        </pc:spChg>
      </pc:sldChg>
      <pc:sldChg chg="add">
        <pc:chgData name="Dominick, Mark R" userId="ad4b3554-4ff3-4209-ba58-6a991b8f4ac0" providerId="ADAL" clId="{8B902957-B73F-4EE4-9941-57100C10E1E7}" dt="2019-07-05T12:20:02.260" v="1165"/>
        <pc:sldMkLst>
          <pc:docMk/>
          <pc:sldMk cId="910072627" sldId="503"/>
        </pc:sldMkLst>
      </pc:sldChg>
      <pc:sldChg chg="add">
        <pc:chgData name="Dominick, Mark R" userId="ad4b3554-4ff3-4209-ba58-6a991b8f4ac0" providerId="ADAL" clId="{8B902957-B73F-4EE4-9941-57100C10E1E7}" dt="2019-07-05T12:20:02.260" v="1165"/>
        <pc:sldMkLst>
          <pc:docMk/>
          <pc:sldMk cId="1789748650" sldId="504"/>
        </pc:sldMkLst>
      </pc:sldChg>
      <pc:sldChg chg="add">
        <pc:chgData name="Dominick, Mark R" userId="ad4b3554-4ff3-4209-ba58-6a991b8f4ac0" providerId="ADAL" clId="{8B902957-B73F-4EE4-9941-57100C10E1E7}" dt="2019-07-05T12:20:02.260" v="1165"/>
        <pc:sldMkLst>
          <pc:docMk/>
          <pc:sldMk cId="3649600687" sldId="505"/>
        </pc:sldMkLst>
      </pc:sldChg>
      <pc:sldChg chg="add">
        <pc:chgData name="Dominick, Mark R" userId="ad4b3554-4ff3-4209-ba58-6a991b8f4ac0" providerId="ADAL" clId="{8B902957-B73F-4EE4-9941-57100C10E1E7}" dt="2019-07-05T12:20:02.260" v="1165"/>
        <pc:sldMkLst>
          <pc:docMk/>
          <pc:sldMk cId="803150060" sldId="510"/>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2" tIns="46145" rIns="92292" bIns="46145" rtlCol="0"/>
          <a:lstStyle>
            <a:lvl1pPr algn="l">
              <a:defRPr sz="1200"/>
            </a:lvl1pPr>
          </a:lstStyle>
          <a:p>
            <a:endParaRPr lang="en-US" dirty="0"/>
          </a:p>
        </p:txBody>
      </p:sp>
      <p:sp>
        <p:nvSpPr>
          <p:cNvPr id="3" name="Date Placeholder 2"/>
          <p:cNvSpPr>
            <a:spLocks noGrp="1"/>
          </p:cNvSpPr>
          <p:nvPr>
            <p:ph type="dt" sz="quarter" idx="1"/>
          </p:nvPr>
        </p:nvSpPr>
        <p:spPr>
          <a:xfrm>
            <a:off x="3927777" y="0"/>
            <a:ext cx="3004820" cy="461010"/>
          </a:xfrm>
          <a:prstGeom prst="rect">
            <a:avLst/>
          </a:prstGeom>
        </p:spPr>
        <p:txBody>
          <a:bodyPr vert="horz" lIns="92292" tIns="46145" rIns="92292" bIns="46145" rtlCol="0"/>
          <a:lstStyle>
            <a:lvl1pPr algn="r">
              <a:defRPr sz="1200"/>
            </a:lvl1pPr>
          </a:lstStyle>
          <a:p>
            <a:fld id="{9288F3E7-84C9-49CF-9AD2-38B70798F575}" type="datetimeFigureOut">
              <a:rPr lang="en-US" smtClean="0"/>
              <a:t>7/23/2019</a:t>
            </a:fld>
            <a:endParaRPr lang="en-US" dirty="0"/>
          </a:p>
        </p:txBody>
      </p:sp>
      <p:sp>
        <p:nvSpPr>
          <p:cNvPr id="4" name="Footer Placeholder 3"/>
          <p:cNvSpPr>
            <a:spLocks noGrp="1"/>
          </p:cNvSpPr>
          <p:nvPr>
            <p:ph type="ftr" sz="quarter" idx="2"/>
          </p:nvPr>
        </p:nvSpPr>
        <p:spPr>
          <a:xfrm>
            <a:off x="0" y="8757593"/>
            <a:ext cx="3004820" cy="461010"/>
          </a:xfrm>
          <a:prstGeom prst="rect">
            <a:avLst/>
          </a:prstGeom>
        </p:spPr>
        <p:txBody>
          <a:bodyPr vert="horz" lIns="92292" tIns="46145" rIns="92292" bIns="461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7" y="8757593"/>
            <a:ext cx="3004820" cy="461010"/>
          </a:xfrm>
          <a:prstGeom prst="rect">
            <a:avLst/>
          </a:prstGeom>
        </p:spPr>
        <p:txBody>
          <a:bodyPr vert="horz" lIns="92292" tIns="46145" rIns="92292" bIns="46145" rtlCol="0" anchor="b"/>
          <a:lstStyle>
            <a:lvl1pPr algn="r">
              <a:defRPr sz="1200"/>
            </a:lvl1pPr>
          </a:lstStyle>
          <a:p>
            <a:fld id="{17A657C6-FBB3-41A7-B358-D36F1953E43B}" type="slidenum">
              <a:rPr lang="en-US" smtClean="0"/>
              <a:t>‹#›</a:t>
            </a:fld>
            <a:endParaRPr lang="en-US" dirty="0"/>
          </a:p>
        </p:txBody>
      </p:sp>
    </p:spTree>
    <p:extLst>
      <p:ext uri="{BB962C8B-B14F-4D97-AF65-F5344CB8AC3E}">
        <p14:creationId xmlns:p14="http://schemas.microsoft.com/office/powerpoint/2010/main" val="1826099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2" tIns="46145" rIns="92292" bIns="46145" rtlCol="0"/>
          <a:lstStyle>
            <a:lvl1pPr algn="l">
              <a:defRPr sz="1200"/>
            </a:lvl1pPr>
          </a:lstStyle>
          <a:p>
            <a:endParaRPr lang="en-US" dirty="0"/>
          </a:p>
        </p:txBody>
      </p:sp>
      <p:sp>
        <p:nvSpPr>
          <p:cNvPr id="3" name="Date Placeholder 2"/>
          <p:cNvSpPr>
            <a:spLocks noGrp="1"/>
          </p:cNvSpPr>
          <p:nvPr>
            <p:ph type="dt" idx="1"/>
          </p:nvPr>
        </p:nvSpPr>
        <p:spPr>
          <a:xfrm>
            <a:off x="3927777" y="0"/>
            <a:ext cx="3004820" cy="461010"/>
          </a:xfrm>
          <a:prstGeom prst="rect">
            <a:avLst/>
          </a:prstGeom>
        </p:spPr>
        <p:txBody>
          <a:bodyPr vert="horz" lIns="92292" tIns="46145" rIns="92292" bIns="46145" rtlCol="0"/>
          <a:lstStyle>
            <a:lvl1pPr algn="r">
              <a:defRPr sz="1200"/>
            </a:lvl1pPr>
          </a:lstStyle>
          <a:p>
            <a:fld id="{D1FE5213-1063-4CD2-98ED-E77F70B35C05}" type="datetimeFigureOut">
              <a:rPr lang="en-US" smtClean="0"/>
              <a:t>7/23/2019</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2" tIns="46145" rIns="92292" bIns="46145" rtlCol="0" anchor="ctr"/>
          <a:lstStyle/>
          <a:p>
            <a:endParaRPr lang="en-US" dirty="0"/>
          </a:p>
        </p:txBody>
      </p:sp>
      <p:sp>
        <p:nvSpPr>
          <p:cNvPr id="5" name="Notes Placeholder 4"/>
          <p:cNvSpPr>
            <a:spLocks noGrp="1"/>
          </p:cNvSpPr>
          <p:nvPr>
            <p:ph type="body" sz="quarter" idx="3"/>
          </p:nvPr>
        </p:nvSpPr>
        <p:spPr>
          <a:xfrm>
            <a:off x="693420" y="4379598"/>
            <a:ext cx="5547360" cy="4149090"/>
          </a:xfrm>
          <a:prstGeom prst="rect">
            <a:avLst/>
          </a:prstGeom>
        </p:spPr>
        <p:txBody>
          <a:bodyPr vert="horz" lIns="92292" tIns="46145" rIns="92292" bIns="461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3"/>
            <a:ext cx="3004820" cy="461010"/>
          </a:xfrm>
          <a:prstGeom prst="rect">
            <a:avLst/>
          </a:prstGeom>
        </p:spPr>
        <p:txBody>
          <a:bodyPr vert="horz" lIns="92292" tIns="46145" rIns="92292"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7" y="8757593"/>
            <a:ext cx="3004820" cy="461010"/>
          </a:xfrm>
          <a:prstGeom prst="rect">
            <a:avLst/>
          </a:prstGeom>
        </p:spPr>
        <p:txBody>
          <a:bodyPr vert="horz" lIns="92292" tIns="46145" rIns="92292" bIns="46145" rtlCol="0" anchor="b"/>
          <a:lstStyle>
            <a:lvl1pPr algn="r">
              <a:defRPr sz="1200"/>
            </a:lvl1pPr>
          </a:lstStyle>
          <a:p>
            <a:fld id="{FC94895B-25C5-4F61-8046-6D44BFF1CB64}" type="slidenum">
              <a:rPr lang="en-US" smtClean="0"/>
              <a:t>‹#›</a:t>
            </a:fld>
            <a:endParaRPr lang="en-US" dirty="0"/>
          </a:p>
        </p:txBody>
      </p:sp>
    </p:spTree>
    <p:extLst>
      <p:ext uri="{BB962C8B-B14F-4D97-AF65-F5344CB8AC3E}">
        <p14:creationId xmlns:p14="http://schemas.microsoft.com/office/powerpoint/2010/main" val="119262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MFT, the production, RAD</a:t>
            </a:r>
          </a:p>
        </p:txBody>
      </p:sp>
      <p:sp>
        <p:nvSpPr>
          <p:cNvPr id="4" name="Slide Number Placeholder 3"/>
          <p:cNvSpPr>
            <a:spLocks noGrp="1"/>
          </p:cNvSpPr>
          <p:nvPr>
            <p:ph type="sldNum" sz="quarter" idx="10"/>
          </p:nvPr>
        </p:nvSpPr>
        <p:spPr/>
        <p:txBody>
          <a:bodyPr/>
          <a:lstStyle/>
          <a:p>
            <a:fld id="{FC94895B-25C5-4F61-8046-6D44BFF1CB64}" type="slidenum">
              <a:rPr lang="en-US" smtClean="0"/>
              <a:t>1</a:t>
            </a:fld>
            <a:endParaRPr lang="en-US" dirty="0"/>
          </a:p>
        </p:txBody>
      </p:sp>
    </p:spTree>
    <p:extLst>
      <p:ext uri="{BB962C8B-B14F-4D97-AF65-F5344CB8AC3E}">
        <p14:creationId xmlns:p14="http://schemas.microsoft.com/office/powerpoint/2010/main" val="284298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13499-0A78-41A0-909C-E859ACE5B34D}" type="slidenum">
              <a:rPr lang="en-US" smtClean="0"/>
              <a:t>25</a:t>
            </a:fld>
            <a:endParaRPr lang="en-US" dirty="0"/>
          </a:p>
        </p:txBody>
      </p:sp>
    </p:spTree>
    <p:extLst>
      <p:ext uri="{BB962C8B-B14F-4D97-AF65-F5344CB8AC3E}">
        <p14:creationId xmlns:p14="http://schemas.microsoft.com/office/powerpoint/2010/main" val="276671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13499-0A78-41A0-909C-E859ACE5B34D}" type="slidenum">
              <a:rPr lang="en-US" smtClean="0"/>
              <a:t>26</a:t>
            </a:fld>
            <a:endParaRPr lang="en-US" dirty="0"/>
          </a:p>
        </p:txBody>
      </p:sp>
    </p:spTree>
    <p:extLst>
      <p:ext uri="{BB962C8B-B14F-4D97-AF65-F5344CB8AC3E}">
        <p14:creationId xmlns:p14="http://schemas.microsoft.com/office/powerpoint/2010/main" val="221013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13499-0A78-41A0-909C-E859ACE5B34D}" type="slidenum">
              <a:rPr lang="en-US" smtClean="0"/>
              <a:t>27</a:t>
            </a:fld>
            <a:endParaRPr lang="en-US" dirty="0"/>
          </a:p>
        </p:txBody>
      </p:sp>
    </p:spTree>
    <p:extLst>
      <p:ext uri="{BB962C8B-B14F-4D97-AF65-F5344CB8AC3E}">
        <p14:creationId xmlns:p14="http://schemas.microsoft.com/office/powerpoint/2010/main" val="289801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Addressing Post-closing Issues </a:t>
            </a:r>
            <a:r>
              <a:rPr lang="en-US" b="1" dirty="0"/>
              <a:t>- </a:t>
            </a:r>
            <a:r>
              <a:rPr lang="en-US" dirty="0"/>
              <a:t>OGC recently issued internal protocols for increasingly more common scenarios, such as:</a:t>
            </a:r>
          </a:p>
          <a:p>
            <a:r>
              <a:rPr lang="en-US" dirty="0"/>
              <a:t> </a:t>
            </a:r>
          </a:p>
          <a:p>
            <a:pPr marL="171432" indent="-171432">
              <a:buFont typeface="Arial" panose="020B0604020202020204" pitchFamily="34" charset="0"/>
              <a:buChar char="•"/>
            </a:pPr>
            <a:r>
              <a:rPr lang="en-US" dirty="0"/>
              <a:t>Refinancing or funding changes occur shortly after RAD conversion</a:t>
            </a:r>
          </a:p>
          <a:p>
            <a:pPr marL="171432" indent="-171432">
              <a:buFont typeface="Arial" panose="020B0604020202020204" pitchFamily="34" charset="0"/>
              <a:buChar char="•"/>
            </a:pPr>
            <a:r>
              <a:rPr lang="en-US" dirty="0"/>
              <a:t>Revisions needed to closing documents and title policies – e.g., DOT needing release found post-closing; incorrect legal descriptions or erroneous release from DOT; rooftop telecom leases on RAD Covered project;</a:t>
            </a:r>
          </a:p>
          <a:p>
            <a:pPr marL="171432" indent="-171432">
              <a:buFont typeface="Arial" panose="020B0604020202020204" pitchFamily="34" charset="0"/>
              <a:buChar char="•"/>
            </a:pPr>
            <a:r>
              <a:rPr lang="en-US" dirty="0"/>
              <a:t>Transfer of assistance issues – e.g., ongoing management of scattered site property where DOT remained on property post-conversion due to pending sale</a:t>
            </a:r>
          </a:p>
          <a:p>
            <a:pPr marL="171432" indent="-171432">
              <a:buFont typeface="Arial" panose="020B0604020202020204" pitchFamily="34" charset="0"/>
              <a:buChar char="•"/>
            </a:pPr>
            <a:r>
              <a:rPr lang="en-US" dirty="0"/>
              <a:t>Tenant Lease Issues – Eviction without property notice and process</a:t>
            </a:r>
          </a:p>
          <a:p>
            <a:pPr marL="171432" indent="-171432">
              <a:buFont typeface="Arial" panose="020B0604020202020204" pitchFamily="34" charset="0"/>
              <a:buChar char="•"/>
            </a:pPr>
            <a:r>
              <a:rPr lang="en-US" dirty="0"/>
              <a:t>Failure to complete scope of work specified under RCC – e.g., failure to perform the work; failure to find Gap funding; failure to make required R4R deposits</a:t>
            </a:r>
          </a:p>
          <a:p>
            <a:pPr marL="171432" indent="-171432">
              <a:buFont typeface="Arial" panose="020B0604020202020204" pitchFamily="34" charset="0"/>
              <a:buChar char="•"/>
            </a:pPr>
            <a:r>
              <a:rPr lang="en-US" dirty="0"/>
              <a:t>Age Preferences – How best to handle tenant selection and waiting lists when a converting family project incorporates a post-conversion age preference.</a:t>
            </a:r>
          </a:p>
          <a:p>
            <a:endParaRPr lang="en-US" dirty="0"/>
          </a:p>
        </p:txBody>
      </p:sp>
      <p:sp>
        <p:nvSpPr>
          <p:cNvPr id="4" name="Slide Number Placeholder 3"/>
          <p:cNvSpPr>
            <a:spLocks noGrp="1"/>
          </p:cNvSpPr>
          <p:nvPr>
            <p:ph type="sldNum" sz="quarter" idx="5"/>
          </p:nvPr>
        </p:nvSpPr>
        <p:spPr/>
        <p:txBody>
          <a:bodyPr/>
          <a:lstStyle/>
          <a:p>
            <a:fld id="{8B613499-0A78-41A0-909C-E859ACE5B34D}" type="slidenum">
              <a:rPr lang="en-US" smtClean="0"/>
              <a:t>28</a:t>
            </a:fld>
            <a:endParaRPr lang="en-US" dirty="0"/>
          </a:p>
        </p:txBody>
      </p:sp>
    </p:spTree>
    <p:extLst>
      <p:ext uri="{BB962C8B-B14F-4D97-AF65-F5344CB8AC3E}">
        <p14:creationId xmlns:p14="http://schemas.microsoft.com/office/powerpoint/2010/main" val="16671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PROGRAM CONTEXT &amp; JUSTIFICATION</a:t>
            </a:r>
            <a:r>
              <a:rPr lang="en-US" u="sng" dirty="0"/>
              <a:t>:</a:t>
            </a:r>
          </a:p>
          <a:p>
            <a:endParaRPr lang="en-US" dirty="0"/>
          </a:p>
          <a:p>
            <a:r>
              <a:rPr lang="en-US" dirty="0"/>
              <a:t>The nation’s 1.1 million units of public housing is managed by about 3,000 local housing authorities</a:t>
            </a:r>
          </a:p>
          <a:p>
            <a:endParaRPr lang="en-US" dirty="0"/>
          </a:p>
          <a:p>
            <a:r>
              <a:rPr lang="en-US" dirty="0"/>
              <a:t>Public housing faces major challenges - by 2020, the massive backlog of unmet capital needs is likely to reach $70 billion. </a:t>
            </a:r>
          </a:p>
          <a:p>
            <a:endParaRPr lang="en-US" dirty="0"/>
          </a:p>
          <a:p>
            <a:r>
              <a:rPr lang="en-US" dirty="0"/>
              <a:t>HUD’s public housing operating fund should have received between $4.6 billion and $5.1 billion every year since 2011, according to HUD’s own formulas. Instead, year after year, the operating funds allocated by Congress have fallen short by an average of roughly half-a-billion dollars per year.</a:t>
            </a:r>
          </a:p>
          <a:p>
            <a:endParaRPr lang="en-US" dirty="0"/>
          </a:p>
          <a:p>
            <a:r>
              <a:rPr lang="en-US" dirty="0"/>
              <a:t>The shortage has been worse for capital funds, which public housing authorities use to prevent problems like leaky roofs and failing boilers. In 2010, there was a $26 billion backlog of capital needs in the public housing portfolio, according to HUD’s assessment conducted in that year. Since then, the backlog has grown by $3.4 billion per year, plus “the increased cost of deferred maintenance and judicious inflation, as provided in the 2010 assessment.</a:t>
            </a:r>
          </a:p>
          <a:p>
            <a:endParaRPr lang="en-US" dirty="0"/>
          </a:p>
          <a:p>
            <a:r>
              <a:rPr lang="en-US" dirty="0"/>
              <a:t>All have been under stress because of the lack of funding, though housing authorities on the Eastern and Southern U.S. are under particular strain because they have some of the oldest public housing buildings.</a:t>
            </a:r>
          </a:p>
          <a:p>
            <a:endParaRPr lang="en-US" dirty="0"/>
          </a:p>
          <a:p>
            <a:r>
              <a:rPr lang="en-US" dirty="0"/>
              <a:t>Where housing authorities are unable to make basic repairs, address environmental problems such as lead and mold, or address major system or roof replacements, apartments become uninhabitable – resulting in an estimated loss of about 10,000 units per year through (involuntary) demolitions and dispositions.</a:t>
            </a:r>
          </a:p>
          <a:p>
            <a:endParaRPr lang="en-US" dirty="0"/>
          </a:p>
        </p:txBody>
      </p:sp>
      <p:sp>
        <p:nvSpPr>
          <p:cNvPr id="4" name="Slide Number Placeholder 3"/>
          <p:cNvSpPr>
            <a:spLocks noGrp="1"/>
          </p:cNvSpPr>
          <p:nvPr>
            <p:ph type="sldNum" sz="quarter" idx="5"/>
          </p:nvPr>
        </p:nvSpPr>
        <p:spPr/>
        <p:txBody>
          <a:bodyPr/>
          <a:lstStyle/>
          <a:p>
            <a:fld id="{8B613499-0A78-41A0-909C-E859ACE5B34D}" type="slidenum">
              <a:rPr lang="en-US" smtClean="0"/>
              <a:t>17</a:t>
            </a:fld>
            <a:endParaRPr lang="en-US" dirty="0"/>
          </a:p>
        </p:txBody>
      </p:sp>
    </p:spTree>
    <p:extLst>
      <p:ext uri="{BB962C8B-B14F-4D97-AF65-F5344CB8AC3E}">
        <p14:creationId xmlns:p14="http://schemas.microsoft.com/office/powerpoint/2010/main" val="320792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13499-0A78-41A0-909C-E859ACE5B34D}" type="slidenum">
              <a:rPr lang="en-US" smtClean="0"/>
              <a:t>18</a:t>
            </a:fld>
            <a:endParaRPr lang="en-US" dirty="0"/>
          </a:p>
        </p:txBody>
      </p:sp>
    </p:spTree>
    <p:extLst>
      <p:ext uri="{BB962C8B-B14F-4D97-AF65-F5344CB8AC3E}">
        <p14:creationId xmlns:p14="http://schemas.microsoft.com/office/powerpoint/2010/main" val="355920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PROGRAM COMPONENTS &amp; TYPES</a:t>
            </a:r>
            <a:r>
              <a:rPr lang="en-US" dirty="0"/>
              <a:t>:</a:t>
            </a:r>
          </a:p>
          <a:p>
            <a:endParaRPr lang="en-US" dirty="0"/>
          </a:p>
          <a:p>
            <a:r>
              <a:rPr lang="en-US" dirty="0"/>
              <a:t>Two Components - The Rental Assistance Demonstration Program (RAD) allows proven financing tools to be applied to at-risk public and assisted housing under two components:</a:t>
            </a:r>
          </a:p>
          <a:p>
            <a:r>
              <a:rPr lang="en-US" dirty="0"/>
              <a:t> </a:t>
            </a:r>
          </a:p>
          <a:p>
            <a:pPr lvl="0"/>
            <a:r>
              <a:rPr lang="en-US" dirty="0"/>
              <a:t>1. RAD for PHAs – Allows Public Housing properties to convert, under a competition limited to 455,000 units, to long-term Section 8 rental assistance contracts.</a:t>
            </a:r>
          </a:p>
          <a:p>
            <a:r>
              <a:rPr lang="en-US" dirty="0"/>
              <a:t> </a:t>
            </a:r>
          </a:p>
          <a:p>
            <a:r>
              <a:rPr lang="en-US" dirty="0"/>
              <a:t>RAD Component 1 (RAD for Public Housing)</a:t>
            </a:r>
          </a:p>
          <a:p>
            <a:pPr marL="171432" indent="-171432">
              <a:buFont typeface="Arial" panose="020B0604020202020204" pitchFamily="34" charset="0"/>
              <a:buChar char="•"/>
            </a:pPr>
            <a:r>
              <a:rPr lang="en-US" dirty="0"/>
              <a:t>RAD (Basic and Complex)</a:t>
            </a:r>
          </a:p>
          <a:p>
            <a:pPr marL="171432" indent="-171432">
              <a:buFont typeface="Arial" panose="020B0604020202020204" pitchFamily="34" charset="0"/>
              <a:buChar char="•"/>
            </a:pPr>
            <a:r>
              <a:rPr lang="en-US" dirty="0"/>
              <a:t>FHA-RAD</a:t>
            </a:r>
          </a:p>
          <a:p>
            <a:r>
              <a:rPr lang="en-US" dirty="0"/>
              <a:t> </a:t>
            </a:r>
          </a:p>
          <a:p>
            <a:pPr lvl="0"/>
            <a:r>
              <a:rPr lang="en-US" dirty="0"/>
              <a:t>2. RAD for Multifamily – Allows Rent Supplement (Rent Supp), Rental Assistance Payment (RAP), Mod Rehab and Section 202 PRAC properties to convert tenant-based vouchers issued upon contract expiration or termination to project-based assistance.</a:t>
            </a:r>
          </a:p>
          <a:p>
            <a:r>
              <a:rPr lang="en-US" dirty="0"/>
              <a:t> </a:t>
            </a:r>
          </a:p>
          <a:p>
            <a:r>
              <a:rPr lang="en-US" dirty="0"/>
              <a:t>RAD Component 2 (RAD for Other Multifamily Housing)</a:t>
            </a:r>
          </a:p>
          <a:p>
            <a:pPr marL="171432" indent="-171432">
              <a:buFont typeface="Arial" panose="020B0604020202020204" pitchFamily="34" charset="0"/>
              <a:buChar char="•"/>
            </a:pPr>
            <a:r>
              <a:rPr lang="en-US" dirty="0"/>
              <a:t>Section 8 Mod Rehab</a:t>
            </a:r>
          </a:p>
          <a:p>
            <a:pPr marL="171432" indent="-171432">
              <a:buFont typeface="Arial" panose="020B0604020202020204" pitchFamily="34" charset="0"/>
              <a:buChar char="•"/>
            </a:pPr>
            <a:r>
              <a:rPr lang="en-US" dirty="0"/>
              <a:t>Rental Assistance Payments</a:t>
            </a:r>
          </a:p>
          <a:p>
            <a:pPr marL="171432" indent="-171432">
              <a:buFont typeface="Arial" panose="020B0604020202020204" pitchFamily="34" charset="0"/>
              <a:buChar char="•"/>
            </a:pPr>
            <a:r>
              <a:rPr lang="en-US" dirty="0"/>
              <a:t>Rent Supplement</a:t>
            </a:r>
          </a:p>
          <a:p>
            <a:pPr marL="171432" indent="-171432">
              <a:buFont typeface="Arial" panose="020B0604020202020204" pitchFamily="34" charset="0"/>
              <a:buChar char="•"/>
            </a:pPr>
            <a:r>
              <a:rPr lang="en-US" dirty="0"/>
              <a:t>McKinney-Vento SRO</a:t>
            </a:r>
          </a:p>
          <a:p>
            <a:pPr marL="171432" indent="-171432">
              <a:buFont typeface="Arial" panose="020B0604020202020204" pitchFamily="34" charset="0"/>
              <a:buChar char="•"/>
            </a:pPr>
            <a:r>
              <a:rPr lang="en-US" dirty="0"/>
              <a:t>Section 202 PRAC Conversions* (Note: Pre-1974 202s and 202 Direct Loans with Section 8 are not eligible for RAD)</a:t>
            </a:r>
          </a:p>
        </p:txBody>
      </p:sp>
      <p:sp>
        <p:nvSpPr>
          <p:cNvPr id="4" name="Slide Number Placeholder 3"/>
          <p:cNvSpPr>
            <a:spLocks noGrp="1"/>
          </p:cNvSpPr>
          <p:nvPr>
            <p:ph type="sldNum" sz="quarter" idx="5"/>
          </p:nvPr>
        </p:nvSpPr>
        <p:spPr/>
        <p:txBody>
          <a:bodyPr/>
          <a:lstStyle/>
          <a:p>
            <a:fld id="{8B613499-0A78-41A0-909C-E859ACE5B34D}" type="slidenum">
              <a:rPr lang="en-US" smtClean="0"/>
              <a:t>19</a:t>
            </a:fld>
            <a:endParaRPr lang="en-US" dirty="0"/>
          </a:p>
        </p:txBody>
      </p:sp>
    </p:spTree>
    <p:extLst>
      <p:ext uri="{BB962C8B-B14F-4D97-AF65-F5344CB8AC3E}">
        <p14:creationId xmlns:p14="http://schemas.microsoft.com/office/powerpoint/2010/main" val="31213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13499-0A78-41A0-909C-E859ACE5B34D}" type="slidenum">
              <a:rPr lang="en-US" smtClean="0"/>
              <a:t>20</a:t>
            </a:fld>
            <a:endParaRPr lang="en-US" dirty="0"/>
          </a:p>
        </p:txBody>
      </p:sp>
    </p:spTree>
    <p:extLst>
      <p:ext uri="{BB962C8B-B14F-4D97-AF65-F5344CB8AC3E}">
        <p14:creationId xmlns:p14="http://schemas.microsoft.com/office/powerpoint/2010/main" val="244136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13499-0A78-41A0-909C-E859ACE5B34D}" type="slidenum">
              <a:rPr lang="en-US" smtClean="0"/>
              <a:t>21</a:t>
            </a:fld>
            <a:endParaRPr lang="en-US" dirty="0"/>
          </a:p>
        </p:txBody>
      </p:sp>
    </p:spTree>
    <p:extLst>
      <p:ext uri="{BB962C8B-B14F-4D97-AF65-F5344CB8AC3E}">
        <p14:creationId xmlns:p14="http://schemas.microsoft.com/office/powerpoint/2010/main" val="111862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13499-0A78-41A0-909C-E859ACE5B34D}" type="slidenum">
              <a:rPr lang="en-US" smtClean="0"/>
              <a:t>22</a:t>
            </a:fld>
            <a:endParaRPr lang="en-US" dirty="0"/>
          </a:p>
        </p:txBody>
      </p:sp>
    </p:spTree>
    <p:extLst>
      <p:ext uri="{BB962C8B-B14F-4D97-AF65-F5344CB8AC3E}">
        <p14:creationId xmlns:p14="http://schemas.microsoft.com/office/powerpoint/2010/main" val="167877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613499-0A78-41A0-909C-E859ACE5B34D}" type="slidenum">
              <a:rPr lang="en-US" smtClean="0"/>
              <a:t>23</a:t>
            </a:fld>
            <a:endParaRPr lang="en-US" dirty="0"/>
          </a:p>
        </p:txBody>
      </p:sp>
    </p:spTree>
    <p:extLst>
      <p:ext uri="{BB962C8B-B14F-4D97-AF65-F5344CB8AC3E}">
        <p14:creationId xmlns:p14="http://schemas.microsoft.com/office/powerpoint/2010/main" val="327529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PROGRAM MILESTONES:</a:t>
            </a:r>
          </a:p>
          <a:p>
            <a:endParaRPr lang="en-US" b="1" i="1" dirty="0"/>
          </a:p>
          <a:p>
            <a:r>
              <a:rPr lang="en-US" i="1" dirty="0"/>
              <a:t>RAD Converts 100K</a:t>
            </a:r>
            <a:r>
              <a:rPr lang="en-US" dirty="0"/>
              <a:t> - In FY19 the RAD Program converted its 100,000</a:t>
            </a:r>
            <a:r>
              <a:rPr lang="en-US" baseline="30000" dirty="0"/>
              <a:t>th</a:t>
            </a:r>
            <a:r>
              <a:rPr lang="en-US" dirty="0"/>
              <a:t> public housing unit.</a:t>
            </a:r>
          </a:p>
          <a:p>
            <a:pPr marL="171432" indent="-171432">
              <a:buFont typeface="Arial" panose="020B0604020202020204" pitchFamily="34" charset="0"/>
              <a:buChar char="•"/>
            </a:pPr>
            <a:r>
              <a:rPr lang="en-US" dirty="0"/>
              <a:t>Averaged $57,000 per unit in improvements, and leveraged $5.7+B for private construction investment</a:t>
            </a:r>
          </a:p>
          <a:p>
            <a:pPr marL="171432" indent="-171432">
              <a:buFont typeface="Arial" panose="020B0604020202020204" pitchFamily="34" charset="0"/>
              <a:buChar char="•"/>
            </a:pPr>
            <a:r>
              <a:rPr lang="en-US" dirty="0"/>
              <a:t>Made homes and common areas more accessible, increasing the number of homes designed for residents with disabilities</a:t>
            </a:r>
          </a:p>
          <a:p>
            <a:pPr marL="171432" indent="-171432">
              <a:buFont typeface="Arial" panose="020B0604020202020204" pitchFamily="34" charset="0"/>
              <a:buChar char="•"/>
            </a:pPr>
            <a:r>
              <a:rPr lang="en-US" dirty="0"/>
              <a:t>Generated 108,000+ jobs, often employing low-income residents through Section 3 hiring initiatives</a:t>
            </a:r>
          </a:p>
          <a:p>
            <a:endParaRPr lang="en-US" b="1" i="1" dirty="0"/>
          </a:p>
          <a:p>
            <a:r>
              <a:rPr lang="en-US" i="1" dirty="0"/>
              <a:t>Rent Supp Completion</a:t>
            </a:r>
            <a:r>
              <a:rPr lang="en-US" dirty="0"/>
              <a:t> - The last properties with contracts under the 1960s-era Rent Supplement (Rent Supp) rental assistance program were preserved and converted to project-based Section 8 assistance under RAD Component III, preserving 13,670 affordable homes.</a:t>
            </a:r>
          </a:p>
          <a:p>
            <a:endParaRPr lang="en-US" dirty="0"/>
          </a:p>
        </p:txBody>
      </p:sp>
      <p:sp>
        <p:nvSpPr>
          <p:cNvPr id="4" name="Slide Number Placeholder 3"/>
          <p:cNvSpPr>
            <a:spLocks noGrp="1"/>
          </p:cNvSpPr>
          <p:nvPr>
            <p:ph type="sldNum" sz="quarter" idx="5"/>
          </p:nvPr>
        </p:nvSpPr>
        <p:spPr/>
        <p:txBody>
          <a:bodyPr/>
          <a:lstStyle/>
          <a:p>
            <a:fld id="{8B613499-0A78-41A0-909C-E859ACE5B34D}" type="slidenum">
              <a:rPr lang="en-US" smtClean="0"/>
              <a:t>24</a:t>
            </a:fld>
            <a:endParaRPr lang="en-US" dirty="0"/>
          </a:p>
        </p:txBody>
      </p:sp>
    </p:spTree>
    <p:extLst>
      <p:ext uri="{BB962C8B-B14F-4D97-AF65-F5344CB8AC3E}">
        <p14:creationId xmlns:p14="http://schemas.microsoft.com/office/powerpoint/2010/main" val="142185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7EC77EB4-3938-4B03-A8B4-AC6B1A45249D}" type="datetime1">
              <a:rPr lang="en-US" smtClean="0"/>
              <a:t>7/23/2019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D5A3DF7-F23F-4B4E-AE83-1C04C54EFB92}" type="slidenum">
              <a:rPr lang="en-US"/>
              <a:pPr>
                <a:defRPr/>
              </a:pPr>
              <a:t>‹#›</a:t>
            </a:fld>
            <a:endParaRPr lang="en-US" dirty="0"/>
          </a:p>
        </p:txBody>
      </p:sp>
    </p:spTree>
    <p:extLst>
      <p:ext uri="{BB962C8B-B14F-4D97-AF65-F5344CB8AC3E}">
        <p14:creationId xmlns:p14="http://schemas.microsoft.com/office/powerpoint/2010/main" val="128107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61F6FB-F180-40E5-A416-A5FC0A247DC2}" type="datetime1">
              <a:rPr lang="en-US" smtClean="0"/>
              <a:t>7/23/2019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45999-340E-4ACF-BB34-8FE13F43D17C}" type="slidenum">
              <a:rPr lang="en-US"/>
              <a:pPr>
                <a:defRPr/>
              </a:pPr>
              <a:t>‹#›</a:t>
            </a:fld>
            <a:endParaRPr lang="en-US" dirty="0"/>
          </a:p>
        </p:txBody>
      </p:sp>
    </p:spTree>
    <p:extLst>
      <p:ext uri="{BB962C8B-B14F-4D97-AF65-F5344CB8AC3E}">
        <p14:creationId xmlns:p14="http://schemas.microsoft.com/office/powerpoint/2010/main" val="378022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26314A-BDCA-4B50-82D2-51B5E9168CC3}" type="datetime1">
              <a:rPr lang="en-US" smtClean="0"/>
              <a:t>7/23/2019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211A52-F243-4E28-A049-9BCD5654D432}" type="slidenum">
              <a:rPr lang="en-US"/>
              <a:pPr>
                <a:defRPr/>
              </a:pPr>
              <a:t>‹#›</a:t>
            </a:fld>
            <a:endParaRPr lang="en-US" dirty="0"/>
          </a:p>
        </p:txBody>
      </p:sp>
    </p:spTree>
    <p:extLst>
      <p:ext uri="{BB962C8B-B14F-4D97-AF65-F5344CB8AC3E}">
        <p14:creationId xmlns:p14="http://schemas.microsoft.com/office/powerpoint/2010/main" val="263241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85F17F-3B8F-407D-AA49-B3C2EDAB4DAA}" type="datetime1">
              <a:rPr lang="en-US" smtClean="0"/>
              <a:t>7/23/2019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4343400" y="6324600"/>
            <a:ext cx="381000" cy="365125"/>
          </a:xfrm>
        </p:spPr>
        <p:txBody>
          <a:bodyPr/>
          <a:lstStyle>
            <a:lvl1pPr>
              <a:defRPr sz="1500" b="1"/>
            </a:lvl1pPr>
          </a:lstStyle>
          <a:p>
            <a:pPr>
              <a:defRPr/>
            </a:pPr>
            <a:fld id="{629C09B0-A436-4930-9DBD-7F024B262714}" type="slidenum">
              <a:rPr lang="en-US" smtClean="0"/>
              <a:pPr>
                <a:defRPr/>
              </a:pPr>
              <a:t>‹#›</a:t>
            </a:fld>
            <a:endParaRPr lang="en-US" dirty="0"/>
          </a:p>
        </p:txBody>
      </p:sp>
    </p:spTree>
    <p:extLst>
      <p:ext uri="{BB962C8B-B14F-4D97-AF65-F5344CB8AC3E}">
        <p14:creationId xmlns:p14="http://schemas.microsoft.com/office/powerpoint/2010/main" val="33548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8A984D1-5DD9-4212-B467-B7384F0B7C8C}" type="datetime1">
              <a:rPr lang="en-US" smtClean="0"/>
              <a:t>7/23/2019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284947-6462-4D8F-A3AA-BA691DB2AD7C}" type="slidenum">
              <a:rPr lang="en-US"/>
              <a:pPr>
                <a:defRPr/>
              </a:pPr>
              <a:t>‹#›</a:t>
            </a:fld>
            <a:endParaRPr lang="en-US" dirty="0"/>
          </a:p>
        </p:txBody>
      </p:sp>
    </p:spTree>
    <p:extLst>
      <p:ext uri="{BB962C8B-B14F-4D97-AF65-F5344CB8AC3E}">
        <p14:creationId xmlns:p14="http://schemas.microsoft.com/office/powerpoint/2010/main" val="196506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0C928DF-98A7-451D-A778-F74725004588}" type="datetime1">
              <a:rPr lang="en-US" smtClean="0"/>
              <a:t>7/23/2019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01A582-62A1-4897-B658-40F3192AAA85}" type="slidenum">
              <a:rPr lang="en-US"/>
              <a:pPr>
                <a:defRPr/>
              </a:pPr>
              <a:t>‹#›</a:t>
            </a:fld>
            <a:endParaRPr lang="en-US" dirty="0"/>
          </a:p>
        </p:txBody>
      </p:sp>
    </p:spTree>
    <p:extLst>
      <p:ext uri="{BB962C8B-B14F-4D97-AF65-F5344CB8AC3E}">
        <p14:creationId xmlns:p14="http://schemas.microsoft.com/office/powerpoint/2010/main" val="52617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655AE1-B9E9-4A43-9E8B-1661568CCDC7}" type="datetime1">
              <a:rPr lang="en-US" smtClean="0"/>
              <a:t>7/23/2019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C0A397E-51C7-40C0-990E-3F18F7D22D8D}" type="slidenum">
              <a:rPr lang="en-US"/>
              <a:pPr>
                <a:defRPr/>
              </a:pPr>
              <a:t>‹#›</a:t>
            </a:fld>
            <a:endParaRPr lang="en-US" dirty="0"/>
          </a:p>
        </p:txBody>
      </p:sp>
    </p:spTree>
    <p:extLst>
      <p:ext uri="{BB962C8B-B14F-4D97-AF65-F5344CB8AC3E}">
        <p14:creationId xmlns:p14="http://schemas.microsoft.com/office/powerpoint/2010/main" val="154375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352ED0-ABBE-4C4D-9254-761EA34C5ECA}" type="datetime1">
              <a:rPr lang="en-US" smtClean="0"/>
              <a:t>7/23/2019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989CD6B-7C9A-4955-8EFD-C0AE0F423297}" type="slidenum">
              <a:rPr lang="en-US"/>
              <a:pPr>
                <a:defRPr/>
              </a:pPr>
              <a:t>‹#›</a:t>
            </a:fld>
            <a:endParaRPr lang="en-US" dirty="0"/>
          </a:p>
        </p:txBody>
      </p:sp>
    </p:spTree>
    <p:extLst>
      <p:ext uri="{BB962C8B-B14F-4D97-AF65-F5344CB8AC3E}">
        <p14:creationId xmlns:p14="http://schemas.microsoft.com/office/powerpoint/2010/main" val="17235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97F316-4E03-4C4D-B17C-4EE215DADE70}" type="datetime1">
              <a:rPr lang="en-US" smtClean="0"/>
              <a:t>7/23/2019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DF284A-0880-49B6-B60D-98C6B9B3C1D1}" type="slidenum">
              <a:rPr lang="en-US"/>
              <a:pPr>
                <a:defRPr/>
              </a:pPr>
              <a:t>‹#›</a:t>
            </a:fld>
            <a:endParaRPr lang="en-US" dirty="0"/>
          </a:p>
        </p:txBody>
      </p:sp>
    </p:spTree>
    <p:extLst>
      <p:ext uri="{BB962C8B-B14F-4D97-AF65-F5344CB8AC3E}">
        <p14:creationId xmlns:p14="http://schemas.microsoft.com/office/powerpoint/2010/main" val="331796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A31922-D6E3-487F-A834-B0F7FA40F7B6}" type="datetime1">
              <a:rPr lang="en-US" smtClean="0"/>
              <a:t>7/23/2019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D9EBB-599C-4490-B944-0E8500016132}" type="slidenum">
              <a:rPr lang="en-US"/>
              <a:pPr>
                <a:defRPr/>
              </a:pPr>
              <a:t>‹#›</a:t>
            </a:fld>
            <a:endParaRPr lang="en-US" dirty="0"/>
          </a:p>
        </p:txBody>
      </p:sp>
    </p:spTree>
    <p:extLst>
      <p:ext uri="{BB962C8B-B14F-4D97-AF65-F5344CB8AC3E}">
        <p14:creationId xmlns:p14="http://schemas.microsoft.com/office/powerpoint/2010/main" val="276327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7F4F0A-7593-409A-91AC-91220E700A39}" type="datetime1">
              <a:rPr lang="en-US" smtClean="0"/>
              <a:t>7/23/2019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605C405-40F4-4C81-8D9F-E4992674B364}" type="slidenum">
              <a:rPr lang="en-US"/>
              <a:pPr>
                <a:defRPr/>
              </a:pPr>
              <a:t>‹#›</a:t>
            </a:fld>
            <a:endParaRPr lang="en-US" dirty="0"/>
          </a:p>
        </p:txBody>
      </p:sp>
    </p:spTree>
    <p:extLst>
      <p:ext uri="{BB962C8B-B14F-4D97-AF65-F5344CB8AC3E}">
        <p14:creationId xmlns:p14="http://schemas.microsoft.com/office/powerpoint/2010/main" val="363644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26" charset="0"/>
              </a:defRPr>
            </a:lvl1pPr>
          </a:lstStyle>
          <a:p>
            <a:pPr defTabSz="457200" fontAlgn="base">
              <a:spcBef>
                <a:spcPct val="0"/>
              </a:spcBef>
              <a:spcAft>
                <a:spcPct val="0"/>
              </a:spcAft>
              <a:defRPr/>
            </a:pPr>
            <a:fld id="{6263CEC7-4E2E-4148-89C8-E235213E0906}" type="datetime1">
              <a:rPr lang="en-US" smtClean="0">
                <a:ea typeface="ＭＳ Ｐゴシック" pitchFamily="26" charset="-128"/>
              </a:rPr>
              <a:t>7/23/2019</a:t>
            </a:fld>
            <a:endParaRPr lang="en-US" dirty="0">
              <a:ea typeface="ＭＳ Ｐゴシック" pitchFamily="2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26" charset="0"/>
              </a:defRPr>
            </a:lvl1pPr>
          </a:lstStyle>
          <a:p>
            <a:pPr defTabSz="457200" fontAlgn="base">
              <a:spcBef>
                <a:spcPct val="0"/>
              </a:spcBef>
              <a:spcAft>
                <a:spcPct val="0"/>
              </a:spcAft>
              <a:defRPr/>
            </a:pPr>
            <a:fld id="{7ACE77B1-E6C2-4F5D-92A0-CC1BDF15D7F4}" type="slidenum">
              <a:rPr lang="en-US">
                <a:ea typeface="ＭＳ Ｐゴシック" pitchFamily="26" charset="-128"/>
              </a:rPr>
              <a:pPr defTabSz="457200" fontAlgn="base">
                <a:spcBef>
                  <a:spcPct val="0"/>
                </a:spcBef>
                <a:spcAft>
                  <a:spcPct val="0"/>
                </a:spcAft>
                <a:defRPr/>
              </a:pPr>
              <a:t>‹#›</a:t>
            </a:fld>
            <a:endParaRPr lang="en-US" dirty="0">
              <a:ea typeface="ＭＳ Ｐゴシック" pitchFamily="26" charset="-128"/>
            </a:endParaRPr>
          </a:p>
        </p:txBody>
      </p:sp>
    </p:spTree>
    <p:extLst>
      <p:ext uri="{BB962C8B-B14F-4D97-AF65-F5344CB8AC3E}">
        <p14:creationId xmlns:p14="http://schemas.microsoft.com/office/powerpoint/2010/main" val="97435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r.dominick@hud.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image" Target="../media/image4.emf"/><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8305800" cy="1981200"/>
          </a:xfrm>
        </p:spPr>
        <p:txBody>
          <a:bodyPr/>
          <a:lstStyle/>
          <a:p>
            <a:r>
              <a:rPr lang="en-US" sz="3200" b="1" dirty="0"/>
              <a:t>Multifamily Updates and Southeast </a:t>
            </a:r>
            <a:br>
              <a:rPr lang="en-US" sz="3200" b="1" dirty="0"/>
            </a:br>
            <a:r>
              <a:rPr lang="en-US" sz="3200" b="1" dirty="0"/>
              <a:t>Region Results </a:t>
            </a:r>
            <a:br>
              <a:rPr lang="en-US" sz="3600" b="1" dirty="0"/>
            </a:br>
            <a:endParaRPr lang="en-US" sz="3600" b="1" dirty="0"/>
          </a:p>
        </p:txBody>
      </p:sp>
      <p:sp>
        <p:nvSpPr>
          <p:cNvPr id="3" name="Subtitle 2"/>
          <p:cNvSpPr>
            <a:spLocks noGrp="1"/>
          </p:cNvSpPr>
          <p:nvPr>
            <p:ph type="subTitle" idx="1"/>
          </p:nvPr>
        </p:nvSpPr>
        <p:spPr>
          <a:xfrm>
            <a:off x="1333500" y="4343400"/>
            <a:ext cx="6400800" cy="1295400"/>
          </a:xfrm>
        </p:spPr>
        <p:txBody>
          <a:bodyPr/>
          <a:lstStyle/>
          <a:p>
            <a:r>
              <a:rPr lang="en-US" sz="1800" dirty="0">
                <a:solidFill>
                  <a:schemeClr val="tx1"/>
                </a:solidFill>
              </a:rPr>
              <a:t>Mark R. Dominick</a:t>
            </a:r>
          </a:p>
          <a:p>
            <a:r>
              <a:rPr lang="en-US" sz="1800" dirty="0">
                <a:solidFill>
                  <a:schemeClr val="tx1"/>
                </a:solidFill>
              </a:rPr>
              <a:t>Director of Asset Management</a:t>
            </a:r>
          </a:p>
          <a:p>
            <a:r>
              <a:rPr lang="en-US" sz="1800" dirty="0">
                <a:solidFill>
                  <a:schemeClr val="tx1"/>
                </a:solidFill>
              </a:rPr>
              <a:t>Multifamily Southeast Regional Center</a:t>
            </a:r>
          </a:p>
          <a:p>
            <a:r>
              <a:rPr lang="en-US" sz="1400" dirty="0">
                <a:solidFill>
                  <a:schemeClr val="tx1"/>
                </a:solidFill>
                <a:hlinkClick r:id="rId3"/>
              </a:rPr>
              <a:t>mark.r.dominick@hud.gov</a:t>
            </a:r>
            <a:endParaRPr lang="en-US" sz="1400" dirty="0">
              <a:solidFill>
                <a:schemeClr val="tx1"/>
              </a:solidFill>
            </a:endParaRPr>
          </a:p>
          <a:p>
            <a:r>
              <a:rPr lang="en-US" sz="1400" dirty="0">
                <a:solidFill>
                  <a:schemeClr val="tx1"/>
                </a:solidFill>
              </a:rPr>
              <a:t>678-732-2355 / 202-809-3161</a:t>
            </a:r>
          </a:p>
        </p:txBody>
      </p:sp>
      <p:sp>
        <p:nvSpPr>
          <p:cNvPr id="5" name="Title 1">
            <a:extLst>
              <a:ext uri="{FF2B5EF4-FFF2-40B4-BE49-F238E27FC236}">
                <a16:creationId xmlns:a16="http://schemas.microsoft.com/office/drawing/2014/main" id="{0BEE0838-5593-4303-AACD-4BF9DF521C43}"/>
              </a:ext>
            </a:extLst>
          </p:cNvPr>
          <p:cNvSpPr txBox="1">
            <a:spLocks/>
          </p:cNvSpPr>
          <p:nvPr/>
        </p:nvSpPr>
        <p:spPr bwMode="auto">
          <a:xfrm>
            <a:off x="533400" y="106680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a:lstStyle>
          <a:p>
            <a:endParaRPr lang="en-US" sz="2400" dirty="0">
              <a:solidFill>
                <a:prstClr val="black"/>
              </a:solidFill>
            </a:endParaRPr>
          </a:p>
          <a:p>
            <a:r>
              <a:rPr lang="en-US" sz="3200" b="1" dirty="0">
                <a:solidFill>
                  <a:prstClr val="black"/>
                </a:solidFill>
              </a:rPr>
              <a:t>Emerging Strategies in Affordable Housing Expo</a:t>
            </a:r>
          </a:p>
          <a:p>
            <a:r>
              <a:rPr lang="en-US" sz="2400" dirty="0">
                <a:solidFill>
                  <a:srgbClr val="00B050"/>
                </a:solidFill>
              </a:rPr>
              <a:t>Atlanta  - July 24, 2019</a:t>
            </a:r>
            <a:endParaRPr lang="en-US" sz="2400" b="1" dirty="0">
              <a:solidFill>
                <a:srgbClr val="00B050"/>
              </a:solidFill>
            </a:endParaRPr>
          </a:p>
        </p:txBody>
      </p:sp>
    </p:spTree>
    <p:extLst>
      <p:ext uri="{BB962C8B-B14F-4D97-AF65-F5344CB8AC3E}">
        <p14:creationId xmlns:p14="http://schemas.microsoft.com/office/powerpoint/2010/main" val="383531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270-6276-4634-A96B-BD10840E1E1F}"/>
              </a:ext>
            </a:extLst>
          </p:cNvPr>
          <p:cNvSpPr>
            <a:spLocks noGrp="1"/>
          </p:cNvSpPr>
          <p:nvPr>
            <p:ph type="title"/>
          </p:nvPr>
        </p:nvSpPr>
        <p:spPr/>
        <p:txBody>
          <a:bodyPr/>
          <a:lstStyle/>
          <a:p>
            <a:r>
              <a:rPr lang="en-US" sz="4000" dirty="0"/>
              <a:t>Challenges</a:t>
            </a:r>
          </a:p>
        </p:txBody>
      </p:sp>
      <p:sp>
        <p:nvSpPr>
          <p:cNvPr id="3" name="Content Placeholder 2">
            <a:extLst>
              <a:ext uri="{FF2B5EF4-FFF2-40B4-BE49-F238E27FC236}">
                <a16:creationId xmlns:a16="http://schemas.microsoft.com/office/drawing/2014/main" id="{D3984257-7F31-4476-AF47-6C31000C2FC8}"/>
              </a:ext>
            </a:extLst>
          </p:cNvPr>
          <p:cNvSpPr>
            <a:spLocks noGrp="1"/>
          </p:cNvSpPr>
          <p:nvPr>
            <p:ph idx="1"/>
          </p:nvPr>
        </p:nvSpPr>
        <p:spPr/>
        <p:txBody>
          <a:bodyPr/>
          <a:lstStyle/>
          <a:p>
            <a:pPr marL="0" indent="0">
              <a:buNone/>
            </a:pPr>
            <a:r>
              <a:rPr lang="en-US" dirty="0"/>
              <a:t> </a:t>
            </a:r>
          </a:p>
          <a:p>
            <a:pPr>
              <a:buFont typeface="Arial" panose="020B0604020202020204" pitchFamily="34" charset="0"/>
              <a:buChar char="•"/>
            </a:pPr>
            <a:r>
              <a:rPr lang="en-US" dirty="0"/>
              <a:t>The Region is currently understaffed by more than 30 positions. </a:t>
            </a:r>
          </a:p>
          <a:p>
            <a:pPr>
              <a:buFont typeface="Arial" panose="020B0604020202020204" pitchFamily="34" charset="0"/>
              <a:buChar char="•"/>
            </a:pPr>
            <a:r>
              <a:rPr lang="en-US" dirty="0"/>
              <a:t>Finding a quick solution to minimizing environmental issues and processing time.</a:t>
            </a:r>
          </a:p>
          <a:p>
            <a:pPr>
              <a:buFont typeface="Arial" panose="020B0604020202020204" pitchFamily="34" charset="0"/>
              <a:buChar char="•"/>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3AFC095-99B7-4586-9C60-44F64675397D}"/>
              </a:ext>
            </a:extLst>
          </p:cNvPr>
          <p:cNvSpPr>
            <a:spLocks noGrp="1"/>
          </p:cNvSpPr>
          <p:nvPr>
            <p:ph type="sldNum" sz="quarter" idx="12"/>
          </p:nvPr>
        </p:nvSpPr>
        <p:spPr/>
        <p:txBody>
          <a:bodyPr/>
          <a:lstStyle/>
          <a:p>
            <a:pPr>
              <a:defRPr/>
            </a:pPr>
            <a:fld id="{629C09B0-A436-4930-9DBD-7F024B262714}" type="slidenum">
              <a:rPr lang="en-US" smtClean="0"/>
              <a:pPr>
                <a:defRPr/>
              </a:pPr>
              <a:t>10</a:t>
            </a:fld>
            <a:endParaRPr lang="en-US" dirty="0"/>
          </a:p>
        </p:txBody>
      </p:sp>
    </p:spTree>
    <p:extLst>
      <p:ext uri="{BB962C8B-B14F-4D97-AF65-F5344CB8AC3E}">
        <p14:creationId xmlns:p14="http://schemas.microsoft.com/office/powerpoint/2010/main" val="85024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270-6276-4634-A96B-BD10840E1E1F}"/>
              </a:ext>
            </a:extLst>
          </p:cNvPr>
          <p:cNvSpPr>
            <a:spLocks noGrp="1"/>
          </p:cNvSpPr>
          <p:nvPr>
            <p:ph type="title"/>
          </p:nvPr>
        </p:nvSpPr>
        <p:spPr/>
        <p:txBody>
          <a:bodyPr/>
          <a:lstStyle/>
          <a:p>
            <a:r>
              <a:rPr lang="en-US" sz="4000" dirty="0"/>
              <a:t>Opportunities</a:t>
            </a:r>
          </a:p>
        </p:txBody>
      </p:sp>
      <p:sp>
        <p:nvSpPr>
          <p:cNvPr id="3" name="Content Placeholder 2">
            <a:extLst>
              <a:ext uri="{FF2B5EF4-FFF2-40B4-BE49-F238E27FC236}">
                <a16:creationId xmlns:a16="http://schemas.microsoft.com/office/drawing/2014/main" id="{D3984257-7F31-4476-AF47-6C31000C2FC8}"/>
              </a:ext>
            </a:extLst>
          </p:cNvPr>
          <p:cNvSpPr>
            <a:spLocks noGrp="1"/>
          </p:cNvSpPr>
          <p:nvPr>
            <p:ph idx="1"/>
          </p:nvPr>
        </p:nvSpPr>
        <p:spPr/>
        <p:txBody>
          <a:bodyPr/>
          <a:lstStyle/>
          <a:p>
            <a:pPr marL="0" indent="0">
              <a:buNone/>
            </a:pPr>
            <a:r>
              <a:rPr lang="en-US" dirty="0"/>
              <a:t> Fully staff the region by posting and hiring 26 additional staff persons.</a:t>
            </a:r>
          </a:p>
          <a:p>
            <a:pPr lvl="1">
              <a:buFont typeface="Arial" panose="020B0604020202020204" pitchFamily="34" charset="0"/>
              <a:buChar char="•"/>
            </a:pPr>
            <a:r>
              <a:rPr lang="en-US" dirty="0"/>
              <a:t>Re-staffing in Atlanta and Jacksonville, external advertisements.</a:t>
            </a:r>
          </a:p>
          <a:p>
            <a:pPr>
              <a:buFont typeface="Arial" panose="020B0604020202020204" pitchFamily="34" charset="0"/>
              <a:buChar char="•"/>
            </a:pPr>
            <a:r>
              <a:rPr lang="en-US" dirty="0"/>
              <a:t>CPD will review and comment and Housing will make the final decision to approve or reject.</a:t>
            </a:r>
          </a:p>
          <a:p>
            <a:pPr>
              <a:buFont typeface="Arial" panose="020B0604020202020204" pitchFamily="34" charset="0"/>
              <a:buChar char="•"/>
            </a:pPr>
            <a:r>
              <a:rPr lang="en-US" dirty="0"/>
              <a:t>Create National Hurricane Response and Recovery team. </a:t>
            </a:r>
          </a:p>
          <a:p>
            <a:pPr>
              <a:buFont typeface="Arial" panose="020B0604020202020204" pitchFamily="34" charset="0"/>
              <a:buChar char="•"/>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3AFC095-99B7-4586-9C60-44F64675397D}"/>
              </a:ext>
            </a:extLst>
          </p:cNvPr>
          <p:cNvSpPr>
            <a:spLocks noGrp="1"/>
          </p:cNvSpPr>
          <p:nvPr>
            <p:ph type="sldNum" sz="quarter" idx="12"/>
          </p:nvPr>
        </p:nvSpPr>
        <p:spPr/>
        <p:txBody>
          <a:bodyPr/>
          <a:lstStyle/>
          <a:p>
            <a:pPr>
              <a:defRPr/>
            </a:pPr>
            <a:fld id="{629C09B0-A436-4930-9DBD-7F024B262714}" type="slidenum">
              <a:rPr lang="en-US" smtClean="0"/>
              <a:pPr>
                <a:defRPr/>
              </a:pPr>
              <a:t>11</a:t>
            </a:fld>
            <a:endParaRPr lang="en-US" dirty="0"/>
          </a:p>
        </p:txBody>
      </p:sp>
    </p:spTree>
    <p:extLst>
      <p:ext uri="{BB962C8B-B14F-4D97-AF65-F5344CB8AC3E}">
        <p14:creationId xmlns:p14="http://schemas.microsoft.com/office/powerpoint/2010/main" val="170425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0732-6547-4508-8055-407F93CDD45E}"/>
              </a:ext>
            </a:extLst>
          </p:cNvPr>
          <p:cNvSpPr>
            <a:spLocks noGrp="1"/>
          </p:cNvSpPr>
          <p:nvPr>
            <p:ph type="title"/>
          </p:nvPr>
        </p:nvSpPr>
        <p:spPr/>
        <p:txBody>
          <a:bodyPr/>
          <a:lstStyle/>
          <a:p>
            <a:br>
              <a:rPr lang="en-US" sz="2800" dirty="0"/>
            </a:br>
            <a:br>
              <a:rPr lang="en-US" sz="2800" dirty="0"/>
            </a:br>
            <a:r>
              <a:rPr lang="en-US" sz="2400" dirty="0"/>
              <a:t>Southeast Region Apartment Markets</a:t>
            </a:r>
            <a:br>
              <a:rPr lang="en-US" sz="2400" dirty="0"/>
            </a:br>
            <a:r>
              <a:rPr lang="en-US" sz="2400" dirty="0"/>
              <a:t>4</a:t>
            </a:r>
            <a:r>
              <a:rPr lang="en-US" sz="2400" baseline="30000" dirty="0"/>
              <a:t>th</a:t>
            </a:r>
            <a:r>
              <a:rPr lang="en-US" sz="2400" dirty="0"/>
              <a:t> Quarter FY 2018</a:t>
            </a:r>
            <a:br>
              <a:rPr lang="en-US" sz="2400" dirty="0"/>
            </a:br>
            <a:r>
              <a:rPr lang="en-US" sz="2400" b="1" u="sng" dirty="0"/>
              <a:t>Vacancy Rates</a:t>
            </a:r>
            <a:br>
              <a:rPr lang="en-US" dirty="0"/>
            </a:br>
            <a:endParaRPr lang="en-US" dirty="0"/>
          </a:p>
        </p:txBody>
      </p:sp>
      <p:sp>
        <p:nvSpPr>
          <p:cNvPr id="3" name="Content Placeholder 2">
            <a:extLst>
              <a:ext uri="{FF2B5EF4-FFF2-40B4-BE49-F238E27FC236}">
                <a16:creationId xmlns:a16="http://schemas.microsoft.com/office/drawing/2014/main" id="{63D51510-6587-4244-A3D1-8F500EB88E96}"/>
              </a:ext>
            </a:extLst>
          </p:cNvPr>
          <p:cNvSpPr>
            <a:spLocks noGrp="1"/>
          </p:cNvSpPr>
          <p:nvPr>
            <p:ph idx="1"/>
          </p:nvPr>
        </p:nvSpPr>
        <p:spPr/>
        <p:txBody>
          <a:bodyPr/>
          <a:lstStyle/>
          <a:p>
            <a:pPr>
              <a:buFont typeface="Arial" panose="020B0604020202020204" pitchFamily="34" charset="0"/>
              <a:buChar char="•"/>
            </a:pPr>
            <a:r>
              <a:rPr lang="en-US" sz="2000" dirty="0"/>
              <a:t>Apartment markets in the Southeast region were generally balanced to slightly tight despite large pipelines in most areas, with the highest vacancy rates in Charleston and Columbia, at 6.4 and 6.0 percent, respectively. </a:t>
            </a:r>
          </a:p>
          <a:p>
            <a:pPr>
              <a:buFont typeface="Arial" panose="020B0604020202020204" pitchFamily="34" charset="0"/>
              <a:buChar char="•"/>
            </a:pPr>
            <a:r>
              <a:rPr lang="en-US" sz="2000" dirty="0"/>
              <a:t>The tightest major markets in the region were Knoxville and Orlando, with vacancy rates of 3.2 and 3.9 percent, respectively (RealPage, Inc.). </a:t>
            </a:r>
          </a:p>
          <a:p>
            <a:pPr>
              <a:buFont typeface="Arial" panose="020B0604020202020204" pitchFamily="34" charset="0"/>
              <a:buChar char="•"/>
            </a:pPr>
            <a:r>
              <a:rPr lang="en-US" sz="2000" dirty="0"/>
              <a:t>Vacancy rate trends were mixed across the region, but changes from a year earlier were typically small, at less than 1 percentage point.</a:t>
            </a:r>
          </a:p>
          <a:p>
            <a:pPr>
              <a:buFont typeface="Arial" panose="020B0604020202020204" pitchFamily="34" charset="0"/>
              <a:buChar char="•"/>
            </a:pPr>
            <a:r>
              <a:rPr lang="en-US" sz="2000" dirty="0"/>
              <a:t>The largest decline occurred in Birmingham, where the rate decreased 1.4 percentage points to reach 5.4 percent. Miami had the largest increase in the rate, at 0.4 percentage points, but the market remained slightly tight at 4.2 percent.</a:t>
            </a:r>
          </a:p>
          <a:p>
            <a:endParaRPr lang="en-US" dirty="0"/>
          </a:p>
        </p:txBody>
      </p:sp>
      <p:sp>
        <p:nvSpPr>
          <p:cNvPr id="5" name="Slide Number Placeholder 4">
            <a:extLst>
              <a:ext uri="{FF2B5EF4-FFF2-40B4-BE49-F238E27FC236}">
                <a16:creationId xmlns:a16="http://schemas.microsoft.com/office/drawing/2014/main" id="{CC1AB97F-0076-48E4-82FD-11AD1A3D99C3}"/>
              </a:ext>
            </a:extLst>
          </p:cNvPr>
          <p:cNvSpPr>
            <a:spLocks noGrp="1"/>
          </p:cNvSpPr>
          <p:nvPr>
            <p:ph type="sldNum" sz="quarter" idx="12"/>
          </p:nvPr>
        </p:nvSpPr>
        <p:spPr/>
        <p:txBody>
          <a:bodyPr/>
          <a:lstStyle/>
          <a:p>
            <a:pPr>
              <a:defRPr/>
            </a:pPr>
            <a:fld id="{629C09B0-A436-4930-9DBD-7F024B262714}" type="slidenum">
              <a:rPr lang="en-US" smtClean="0"/>
              <a:pPr>
                <a:defRPr/>
              </a:pPr>
              <a:t>12</a:t>
            </a:fld>
            <a:endParaRPr lang="en-US" dirty="0"/>
          </a:p>
        </p:txBody>
      </p:sp>
    </p:spTree>
    <p:extLst>
      <p:ext uri="{BB962C8B-B14F-4D97-AF65-F5344CB8AC3E}">
        <p14:creationId xmlns:p14="http://schemas.microsoft.com/office/powerpoint/2010/main" val="370969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D090-3254-4D21-B6DD-555CCF223EB1}"/>
              </a:ext>
            </a:extLst>
          </p:cNvPr>
          <p:cNvSpPr>
            <a:spLocks noGrp="1"/>
          </p:cNvSpPr>
          <p:nvPr>
            <p:ph type="title"/>
          </p:nvPr>
        </p:nvSpPr>
        <p:spPr/>
        <p:txBody>
          <a:bodyPr/>
          <a:lstStyle/>
          <a:p>
            <a:br>
              <a:rPr lang="en-US" sz="2400" dirty="0">
                <a:solidFill>
                  <a:prstClr val="black"/>
                </a:solidFill>
              </a:rPr>
            </a:br>
            <a:br>
              <a:rPr lang="en-US" sz="2400" dirty="0">
                <a:solidFill>
                  <a:prstClr val="black"/>
                </a:solidFill>
              </a:rPr>
            </a:br>
            <a:r>
              <a:rPr lang="en-US" sz="2400" dirty="0">
                <a:solidFill>
                  <a:prstClr val="black"/>
                </a:solidFill>
              </a:rPr>
              <a:t>Southeast Region Apartment Markets</a:t>
            </a:r>
            <a:br>
              <a:rPr lang="en-US" sz="2400" dirty="0">
                <a:solidFill>
                  <a:prstClr val="black"/>
                </a:solidFill>
              </a:rPr>
            </a:br>
            <a:r>
              <a:rPr lang="en-US" sz="2400" dirty="0">
                <a:solidFill>
                  <a:prstClr val="black"/>
                </a:solidFill>
              </a:rPr>
              <a:t>4</a:t>
            </a:r>
            <a:r>
              <a:rPr lang="en-US" sz="2400" baseline="30000" dirty="0">
                <a:solidFill>
                  <a:prstClr val="black"/>
                </a:solidFill>
              </a:rPr>
              <a:t>th</a:t>
            </a:r>
            <a:r>
              <a:rPr lang="en-US" sz="2400" dirty="0">
                <a:solidFill>
                  <a:prstClr val="black"/>
                </a:solidFill>
              </a:rPr>
              <a:t> Quarter FY 2018</a:t>
            </a:r>
            <a:br>
              <a:rPr lang="en-US" sz="2400" dirty="0">
                <a:solidFill>
                  <a:prstClr val="black"/>
                </a:solidFill>
              </a:rPr>
            </a:br>
            <a:r>
              <a:rPr lang="en-US" sz="2400" b="1" u="sng" dirty="0">
                <a:solidFill>
                  <a:prstClr val="black"/>
                </a:solidFill>
              </a:rPr>
              <a:t>Units Under Construction</a:t>
            </a:r>
            <a:br>
              <a:rPr lang="en-US" sz="2400" dirty="0">
                <a:solidFill>
                  <a:prstClr val="black"/>
                </a:solidFill>
              </a:rPr>
            </a:br>
            <a:endParaRPr lang="en-US" dirty="0"/>
          </a:p>
        </p:txBody>
      </p:sp>
      <p:sp>
        <p:nvSpPr>
          <p:cNvPr id="3" name="Content Placeholder 2">
            <a:extLst>
              <a:ext uri="{FF2B5EF4-FFF2-40B4-BE49-F238E27FC236}">
                <a16:creationId xmlns:a16="http://schemas.microsoft.com/office/drawing/2014/main" id="{F307F483-F1C8-4D59-B9C4-4EDE65AB01A2}"/>
              </a:ext>
            </a:extLst>
          </p:cNvPr>
          <p:cNvSpPr>
            <a:spLocks noGrp="1"/>
          </p:cNvSpPr>
          <p:nvPr>
            <p:ph idx="1"/>
          </p:nvPr>
        </p:nvSpPr>
        <p:spPr/>
        <p:txBody>
          <a:bodyPr/>
          <a:lstStyle/>
          <a:p>
            <a:pPr lvl="0">
              <a:spcBef>
                <a:spcPts val="0"/>
              </a:spcBef>
              <a:spcAft>
                <a:spcPts val="0"/>
              </a:spcAft>
              <a:buFont typeface="Symbol" panose="05050102010706020507" pitchFamily="18" charset="2"/>
              <a:buChar char=""/>
            </a:pPr>
            <a:r>
              <a:rPr lang="en-US" sz="2000" dirty="0">
                <a:ea typeface="Calibri" panose="020F0502020204030204" pitchFamily="34" charset="0"/>
              </a:rPr>
              <a:t>The number of units under construction remained elevated in most markets in the region. Atlanta continued to lead the region, as it had during the past 4 years, with more than 13,800 units under construction and was the only metropolitan area in the region with more than 10,000 units under construction.</a:t>
            </a:r>
          </a:p>
          <a:p>
            <a:pPr lvl="0">
              <a:spcBef>
                <a:spcPts val="0"/>
              </a:spcBef>
              <a:spcAft>
                <a:spcPts val="0"/>
              </a:spcAft>
              <a:buFont typeface="Symbol" panose="05050102010706020507" pitchFamily="18" charset="2"/>
              <a:buChar char=""/>
            </a:pPr>
            <a:r>
              <a:rPr lang="en-US" sz="2000" dirty="0">
                <a:ea typeface="Calibri" panose="020F0502020204030204" pitchFamily="34" charset="0"/>
              </a:rPr>
              <a:t>Miami, Charlotte, and Orlando followed Atlanta in the number of units under construction, with approximately 9,000, 8,800, and 7,650 units, respectively.</a:t>
            </a:r>
          </a:p>
          <a:p>
            <a:pPr lvl="0">
              <a:spcBef>
                <a:spcPts val="0"/>
              </a:spcBef>
              <a:spcAft>
                <a:spcPts val="0"/>
              </a:spcAft>
              <a:buFont typeface="Symbol" panose="05050102010706020507" pitchFamily="18" charset="2"/>
              <a:buChar char=""/>
            </a:pPr>
            <a:r>
              <a:rPr lang="en-US" sz="2000" dirty="0">
                <a:ea typeface="Calibri" panose="020F0502020204030204" pitchFamily="34" charset="0"/>
              </a:rPr>
              <a:t>Trends in construction varied widely across the region with the number of units under construction falling as much as 75 percent in West Palm Beach but increasing 80 percent in Miami, to 570 and 9,000 units, respectively. </a:t>
            </a:r>
          </a:p>
          <a:p>
            <a:pPr lvl="0">
              <a:spcBef>
                <a:spcPts val="0"/>
              </a:spcBef>
              <a:spcAft>
                <a:spcPts val="0"/>
              </a:spcAft>
              <a:buFont typeface="Symbol" panose="05050102010706020507" pitchFamily="18" charset="2"/>
              <a:buChar char=""/>
            </a:pPr>
            <a:r>
              <a:rPr lang="en-US" sz="2000" dirty="0">
                <a:ea typeface="Calibri" panose="020F0502020204030204" pitchFamily="34" charset="0"/>
              </a:rPr>
              <a:t>The largest absolute decline in the number of units under construction occurred in Tampa where the number of units fell by approximately 1,900, or 31 percent, to approximately 4,350.</a:t>
            </a:r>
          </a:p>
          <a:p>
            <a:pPr>
              <a:buFont typeface="Arial" panose="020B0604020202020204" pitchFamily="34" charset="0"/>
              <a:buChar char="•"/>
            </a:pPr>
            <a:endParaRPr lang="en-US" sz="2000" dirty="0"/>
          </a:p>
          <a:p>
            <a:endParaRPr lang="en-US" dirty="0"/>
          </a:p>
        </p:txBody>
      </p:sp>
      <p:sp>
        <p:nvSpPr>
          <p:cNvPr id="5" name="Slide Number Placeholder 4">
            <a:extLst>
              <a:ext uri="{FF2B5EF4-FFF2-40B4-BE49-F238E27FC236}">
                <a16:creationId xmlns:a16="http://schemas.microsoft.com/office/drawing/2014/main" id="{A971A6B8-CDDD-4BE4-8FC9-7F398DF5505B}"/>
              </a:ext>
            </a:extLst>
          </p:cNvPr>
          <p:cNvSpPr>
            <a:spLocks noGrp="1"/>
          </p:cNvSpPr>
          <p:nvPr>
            <p:ph type="sldNum" sz="quarter" idx="12"/>
          </p:nvPr>
        </p:nvSpPr>
        <p:spPr/>
        <p:txBody>
          <a:bodyPr/>
          <a:lstStyle/>
          <a:p>
            <a:pPr>
              <a:defRPr/>
            </a:pPr>
            <a:fld id="{629C09B0-A436-4930-9DBD-7F024B262714}" type="slidenum">
              <a:rPr lang="en-US" smtClean="0"/>
              <a:pPr>
                <a:defRPr/>
              </a:pPr>
              <a:t>13</a:t>
            </a:fld>
            <a:endParaRPr lang="en-US" dirty="0"/>
          </a:p>
        </p:txBody>
      </p:sp>
    </p:spTree>
    <p:extLst>
      <p:ext uri="{BB962C8B-B14F-4D97-AF65-F5344CB8AC3E}">
        <p14:creationId xmlns:p14="http://schemas.microsoft.com/office/powerpoint/2010/main" val="148678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A368-3479-47F4-B561-1E6583B6387E}"/>
              </a:ext>
            </a:extLst>
          </p:cNvPr>
          <p:cNvSpPr>
            <a:spLocks noGrp="1"/>
          </p:cNvSpPr>
          <p:nvPr>
            <p:ph type="title"/>
          </p:nvPr>
        </p:nvSpPr>
        <p:spPr/>
        <p:txBody>
          <a:bodyPr/>
          <a:lstStyle/>
          <a:p>
            <a:r>
              <a:rPr lang="en-US" sz="2400" dirty="0">
                <a:solidFill>
                  <a:prstClr val="black"/>
                </a:solidFill>
              </a:rPr>
              <a:t>Southeast Region Apartment Markets</a:t>
            </a:r>
            <a:br>
              <a:rPr lang="en-US" sz="2400" dirty="0">
                <a:solidFill>
                  <a:prstClr val="black"/>
                </a:solidFill>
              </a:rPr>
            </a:br>
            <a:r>
              <a:rPr lang="en-US" sz="2400" dirty="0">
                <a:solidFill>
                  <a:prstClr val="black"/>
                </a:solidFill>
              </a:rPr>
              <a:t>4</a:t>
            </a:r>
            <a:r>
              <a:rPr lang="en-US" sz="2400" baseline="30000" dirty="0">
                <a:solidFill>
                  <a:prstClr val="black"/>
                </a:solidFill>
              </a:rPr>
              <a:t>th</a:t>
            </a:r>
            <a:r>
              <a:rPr lang="en-US" sz="2400" dirty="0">
                <a:solidFill>
                  <a:prstClr val="black"/>
                </a:solidFill>
              </a:rPr>
              <a:t> Quarter FY 2018</a:t>
            </a:r>
            <a:br>
              <a:rPr lang="en-US" sz="2400" dirty="0">
                <a:solidFill>
                  <a:prstClr val="black"/>
                </a:solidFill>
              </a:rPr>
            </a:br>
            <a:r>
              <a:rPr lang="en-US" sz="2400" b="1" u="sng" dirty="0">
                <a:solidFill>
                  <a:prstClr val="black"/>
                </a:solidFill>
              </a:rPr>
              <a:t>Annual Absorption</a:t>
            </a:r>
            <a:endParaRPr lang="en-US" b="1" u="sng" dirty="0"/>
          </a:p>
        </p:txBody>
      </p:sp>
      <p:sp>
        <p:nvSpPr>
          <p:cNvPr id="3" name="Content Placeholder 2">
            <a:extLst>
              <a:ext uri="{FF2B5EF4-FFF2-40B4-BE49-F238E27FC236}">
                <a16:creationId xmlns:a16="http://schemas.microsoft.com/office/drawing/2014/main" id="{99C0A60B-0E04-4364-A7DB-80E3F5D63925}"/>
              </a:ext>
            </a:extLst>
          </p:cNvPr>
          <p:cNvSpPr>
            <a:spLocks noGrp="1"/>
          </p:cNvSpPr>
          <p:nvPr>
            <p:ph idx="1"/>
          </p:nvPr>
        </p:nvSpPr>
        <p:spPr/>
        <p:txBody>
          <a:bodyPr/>
          <a:lstStyle/>
          <a:p>
            <a:pPr lvl="0"/>
            <a:r>
              <a:rPr lang="en-US" sz="2400" dirty="0"/>
              <a:t>Annual absorption slowed in several metropolitan areas of the region compared with the same period a year earlier—including Greenville, Memphis, Miami, Nashville, Orlando, and West Palm Beach—with the largest decline of nearly 3,250 units in Orlando to 5,000 units. </a:t>
            </a:r>
          </a:p>
          <a:p>
            <a:pPr lvl="0"/>
            <a:r>
              <a:rPr lang="en-US" sz="2400" dirty="0"/>
              <a:t>Annual absorption fell by 1,100 and 1,200 units in Miami and Memphis to approximately 3,300 and 700 units, respectively.</a:t>
            </a:r>
          </a:p>
          <a:p>
            <a:pPr lvl="0"/>
            <a:r>
              <a:rPr lang="en-US" sz="2400" dirty="0"/>
              <a:t>Charlotte and Raleigh had the largest increases in annual absorption at approximately 1,200 units each, to reach approximately 7,450 and 5,500 units, respectively.</a:t>
            </a:r>
          </a:p>
          <a:p>
            <a:endParaRPr lang="en-US" dirty="0"/>
          </a:p>
        </p:txBody>
      </p:sp>
      <p:sp>
        <p:nvSpPr>
          <p:cNvPr id="5" name="Slide Number Placeholder 4">
            <a:extLst>
              <a:ext uri="{FF2B5EF4-FFF2-40B4-BE49-F238E27FC236}">
                <a16:creationId xmlns:a16="http://schemas.microsoft.com/office/drawing/2014/main" id="{CEC7082C-A43D-4A7C-9F2D-13BB13B24B81}"/>
              </a:ext>
            </a:extLst>
          </p:cNvPr>
          <p:cNvSpPr>
            <a:spLocks noGrp="1"/>
          </p:cNvSpPr>
          <p:nvPr>
            <p:ph type="sldNum" sz="quarter" idx="12"/>
          </p:nvPr>
        </p:nvSpPr>
        <p:spPr/>
        <p:txBody>
          <a:bodyPr/>
          <a:lstStyle/>
          <a:p>
            <a:pPr>
              <a:defRPr/>
            </a:pPr>
            <a:fld id="{629C09B0-A436-4930-9DBD-7F024B262714}" type="slidenum">
              <a:rPr lang="en-US" smtClean="0"/>
              <a:pPr>
                <a:defRPr/>
              </a:pPr>
              <a:t>14</a:t>
            </a:fld>
            <a:endParaRPr lang="en-US" dirty="0"/>
          </a:p>
        </p:txBody>
      </p:sp>
    </p:spTree>
    <p:extLst>
      <p:ext uri="{BB962C8B-B14F-4D97-AF65-F5344CB8AC3E}">
        <p14:creationId xmlns:p14="http://schemas.microsoft.com/office/powerpoint/2010/main" val="117215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005C-3027-4E27-8AFB-64220D09AD5E}"/>
              </a:ext>
            </a:extLst>
          </p:cNvPr>
          <p:cNvSpPr>
            <a:spLocks noGrp="1"/>
          </p:cNvSpPr>
          <p:nvPr>
            <p:ph type="title"/>
          </p:nvPr>
        </p:nvSpPr>
        <p:spPr/>
        <p:txBody>
          <a:bodyPr/>
          <a:lstStyle/>
          <a:p>
            <a:r>
              <a:rPr lang="en-US" sz="2400" dirty="0">
                <a:solidFill>
                  <a:prstClr val="black"/>
                </a:solidFill>
              </a:rPr>
              <a:t>Southeast Region Apartment Markets</a:t>
            </a:r>
            <a:br>
              <a:rPr lang="en-US" sz="2400" dirty="0">
                <a:solidFill>
                  <a:prstClr val="black"/>
                </a:solidFill>
              </a:rPr>
            </a:br>
            <a:r>
              <a:rPr lang="en-US" sz="2400" dirty="0">
                <a:solidFill>
                  <a:prstClr val="black"/>
                </a:solidFill>
              </a:rPr>
              <a:t>4</a:t>
            </a:r>
            <a:r>
              <a:rPr lang="en-US" sz="2400" baseline="30000" dirty="0">
                <a:solidFill>
                  <a:prstClr val="black"/>
                </a:solidFill>
              </a:rPr>
              <a:t>th</a:t>
            </a:r>
            <a:r>
              <a:rPr lang="en-US" sz="2400" dirty="0">
                <a:solidFill>
                  <a:prstClr val="black"/>
                </a:solidFill>
              </a:rPr>
              <a:t> Quarter FY 2018</a:t>
            </a:r>
            <a:br>
              <a:rPr lang="en-US" sz="2400" dirty="0">
                <a:solidFill>
                  <a:prstClr val="black"/>
                </a:solidFill>
              </a:rPr>
            </a:br>
            <a:r>
              <a:rPr lang="en-US" sz="2400" b="1" u="sng" dirty="0">
                <a:solidFill>
                  <a:prstClr val="black"/>
                </a:solidFill>
              </a:rPr>
              <a:t>Rent Growth</a:t>
            </a:r>
            <a:endParaRPr lang="en-US" b="1" u="sng" dirty="0"/>
          </a:p>
        </p:txBody>
      </p:sp>
      <p:sp>
        <p:nvSpPr>
          <p:cNvPr id="3" name="Content Placeholder 2">
            <a:extLst>
              <a:ext uri="{FF2B5EF4-FFF2-40B4-BE49-F238E27FC236}">
                <a16:creationId xmlns:a16="http://schemas.microsoft.com/office/drawing/2014/main" id="{9F743F41-DCD6-4DC7-B246-8F6DA7E40988}"/>
              </a:ext>
            </a:extLst>
          </p:cNvPr>
          <p:cNvSpPr>
            <a:spLocks noGrp="1"/>
          </p:cNvSpPr>
          <p:nvPr>
            <p:ph idx="1"/>
          </p:nvPr>
        </p:nvSpPr>
        <p:spPr/>
        <p:txBody>
          <a:bodyPr/>
          <a:lstStyle/>
          <a:p>
            <a:pPr lvl="0"/>
            <a:r>
              <a:rPr lang="en-US" sz="2800" dirty="0"/>
              <a:t>Rent growth throughout the region was generally higher than typical for the respective areas. Unusually high annual rent growth of nearly 9 percent occurred in Birmingham followed by 7-percent increases in Greenville, Nashville, and Tampa. </a:t>
            </a:r>
          </a:p>
          <a:p>
            <a:endParaRPr lang="en-US" dirty="0"/>
          </a:p>
        </p:txBody>
      </p:sp>
      <p:sp>
        <p:nvSpPr>
          <p:cNvPr id="5" name="Slide Number Placeholder 4">
            <a:extLst>
              <a:ext uri="{FF2B5EF4-FFF2-40B4-BE49-F238E27FC236}">
                <a16:creationId xmlns:a16="http://schemas.microsoft.com/office/drawing/2014/main" id="{21700747-BF69-4573-8820-EBE969A2B877}"/>
              </a:ext>
            </a:extLst>
          </p:cNvPr>
          <p:cNvSpPr>
            <a:spLocks noGrp="1"/>
          </p:cNvSpPr>
          <p:nvPr>
            <p:ph type="sldNum" sz="quarter" idx="12"/>
          </p:nvPr>
        </p:nvSpPr>
        <p:spPr/>
        <p:txBody>
          <a:bodyPr/>
          <a:lstStyle/>
          <a:p>
            <a:pPr>
              <a:defRPr/>
            </a:pPr>
            <a:fld id="{629C09B0-A436-4930-9DBD-7F024B262714}" type="slidenum">
              <a:rPr lang="en-US" smtClean="0"/>
              <a:pPr>
                <a:defRPr/>
              </a:pPr>
              <a:t>15</a:t>
            </a:fld>
            <a:endParaRPr lang="en-US" dirty="0"/>
          </a:p>
        </p:txBody>
      </p:sp>
    </p:spTree>
    <p:extLst>
      <p:ext uri="{BB962C8B-B14F-4D97-AF65-F5344CB8AC3E}">
        <p14:creationId xmlns:p14="http://schemas.microsoft.com/office/powerpoint/2010/main" val="125202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005C-3027-4E27-8AFB-64220D09AD5E}"/>
              </a:ext>
            </a:extLst>
          </p:cNvPr>
          <p:cNvSpPr>
            <a:spLocks noGrp="1"/>
          </p:cNvSpPr>
          <p:nvPr>
            <p:ph type="title"/>
          </p:nvPr>
        </p:nvSpPr>
        <p:spPr/>
        <p:txBody>
          <a:bodyPr/>
          <a:lstStyle/>
          <a:p>
            <a:r>
              <a:rPr lang="en-US" sz="2400" dirty="0">
                <a:solidFill>
                  <a:prstClr val="black"/>
                </a:solidFill>
              </a:rPr>
              <a:t>Southeast Region Apartment Markets</a:t>
            </a:r>
            <a:br>
              <a:rPr lang="en-US" sz="2400" dirty="0">
                <a:solidFill>
                  <a:prstClr val="black"/>
                </a:solidFill>
              </a:rPr>
            </a:br>
            <a:r>
              <a:rPr lang="en-US" sz="2400" dirty="0">
                <a:solidFill>
                  <a:prstClr val="black"/>
                </a:solidFill>
              </a:rPr>
              <a:t>4</a:t>
            </a:r>
            <a:r>
              <a:rPr lang="en-US" sz="2400" baseline="30000" dirty="0">
                <a:solidFill>
                  <a:prstClr val="black"/>
                </a:solidFill>
              </a:rPr>
              <a:t>th</a:t>
            </a:r>
            <a:r>
              <a:rPr lang="en-US" sz="2400" dirty="0">
                <a:solidFill>
                  <a:prstClr val="black"/>
                </a:solidFill>
              </a:rPr>
              <a:t> Quarter FY 2018</a:t>
            </a:r>
            <a:br>
              <a:rPr lang="en-US" sz="2400" dirty="0">
                <a:solidFill>
                  <a:prstClr val="black"/>
                </a:solidFill>
              </a:rPr>
            </a:br>
            <a:r>
              <a:rPr lang="en-US" sz="2400" b="1" u="sng" dirty="0">
                <a:solidFill>
                  <a:prstClr val="black"/>
                </a:solidFill>
              </a:rPr>
              <a:t>Highest Rents</a:t>
            </a:r>
            <a:endParaRPr lang="en-US" b="1" u="sng" dirty="0"/>
          </a:p>
        </p:txBody>
      </p:sp>
      <p:sp>
        <p:nvSpPr>
          <p:cNvPr id="3" name="Content Placeholder 2">
            <a:extLst>
              <a:ext uri="{FF2B5EF4-FFF2-40B4-BE49-F238E27FC236}">
                <a16:creationId xmlns:a16="http://schemas.microsoft.com/office/drawing/2014/main" id="{9F743F41-DCD6-4DC7-B246-8F6DA7E40988}"/>
              </a:ext>
            </a:extLst>
          </p:cNvPr>
          <p:cNvSpPr>
            <a:spLocks noGrp="1"/>
          </p:cNvSpPr>
          <p:nvPr>
            <p:ph idx="1"/>
          </p:nvPr>
        </p:nvSpPr>
        <p:spPr/>
        <p:txBody>
          <a:bodyPr/>
          <a:lstStyle/>
          <a:p>
            <a:r>
              <a:rPr lang="en-US" dirty="0"/>
              <a:t>The highest rents in the region were in Florida markets; Miami, West Palm Beach, and Fort Lauderdale averaged approximately $1,610, $1,580, and $1,580, respectively, up from $1,520, $1,490, and $1,480 a year earlier.</a:t>
            </a:r>
          </a:p>
          <a:p>
            <a:endParaRPr lang="en-US" dirty="0"/>
          </a:p>
        </p:txBody>
      </p:sp>
      <p:sp>
        <p:nvSpPr>
          <p:cNvPr id="5" name="Slide Number Placeholder 4">
            <a:extLst>
              <a:ext uri="{FF2B5EF4-FFF2-40B4-BE49-F238E27FC236}">
                <a16:creationId xmlns:a16="http://schemas.microsoft.com/office/drawing/2014/main" id="{21700747-BF69-4573-8820-EBE969A2B877}"/>
              </a:ext>
            </a:extLst>
          </p:cNvPr>
          <p:cNvSpPr>
            <a:spLocks noGrp="1"/>
          </p:cNvSpPr>
          <p:nvPr>
            <p:ph type="sldNum" sz="quarter" idx="12"/>
          </p:nvPr>
        </p:nvSpPr>
        <p:spPr/>
        <p:txBody>
          <a:bodyPr/>
          <a:lstStyle/>
          <a:p>
            <a:pPr>
              <a:defRPr/>
            </a:pPr>
            <a:fld id="{629C09B0-A436-4930-9DBD-7F024B262714}" type="slidenum">
              <a:rPr lang="en-US" smtClean="0"/>
              <a:pPr>
                <a:defRPr/>
              </a:pPr>
              <a:t>16</a:t>
            </a:fld>
            <a:endParaRPr lang="en-US" dirty="0"/>
          </a:p>
        </p:txBody>
      </p:sp>
    </p:spTree>
    <p:extLst>
      <p:ext uri="{BB962C8B-B14F-4D97-AF65-F5344CB8AC3E}">
        <p14:creationId xmlns:p14="http://schemas.microsoft.com/office/powerpoint/2010/main" val="374990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480-31A8-43A5-9771-827376602486}"/>
              </a:ext>
            </a:extLst>
          </p:cNvPr>
          <p:cNvSpPr>
            <a:spLocks noGrp="1"/>
          </p:cNvSpPr>
          <p:nvPr>
            <p:ph type="title"/>
          </p:nvPr>
        </p:nvSpPr>
        <p:spPr/>
        <p:txBody>
          <a:bodyPr/>
          <a:lstStyle/>
          <a:p>
            <a:r>
              <a:rPr lang="en-US" sz="3600" b="1" i="1" dirty="0">
                <a:latin typeface="Times New Roman" panose="02020603050405020304" pitchFamily="18" charset="0"/>
                <a:cs typeface="Times New Roman" panose="02020603050405020304" pitchFamily="18" charset="0"/>
              </a:rPr>
              <a:t>RAD Context – Program Justification</a:t>
            </a:r>
          </a:p>
        </p:txBody>
      </p:sp>
      <p:sp>
        <p:nvSpPr>
          <p:cNvPr id="3" name="Content Placeholder 2">
            <a:extLst>
              <a:ext uri="{FF2B5EF4-FFF2-40B4-BE49-F238E27FC236}">
                <a16:creationId xmlns:a16="http://schemas.microsoft.com/office/drawing/2014/main" id="{DE35D273-8B56-4FF8-A04F-9105FC97DBB0}"/>
              </a:ext>
            </a:extLst>
          </p:cNvPr>
          <p:cNvSpPr>
            <a:spLocks noGrp="1"/>
          </p:cNvSpPr>
          <p:nvPr>
            <p:ph idx="1"/>
          </p:nvPr>
        </p:nvSpPr>
        <p:spPr>
          <a:xfrm>
            <a:off x="457200" y="1301675"/>
            <a:ext cx="8229600" cy="4892091"/>
          </a:xfrm>
        </p:spPr>
        <p:txBody>
          <a:bodyPr/>
          <a:lstStyle/>
          <a:p>
            <a:r>
              <a:rPr lang="en-US" sz="2400" dirty="0">
                <a:latin typeface="Times New Roman" panose="02020603050405020304" pitchFamily="18" charset="0"/>
                <a:cs typeface="Times New Roman" panose="02020603050405020304" pitchFamily="18" charset="0"/>
              </a:rPr>
              <a:t>1.1 million public housing units managed by 3,000+ local housing authorities (PHAs)</a:t>
            </a:r>
          </a:p>
          <a:p>
            <a:r>
              <a:rPr lang="en-US" sz="2400" dirty="0">
                <a:latin typeface="Times New Roman" panose="02020603050405020304" pitchFamily="18" charset="0"/>
                <a:cs typeface="Times New Roman" panose="02020603050405020304" pitchFamily="18" charset="0"/>
              </a:rPr>
              <a:t>Major challenges: </a:t>
            </a:r>
          </a:p>
          <a:p>
            <a:pPr lvl="1"/>
            <a:r>
              <a:rPr lang="en-US" sz="2000" dirty="0">
                <a:latin typeface="Times New Roman" panose="02020603050405020304" pitchFamily="18" charset="0"/>
                <a:cs typeface="Times New Roman" panose="02020603050405020304" pitchFamily="18" charset="0"/>
              </a:rPr>
              <a:t>In 2010, massive capital needs backlog of $26 billion, which has grown by $3.4 billion per year</a:t>
            </a:r>
          </a:p>
          <a:p>
            <a:pPr lvl="1"/>
            <a:r>
              <a:rPr lang="en-US" sz="2000" dirty="0">
                <a:latin typeface="Times New Roman" panose="02020603050405020304" pitchFamily="18" charset="0"/>
                <a:cs typeface="Times New Roman" panose="02020603050405020304" pitchFamily="18" charset="0"/>
              </a:rPr>
              <a:t>Backlog of unmet capital needs likely to reach $70 billion by 2020. </a:t>
            </a:r>
          </a:p>
          <a:p>
            <a:pPr lvl="1"/>
            <a:r>
              <a:rPr lang="en-US" sz="2000" dirty="0">
                <a:latin typeface="Times New Roman" panose="02020603050405020304" pitchFamily="18" charset="0"/>
                <a:cs typeface="Times New Roman" panose="02020603050405020304" pitchFamily="18" charset="0"/>
              </a:rPr>
              <a:t>Underfunding (by roughly $500 million annually, on average) of HUD’s Public Housing Operating Fund every year since 2011</a:t>
            </a:r>
          </a:p>
          <a:p>
            <a:pPr lvl="2"/>
            <a:r>
              <a:rPr lang="en-US" sz="1600" dirty="0">
                <a:latin typeface="Times New Roman" panose="02020603050405020304" pitchFamily="18" charset="0"/>
                <a:cs typeface="Times New Roman" panose="02020603050405020304" pitchFamily="18" charset="0"/>
              </a:rPr>
              <a:t>Need: $4.6 billion and $5.1 billion, according to HUD’s own formulas</a:t>
            </a:r>
          </a:p>
        </p:txBody>
      </p:sp>
      <p:sp>
        <p:nvSpPr>
          <p:cNvPr id="4" name="Slide Number Placeholder 3">
            <a:extLst>
              <a:ext uri="{FF2B5EF4-FFF2-40B4-BE49-F238E27FC236}">
                <a16:creationId xmlns:a16="http://schemas.microsoft.com/office/drawing/2014/main" id="{5A562DE1-82A3-46AB-A416-1EEA6494039B}"/>
              </a:ext>
            </a:extLst>
          </p:cNvPr>
          <p:cNvSpPr>
            <a:spLocks noGrp="1"/>
          </p:cNvSpPr>
          <p:nvPr>
            <p:ph type="sldNum" sz="quarter" idx="12"/>
          </p:nvPr>
        </p:nvSpPr>
        <p:spPr/>
        <p:txBody>
          <a:bodyPr/>
          <a:lstStyle/>
          <a:p>
            <a:fld id="{84685E14-3D72-4BDD-9376-7B3416E2E802}" type="slidenum">
              <a:rPr lang="en-US" smtClean="0"/>
              <a:pPr/>
              <a:t>17</a:t>
            </a:fld>
            <a:endParaRPr lang="en-US" dirty="0"/>
          </a:p>
        </p:txBody>
      </p:sp>
    </p:spTree>
    <p:extLst>
      <p:ext uri="{BB962C8B-B14F-4D97-AF65-F5344CB8AC3E}">
        <p14:creationId xmlns:p14="http://schemas.microsoft.com/office/powerpoint/2010/main" val="242243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5643-7DAC-4A63-B742-D082E7C863C0}"/>
              </a:ext>
            </a:extLst>
          </p:cNvPr>
          <p:cNvSpPr>
            <a:spLocks noGrp="1"/>
          </p:cNvSpPr>
          <p:nvPr>
            <p:ph type="title"/>
          </p:nvPr>
        </p:nvSpPr>
        <p:spPr>
          <a:xfrm>
            <a:off x="559398" y="430306"/>
            <a:ext cx="8401722" cy="849854"/>
          </a:xfrm>
        </p:spPr>
        <p:txBody>
          <a:bodyPr/>
          <a:lstStyle/>
          <a:p>
            <a:r>
              <a:rPr lang="en-US" sz="3200" b="1" i="1" dirty="0">
                <a:latin typeface="Times New Roman" panose="02020603050405020304" pitchFamily="18" charset="0"/>
                <a:cs typeface="Times New Roman" panose="02020603050405020304" pitchFamily="18" charset="0"/>
              </a:rPr>
              <a:t>RAD In Concept - Program Authorization</a:t>
            </a:r>
          </a:p>
        </p:txBody>
      </p:sp>
      <p:sp>
        <p:nvSpPr>
          <p:cNvPr id="3" name="Content Placeholder 2">
            <a:extLst>
              <a:ext uri="{FF2B5EF4-FFF2-40B4-BE49-F238E27FC236}">
                <a16:creationId xmlns:a16="http://schemas.microsoft.com/office/drawing/2014/main" id="{751A27B4-3322-4D2E-B7FB-B86C31AA93FE}"/>
              </a:ext>
            </a:extLst>
          </p:cNvPr>
          <p:cNvSpPr>
            <a:spLocks noGrp="1"/>
          </p:cNvSpPr>
          <p:nvPr>
            <p:ph idx="1"/>
          </p:nvPr>
        </p:nvSpPr>
        <p:spPr>
          <a:xfrm>
            <a:off x="817580" y="1280160"/>
            <a:ext cx="7788537" cy="4913607"/>
          </a:xfrm>
        </p:spPr>
        <p:txBody>
          <a:bodyPr/>
          <a:lstStyle/>
          <a:p>
            <a:pPr>
              <a:spcAft>
                <a:spcPts val="600"/>
              </a:spcAft>
            </a:pPr>
            <a:r>
              <a:rPr lang="en-US" sz="2000" dirty="0">
                <a:latin typeface="Times New Roman" panose="02020603050405020304" pitchFamily="18" charset="0"/>
                <a:cs typeface="Times New Roman" panose="02020603050405020304" pitchFamily="18" charset="0"/>
              </a:rPr>
              <a:t>Consolidated and Further Continuing Appropriations Act, 2012, (Pub. L. 112-55, signed November 18, 2011, as amended)</a:t>
            </a:r>
          </a:p>
          <a:p>
            <a:r>
              <a:rPr lang="en-US" sz="2000" dirty="0">
                <a:latin typeface="Times New Roman" panose="02020603050405020304" pitchFamily="18" charset="0"/>
                <a:cs typeface="Times New Roman" panose="02020603050405020304" pitchFamily="18" charset="0"/>
              </a:rPr>
              <a:t>RAD Notice PIH-2012-32 (HA), as amended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350,000+ units already reserved, and program expected to reach its current statutory cap within the next one to two years.</a:t>
            </a:r>
          </a:p>
          <a:p>
            <a:r>
              <a:rPr lang="en-US" sz="2000" dirty="0">
                <a:latin typeface="Times New Roman" panose="02020603050405020304" pitchFamily="18" charset="0"/>
                <a:cs typeface="Times New Roman" panose="02020603050405020304" pitchFamily="18" charset="0"/>
              </a:rPr>
              <a:t>FY20 Budget requests elimination of the statutory cap, allowing the conversion of any PH property that can do so on a cost-neutral basis.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51A28CB-9EC9-4333-A236-363516E395F0}"/>
              </a:ext>
            </a:extLst>
          </p:cNvPr>
          <p:cNvSpPr>
            <a:spLocks noGrp="1"/>
          </p:cNvSpPr>
          <p:nvPr>
            <p:ph type="sldNum" sz="quarter" idx="12"/>
          </p:nvPr>
        </p:nvSpPr>
        <p:spPr/>
        <p:txBody>
          <a:bodyPr/>
          <a:lstStyle/>
          <a:p>
            <a:fld id="{84685E14-3D72-4BDD-9376-7B3416E2E802}" type="slidenum">
              <a:rPr lang="en-US" smtClean="0"/>
              <a:pPr/>
              <a:t>18</a:t>
            </a:fld>
            <a:endParaRPr lang="en-US" dirty="0"/>
          </a:p>
        </p:txBody>
      </p:sp>
      <p:graphicFrame>
        <p:nvGraphicFramePr>
          <p:cNvPr id="7" name="Table 6">
            <a:extLst>
              <a:ext uri="{FF2B5EF4-FFF2-40B4-BE49-F238E27FC236}">
                <a16:creationId xmlns:a16="http://schemas.microsoft.com/office/drawing/2014/main" id="{CDFF790F-CE1D-447C-9144-5F4A9B7F0675}"/>
              </a:ext>
            </a:extLst>
          </p:cNvPr>
          <p:cNvGraphicFramePr>
            <a:graphicFrameLocks noGrp="1"/>
          </p:cNvGraphicFramePr>
          <p:nvPr/>
        </p:nvGraphicFramePr>
        <p:xfrm>
          <a:off x="2420470" y="2595158"/>
          <a:ext cx="4303060" cy="1849120"/>
        </p:xfrm>
        <a:graphic>
          <a:graphicData uri="http://schemas.openxmlformats.org/drawingml/2006/table">
            <a:tbl>
              <a:tblPr firstRow="1" bandRow="1">
                <a:tableStyleId>{5C22544A-7EE6-4342-B048-85BDC9FD1C3A}</a:tableStyleId>
              </a:tblPr>
              <a:tblGrid>
                <a:gridCol w="1014839">
                  <a:extLst>
                    <a:ext uri="{9D8B030D-6E8A-4147-A177-3AD203B41FA5}">
                      <a16:colId xmlns:a16="http://schemas.microsoft.com/office/drawing/2014/main" val="2122645932"/>
                    </a:ext>
                  </a:extLst>
                </a:gridCol>
                <a:gridCol w="3288221">
                  <a:extLst>
                    <a:ext uri="{9D8B030D-6E8A-4147-A177-3AD203B41FA5}">
                      <a16:colId xmlns:a16="http://schemas.microsoft.com/office/drawing/2014/main" val="945741029"/>
                    </a:ext>
                  </a:extLst>
                </a:gridCol>
              </a:tblGrid>
              <a:tr h="0">
                <a:tc>
                  <a:txBody>
                    <a:bodyPr/>
                    <a:lstStyle/>
                    <a:p>
                      <a:pPr algn="ctr"/>
                      <a:r>
                        <a:rPr lang="en-US" b="1" i="1" dirty="0">
                          <a:latin typeface="Times New Roman" panose="02020603050405020304" pitchFamily="18" charset="0"/>
                          <a:cs typeface="Times New Roman" panose="02020603050405020304" pitchFamily="18" charset="0"/>
                        </a:rPr>
                        <a:t>Year</a:t>
                      </a:r>
                    </a:p>
                  </a:txBody>
                  <a:tcPr/>
                </a:tc>
                <a:tc>
                  <a:txBody>
                    <a:bodyPr/>
                    <a:lstStyle/>
                    <a:p>
                      <a:r>
                        <a:rPr lang="en-US" b="1" i="1" dirty="0">
                          <a:latin typeface="Times New Roman" panose="02020603050405020304" pitchFamily="18" charset="0"/>
                          <a:cs typeface="Times New Roman" panose="02020603050405020304" pitchFamily="18" charset="0"/>
                        </a:rPr>
                        <a:t>Units Authorized for Conversion</a:t>
                      </a:r>
                    </a:p>
                  </a:txBody>
                  <a:tcPr/>
                </a:tc>
                <a:extLst>
                  <a:ext uri="{0D108BD9-81ED-4DB2-BD59-A6C34878D82A}">
                    <a16:rowId xmlns:a16="http://schemas.microsoft.com/office/drawing/2014/main" val="1302160259"/>
                  </a:ext>
                </a:extLst>
              </a:tr>
              <a:tr h="370840">
                <a:tc>
                  <a:txBody>
                    <a:bodyPr/>
                    <a:lstStyle/>
                    <a:p>
                      <a:pPr algn="ctr"/>
                      <a:r>
                        <a:rPr lang="en-US" dirty="0">
                          <a:latin typeface="Times New Roman" panose="02020603050405020304" pitchFamily="18" charset="0"/>
                          <a:cs typeface="Times New Roman" panose="02020603050405020304" pitchFamily="18" charset="0"/>
                        </a:rPr>
                        <a:t>2012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60,000 </a:t>
                      </a:r>
                      <a:r>
                        <a:rPr lang="en-US" sz="1600" dirty="0">
                          <a:latin typeface="Times New Roman" panose="02020603050405020304" pitchFamily="18" charset="0"/>
                          <a:cs typeface="Times New Roman" panose="02020603050405020304" pitchFamily="18" charset="0"/>
                        </a:rPr>
                        <a:t>(through 9/30/2015)</a:t>
                      </a:r>
                    </a:p>
                  </a:txBody>
                  <a:tcPr/>
                </a:tc>
                <a:extLst>
                  <a:ext uri="{0D108BD9-81ED-4DB2-BD59-A6C34878D82A}">
                    <a16:rowId xmlns:a16="http://schemas.microsoft.com/office/drawing/2014/main" val="331553322"/>
                  </a:ext>
                </a:extLst>
              </a:tr>
              <a:tr h="370840">
                <a:tc>
                  <a:txBody>
                    <a:bodyPr/>
                    <a:lstStyle/>
                    <a:p>
                      <a:pPr algn="ctr"/>
                      <a:r>
                        <a:rPr lang="en-US" dirty="0">
                          <a:latin typeface="Times New Roman" panose="02020603050405020304" pitchFamily="18" charset="0"/>
                          <a:cs typeface="Times New Roman" panose="02020603050405020304" pitchFamily="18" charset="0"/>
                        </a:rPr>
                        <a:t>2014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185,000 </a:t>
                      </a:r>
                      <a:r>
                        <a:rPr lang="en-US" sz="1600" dirty="0">
                          <a:latin typeface="Times New Roman" panose="02020603050405020304" pitchFamily="18" charset="0"/>
                          <a:cs typeface="Times New Roman" panose="02020603050405020304" pitchFamily="18" charset="0"/>
                        </a:rPr>
                        <a:t>(through 9/30/2015)</a:t>
                      </a:r>
                    </a:p>
                  </a:txBody>
                  <a:tcPr/>
                </a:tc>
                <a:extLst>
                  <a:ext uri="{0D108BD9-81ED-4DB2-BD59-A6C34878D82A}">
                    <a16:rowId xmlns:a16="http://schemas.microsoft.com/office/drawing/2014/main" val="443933492"/>
                  </a:ext>
                </a:extLst>
              </a:tr>
              <a:tr h="370840">
                <a:tc>
                  <a:txBody>
                    <a:bodyPr/>
                    <a:lstStyle/>
                    <a:p>
                      <a:pPr algn="ctr"/>
                      <a:r>
                        <a:rPr lang="en-US" dirty="0">
                          <a:latin typeface="Times New Roman" panose="02020603050405020304" pitchFamily="18" charset="0"/>
                          <a:cs typeface="Times New Roman" panose="02020603050405020304" pitchFamily="18" charset="0"/>
                        </a:rPr>
                        <a:t>2015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240,000 </a:t>
                      </a:r>
                      <a:r>
                        <a:rPr lang="en-US" sz="1600" dirty="0">
                          <a:latin typeface="Times New Roman" panose="02020603050405020304" pitchFamily="18" charset="0"/>
                          <a:cs typeface="Times New Roman" panose="02020603050405020304" pitchFamily="18" charset="0"/>
                        </a:rPr>
                        <a:t>(through 9/30/2018)</a:t>
                      </a:r>
                    </a:p>
                  </a:txBody>
                  <a:tcPr/>
                </a:tc>
                <a:extLst>
                  <a:ext uri="{0D108BD9-81ED-4DB2-BD59-A6C34878D82A}">
                    <a16:rowId xmlns:a16="http://schemas.microsoft.com/office/drawing/2014/main" val="618813775"/>
                  </a:ext>
                </a:extLst>
              </a:tr>
              <a:tr h="370840">
                <a:tc>
                  <a:txBody>
                    <a:bodyPr/>
                    <a:lstStyle/>
                    <a:p>
                      <a:pPr algn="ctr"/>
                      <a:r>
                        <a:rPr lang="en-US" dirty="0">
                          <a:latin typeface="Times New Roman" panose="02020603050405020304" pitchFamily="18" charset="0"/>
                          <a:cs typeface="Times New Roman" panose="02020603050405020304" pitchFamily="18" charset="0"/>
                        </a:rPr>
                        <a:t>2018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455,000 </a:t>
                      </a:r>
                      <a:r>
                        <a:rPr lang="en-US" sz="1600" dirty="0">
                          <a:latin typeface="Times New Roman" panose="02020603050405020304" pitchFamily="18" charset="0"/>
                          <a:cs typeface="Times New Roman" panose="02020603050405020304" pitchFamily="18" charset="0"/>
                        </a:rPr>
                        <a:t>(through 9/30/2024)</a:t>
                      </a:r>
                    </a:p>
                  </a:txBody>
                  <a:tcPr/>
                </a:tc>
                <a:extLst>
                  <a:ext uri="{0D108BD9-81ED-4DB2-BD59-A6C34878D82A}">
                    <a16:rowId xmlns:a16="http://schemas.microsoft.com/office/drawing/2014/main" val="463003840"/>
                  </a:ext>
                </a:extLst>
              </a:tr>
            </a:tbl>
          </a:graphicData>
        </a:graphic>
      </p:graphicFrame>
      <p:pic>
        <p:nvPicPr>
          <p:cNvPr id="8" name="Graphic 7" descr="City">
            <a:extLst>
              <a:ext uri="{FF2B5EF4-FFF2-40B4-BE49-F238E27FC236}">
                <a16:creationId xmlns:a16="http://schemas.microsoft.com/office/drawing/2014/main" id="{BBDB9273-AA06-4C32-A93B-D05E39BC84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880" y="365760"/>
            <a:ext cx="914400" cy="914400"/>
          </a:xfrm>
          <a:prstGeom prst="rect">
            <a:avLst/>
          </a:prstGeom>
        </p:spPr>
      </p:pic>
    </p:spTree>
    <p:extLst>
      <p:ext uri="{BB962C8B-B14F-4D97-AF65-F5344CB8AC3E}">
        <p14:creationId xmlns:p14="http://schemas.microsoft.com/office/powerpoint/2010/main" val="365365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668" y="329791"/>
            <a:ext cx="8735210" cy="6463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en-US" sz="3200" b="1" i="1" dirty="0">
                <a:latin typeface="Times New Roman" panose="02020603050405020304" pitchFamily="18" charset="0"/>
                <a:cs typeface="Times New Roman" panose="02020603050405020304" pitchFamily="18" charset="0"/>
              </a:rPr>
              <a:t>RAD in Practice -  Program Components &amp; Types</a:t>
            </a:r>
          </a:p>
        </p:txBody>
      </p:sp>
      <p:sp>
        <p:nvSpPr>
          <p:cNvPr id="30" name="Slide Number Placeholder 4"/>
          <p:cNvSpPr>
            <a:spLocks noGrp="1"/>
          </p:cNvSpPr>
          <p:nvPr>
            <p:ph type="sldNum" sz="quarter" idx="12"/>
          </p:nvPr>
        </p:nvSpPr>
        <p:spPr>
          <a:xfrm>
            <a:off x="8118844" y="6356350"/>
            <a:ext cx="373912" cy="369332"/>
          </a:xfrm>
        </p:spPr>
        <p:txBody>
          <a:bodyPr/>
          <a:lstStyle/>
          <a:p>
            <a:fld id="{013CD2CD-A2E9-4357-9628-94978E155FE3}" type="slidenum">
              <a:rPr lang="en-US" smtClean="0"/>
              <a:pPr/>
              <a:t>19</a:t>
            </a:fld>
            <a:endParaRPr lang="en-US" dirty="0"/>
          </a:p>
        </p:txBody>
      </p:sp>
      <p:sp>
        <p:nvSpPr>
          <p:cNvPr id="69" name="Rectangle 68">
            <a:extLst>
              <a:ext uri="{FF2B5EF4-FFF2-40B4-BE49-F238E27FC236}">
                <a16:creationId xmlns:a16="http://schemas.microsoft.com/office/drawing/2014/main" id="{BB66349A-C3A3-4715-A456-E42440E73279}"/>
              </a:ext>
            </a:extLst>
          </p:cNvPr>
          <p:cNvSpPr/>
          <p:nvPr/>
        </p:nvSpPr>
        <p:spPr>
          <a:xfrm>
            <a:off x="-98446" y="983424"/>
            <a:ext cx="1945808" cy="1200329"/>
          </a:xfrm>
          <a:prstGeom prst="rect">
            <a:avLst/>
          </a:prstGeom>
        </p:spPr>
        <p:txBody>
          <a:bodyPr wrap="square">
            <a:spAutoFit/>
          </a:bodyPr>
          <a:lstStyle/>
          <a:p>
            <a:pPr algn="ctr"/>
            <a:r>
              <a:rPr lang="en-US" b="1" dirty="0">
                <a:latin typeface="Calibri" pitchFamily="34" charset="0"/>
              </a:rPr>
              <a:t>RAD for </a:t>
            </a:r>
            <a:br>
              <a:rPr lang="en-US" b="1" dirty="0">
                <a:latin typeface="Calibri" pitchFamily="34" charset="0"/>
              </a:rPr>
            </a:br>
            <a:r>
              <a:rPr lang="en-US" b="1" dirty="0">
                <a:latin typeface="Calibri" pitchFamily="34" charset="0"/>
              </a:rPr>
              <a:t>Public Housing </a:t>
            </a:r>
            <a:br>
              <a:rPr lang="en-US" b="1" dirty="0">
                <a:latin typeface="Calibri" pitchFamily="34" charset="0"/>
              </a:rPr>
            </a:br>
            <a:r>
              <a:rPr lang="en-US" sz="1200" dirty="0">
                <a:latin typeface="Calibri" pitchFamily="34" charset="0"/>
              </a:rPr>
              <a:t>also known as the </a:t>
            </a:r>
            <a:br>
              <a:rPr lang="en-US" sz="1200" dirty="0">
                <a:latin typeface="Calibri" pitchFamily="34" charset="0"/>
              </a:rPr>
            </a:br>
            <a:r>
              <a:rPr lang="en-US" sz="1200" dirty="0">
                <a:latin typeface="Calibri" pitchFamily="34" charset="0"/>
              </a:rPr>
              <a:t>“1</a:t>
            </a:r>
            <a:r>
              <a:rPr lang="en-US" sz="1200" baseline="30000" dirty="0">
                <a:latin typeface="Calibri" pitchFamily="34" charset="0"/>
              </a:rPr>
              <a:t>st</a:t>
            </a:r>
            <a:r>
              <a:rPr lang="en-US" sz="1200" dirty="0">
                <a:latin typeface="Calibri" pitchFamily="34" charset="0"/>
              </a:rPr>
              <a:t> Component”</a:t>
            </a:r>
            <a:br>
              <a:rPr lang="en-US" sz="1200" dirty="0">
                <a:latin typeface="Calibri" pitchFamily="34" charset="0"/>
              </a:rPr>
            </a:br>
            <a:endParaRPr lang="en-US" sz="1200" dirty="0"/>
          </a:p>
        </p:txBody>
      </p:sp>
      <p:sp>
        <p:nvSpPr>
          <p:cNvPr id="70" name="Rectangle 69">
            <a:extLst>
              <a:ext uri="{FF2B5EF4-FFF2-40B4-BE49-F238E27FC236}">
                <a16:creationId xmlns:a16="http://schemas.microsoft.com/office/drawing/2014/main" id="{2C062EF3-B41C-4053-B16D-D562FAA59AFA}"/>
              </a:ext>
            </a:extLst>
          </p:cNvPr>
          <p:cNvSpPr/>
          <p:nvPr/>
        </p:nvSpPr>
        <p:spPr>
          <a:xfrm>
            <a:off x="6958909" y="981771"/>
            <a:ext cx="2189851" cy="1200329"/>
          </a:xfrm>
          <a:prstGeom prst="rect">
            <a:avLst/>
          </a:prstGeom>
        </p:spPr>
        <p:txBody>
          <a:bodyPr wrap="square">
            <a:spAutoFit/>
          </a:bodyPr>
          <a:lstStyle/>
          <a:p>
            <a:pPr algn="ctr"/>
            <a:r>
              <a:rPr lang="en-US" b="1" dirty="0">
                <a:latin typeface="Calibri" pitchFamily="34" charset="0"/>
              </a:rPr>
              <a:t>RAD for Other Multifamily Housing </a:t>
            </a:r>
            <a:br>
              <a:rPr lang="en-US" b="1" dirty="0">
                <a:latin typeface="Calibri" pitchFamily="34" charset="0"/>
              </a:rPr>
            </a:br>
            <a:r>
              <a:rPr lang="en-US" sz="1200" dirty="0">
                <a:latin typeface="Calibri" pitchFamily="34" charset="0"/>
              </a:rPr>
              <a:t>also known as the </a:t>
            </a:r>
            <a:br>
              <a:rPr lang="en-US" sz="1200" dirty="0">
                <a:latin typeface="Calibri" pitchFamily="34" charset="0"/>
              </a:rPr>
            </a:br>
            <a:r>
              <a:rPr lang="en-US" sz="1200" dirty="0">
                <a:latin typeface="Calibri" pitchFamily="34" charset="0"/>
              </a:rPr>
              <a:t>“2</a:t>
            </a:r>
            <a:r>
              <a:rPr lang="en-US" sz="1200" baseline="30000" dirty="0">
                <a:latin typeface="Calibri" pitchFamily="34" charset="0"/>
              </a:rPr>
              <a:t>nd</a:t>
            </a:r>
            <a:r>
              <a:rPr lang="en-US" sz="1200" dirty="0">
                <a:latin typeface="Calibri" pitchFamily="34" charset="0"/>
              </a:rPr>
              <a:t> Component”</a:t>
            </a:r>
            <a:br>
              <a:rPr lang="en-US" sz="1200" dirty="0">
                <a:latin typeface="Calibri" pitchFamily="34" charset="0"/>
              </a:rPr>
            </a:br>
            <a:endParaRPr lang="en-US" sz="1200" dirty="0"/>
          </a:p>
        </p:txBody>
      </p:sp>
      <p:grpSp>
        <p:nvGrpSpPr>
          <p:cNvPr id="97" name="Group 96">
            <a:extLst>
              <a:ext uri="{FF2B5EF4-FFF2-40B4-BE49-F238E27FC236}">
                <a16:creationId xmlns:a16="http://schemas.microsoft.com/office/drawing/2014/main" id="{E64BBB17-91FA-41A9-AA8C-D4D0CB338A23}"/>
              </a:ext>
            </a:extLst>
          </p:cNvPr>
          <p:cNvGrpSpPr/>
          <p:nvPr/>
        </p:nvGrpSpPr>
        <p:grpSpPr>
          <a:xfrm>
            <a:off x="1437980" y="1188507"/>
            <a:ext cx="6435552" cy="4847465"/>
            <a:chOff x="1437980" y="1188507"/>
            <a:chExt cx="6435552" cy="4847465"/>
          </a:xfrm>
        </p:grpSpPr>
        <p:grpSp>
          <p:nvGrpSpPr>
            <p:cNvPr id="60" name="Group 59">
              <a:extLst>
                <a:ext uri="{FF2B5EF4-FFF2-40B4-BE49-F238E27FC236}">
                  <a16:creationId xmlns:a16="http://schemas.microsoft.com/office/drawing/2014/main" id="{12D17FE5-76A7-4FF6-8F5D-E131BF1E0778}"/>
                </a:ext>
              </a:extLst>
            </p:cNvPr>
            <p:cNvGrpSpPr/>
            <p:nvPr/>
          </p:nvGrpSpPr>
          <p:grpSpPr>
            <a:xfrm>
              <a:off x="3505047" y="2599407"/>
              <a:ext cx="2114916" cy="2114916"/>
              <a:chOff x="6204331" y="2729415"/>
              <a:chExt cx="2114916" cy="2114916"/>
            </a:xfrm>
          </p:grpSpPr>
          <p:pic>
            <p:nvPicPr>
              <p:cNvPr id="13" name="Picture 12">
                <a:extLst>
                  <a:ext uri="{FF2B5EF4-FFF2-40B4-BE49-F238E27FC236}">
                    <a16:creationId xmlns:a16="http://schemas.microsoft.com/office/drawing/2014/main" id="{FD10549C-177D-4DAE-9C54-4AD6252E762A}"/>
                  </a:ext>
                </a:extLst>
              </p:cNvPr>
              <p:cNvPicPr>
                <a:picLocks noChangeAspect="1"/>
              </p:cNvPicPr>
              <p:nvPr/>
            </p:nvPicPr>
            <p:blipFill>
              <a:blip r:embed="rId3"/>
              <a:stretch>
                <a:fillRect/>
              </a:stretch>
            </p:blipFill>
            <p:spPr>
              <a:xfrm>
                <a:off x="6204331" y="2729415"/>
                <a:ext cx="2114916" cy="2114916"/>
              </a:xfrm>
              <a:prstGeom prst="rect">
                <a:avLst/>
              </a:prstGeom>
            </p:spPr>
          </p:pic>
          <p:sp>
            <p:nvSpPr>
              <p:cNvPr id="16" name="TextBox 15">
                <a:extLst>
                  <a:ext uri="{FF2B5EF4-FFF2-40B4-BE49-F238E27FC236}">
                    <a16:creationId xmlns:a16="http://schemas.microsoft.com/office/drawing/2014/main" id="{4D868C69-3997-47D1-8B79-BFBE10391A71}"/>
                  </a:ext>
                </a:extLst>
              </p:cNvPr>
              <p:cNvSpPr txBox="1"/>
              <p:nvPr/>
            </p:nvSpPr>
            <p:spPr>
              <a:xfrm>
                <a:off x="6836341" y="4191313"/>
                <a:ext cx="878510" cy="486159"/>
              </a:xfrm>
              <a:prstGeom prst="rect">
                <a:avLst/>
              </a:prstGeom>
              <a:noFill/>
            </p:spPr>
            <p:txBody>
              <a:bodyPr wrap="none" rtlCol="0">
                <a:spAutoFit/>
              </a:bodyPr>
              <a:lstStyle/>
              <a:p>
                <a:pPr algn="ctr">
                  <a:lnSpc>
                    <a:spcPct val="85000"/>
                  </a:lnSpc>
                </a:pPr>
                <a:r>
                  <a:rPr lang="en-US" dirty="0">
                    <a:solidFill>
                      <a:schemeClr val="bg1"/>
                    </a:solidFill>
                    <a:latin typeface="+mn-lt"/>
                  </a:rPr>
                  <a:t>RAD</a:t>
                </a:r>
              </a:p>
              <a:p>
                <a:pPr algn="ctr">
                  <a:lnSpc>
                    <a:spcPct val="85000"/>
                  </a:lnSpc>
                </a:pPr>
                <a:r>
                  <a:rPr lang="en-US" sz="1200" dirty="0">
                    <a:solidFill>
                      <a:schemeClr val="bg1"/>
                    </a:solidFill>
                    <a:latin typeface="+mn-lt"/>
                  </a:rPr>
                  <a:t>Conversion</a:t>
                </a:r>
              </a:p>
            </p:txBody>
          </p:sp>
        </p:grpSp>
        <p:cxnSp>
          <p:nvCxnSpPr>
            <p:cNvPr id="43" name="Straight Arrow Connector 42">
              <a:extLst>
                <a:ext uri="{FF2B5EF4-FFF2-40B4-BE49-F238E27FC236}">
                  <a16:creationId xmlns:a16="http://schemas.microsoft.com/office/drawing/2014/main" id="{7D0E704F-2F36-4ACF-BA1B-C563B4694E21}"/>
                </a:ext>
              </a:extLst>
            </p:cNvPr>
            <p:cNvCxnSpPr>
              <a:cxnSpLocks/>
              <a:stCxn id="17" idx="5"/>
            </p:cNvCxnSpPr>
            <p:nvPr/>
          </p:nvCxnSpPr>
          <p:spPr>
            <a:xfrm>
              <a:off x="3423386" y="3073911"/>
              <a:ext cx="816440" cy="80269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2817F439-657D-4227-929F-47EA0986BC74}"/>
                </a:ext>
              </a:extLst>
            </p:cNvPr>
            <p:cNvGrpSpPr/>
            <p:nvPr/>
          </p:nvGrpSpPr>
          <p:grpSpPr>
            <a:xfrm>
              <a:off x="4603044" y="1188507"/>
              <a:ext cx="3111454" cy="2759661"/>
              <a:chOff x="7019752" y="835100"/>
              <a:chExt cx="3111454" cy="2759661"/>
            </a:xfrm>
          </p:grpSpPr>
          <p:sp>
            <p:nvSpPr>
              <p:cNvPr id="37" name="Oval 36">
                <a:extLst>
                  <a:ext uri="{FF2B5EF4-FFF2-40B4-BE49-F238E27FC236}">
                    <a16:creationId xmlns:a16="http://schemas.microsoft.com/office/drawing/2014/main" id="{77EC19B3-134E-48AF-B4D1-387A5DC78192}"/>
                  </a:ext>
                </a:extLst>
              </p:cNvPr>
              <p:cNvSpPr/>
              <p:nvPr/>
            </p:nvSpPr>
            <p:spPr>
              <a:xfrm>
                <a:off x="8828799" y="2580041"/>
                <a:ext cx="1043085" cy="101472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8" name="Oval 37">
                <a:extLst>
                  <a:ext uri="{FF2B5EF4-FFF2-40B4-BE49-F238E27FC236}">
                    <a16:creationId xmlns:a16="http://schemas.microsoft.com/office/drawing/2014/main" id="{BD6BF946-5C8B-4843-A31A-12638793877C}"/>
                  </a:ext>
                </a:extLst>
              </p:cNvPr>
              <p:cNvSpPr/>
              <p:nvPr/>
            </p:nvSpPr>
            <p:spPr>
              <a:xfrm>
                <a:off x="8997214" y="1780076"/>
                <a:ext cx="1133992" cy="101472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9" name="Oval 38">
                <a:extLst>
                  <a:ext uri="{FF2B5EF4-FFF2-40B4-BE49-F238E27FC236}">
                    <a16:creationId xmlns:a16="http://schemas.microsoft.com/office/drawing/2014/main" id="{8BEE1363-D1E6-4372-A78A-0BE373A63824}"/>
                  </a:ext>
                </a:extLst>
              </p:cNvPr>
              <p:cNvSpPr/>
              <p:nvPr/>
            </p:nvSpPr>
            <p:spPr>
              <a:xfrm>
                <a:off x="8319247" y="1463649"/>
                <a:ext cx="1043085" cy="101472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5" name="Oval 34">
                <a:extLst>
                  <a:ext uri="{FF2B5EF4-FFF2-40B4-BE49-F238E27FC236}">
                    <a16:creationId xmlns:a16="http://schemas.microsoft.com/office/drawing/2014/main" id="{D8BF1129-8351-41E0-9B51-56FB51B7B588}"/>
                  </a:ext>
                </a:extLst>
              </p:cNvPr>
              <p:cNvSpPr/>
              <p:nvPr/>
            </p:nvSpPr>
            <p:spPr>
              <a:xfrm>
                <a:off x="7028999" y="1082629"/>
                <a:ext cx="1043085" cy="101472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10" name="TextBox 9">
                <a:extLst>
                  <a:ext uri="{FF2B5EF4-FFF2-40B4-BE49-F238E27FC236}">
                    <a16:creationId xmlns:a16="http://schemas.microsoft.com/office/drawing/2014/main" id="{D7EE9D7B-D565-41BA-8E11-FD7578E06C20}"/>
                  </a:ext>
                </a:extLst>
              </p:cNvPr>
              <p:cNvSpPr txBox="1"/>
              <p:nvPr/>
            </p:nvSpPr>
            <p:spPr>
              <a:xfrm>
                <a:off x="8332532" y="1744236"/>
                <a:ext cx="1043085" cy="461665"/>
              </a:xfrm>
              <a:prstGeom prst="rect">
                <a:avLst/>
              </a:prstGeom>
              <a:noFill/>
            </p:spPr>
            <p:txBody>
              <a:bodyPr wrap="square" rtlCol="0">
                <a:spAutoFit/>
              </a:bodyPr>
              <a:lstStyle/>
              <a:p>
                <a:pPr algn="ctr"/>
                <a:r>
                  <a:rPr lang="en-US" sz="1200" dirty="0">
                    <a:solidFill>
                      <a:schemeClr val="bg1"/>
                    </a:solidFill>
                    <a:latin typeface="+mn-lt"/>
                  </a:rPr>
                  <a:t>Rent Supplement</a:t>
                </a:r>
              </a:p>
            </p:txBody>
          </p:sp>
          <p:grpSp>
            <p:nvGrpSpPr>
              <p:cNvPr id="18" name="Group 17">
                <a:extLst>
                  <a:ext uri="{FF2B5EF4-FFF2-40B4-BE49-F238E27FC236}">
                    <a16:creationId xmlns:a16="http://schemas.microsoft.com/office/drawing/2014/main" id="{38E48FD6-CC61-44B2-A9FA-AC5F7000F212}"/>
                  </a:ext>
                </a:extLst>
              </p:cNvPr>
              <p:cNvGrpSpPr/>
              <p:nvPr/>
            </p:nvGrpSpPr>
            <p:grpSpPr>
              <a:xfrm>
                <a:off x="7911230" y="835100"/>
                <a:ext cx="1048699" cy="1014720"/>
                <a:chOff x="7954129" y="861684"/>
                <a:chExt cx="1048699" cy="1014720"/>
              </a:xfrm>
            </p:grpSpPr>
            <p:sp>
              <p:nvSpPr>
                <p:cNvPr id="40" name="Oval 39">
                  <a:extLst>
                    <a:ext uri="{FF2B5EF4-FFF2-40B4-BE49-F238E27FC236}">
                      <a16:creationId xmlns:a16="http://schemas.microsoft.com/office/drawing/2014/main" id="{FE3EA135-7DA4-427C-BE9F-378A5EFE87CE}"/>
                    </a:ext>
                  </a:extLst>
                </p:cNvPr>
                <p:cNvSpPr/>
                <p:nvPr/>
              </p:nvSpPr>
              <p:spPr>
                <a:xfrm>
                  <a:off x="7954129" y="861684"/>
                  <a:ext cx="1043085" cy="1014720"/>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6" name="TextBox 45">
                  <a:extLst>
                    <a:ext uri="{FF2B5EF4-FFF2-40B4-BE49-F238E27FC236}">
                      <a16:creationId xmlns:a16="http://schemas.microsoft.com/office/drawing/2014/main" id="{482C4B84-98F7-468B-A618-3C2AE5FA30AA}"/>
                    </a:ext>
                  </a:extLst>
                </p:cNvPr>
                <p:cNvSpPr txBox="1"/>
                <p:nvPr/>
              </p:nvSpPr>
              <p:spPr>
                <a:xfrm>
                  <a:off x="7959743" y="1034102"/>
                  <a:ext cx="1043085" cy="646331"/>
                </a:xfrm>
                <a:prstGeom prst="rect">
                  <a:avLst/>
                </a:prstGeom>
                <a:noFill/>
              </p:spPr>
              <p:txBody>
                <a:bodyPr wrap="square" rtlCol="0">
                  <a:spAutoFit/>
                </a:bodyPr>
                <a:lstStyle/>
                <a:p>
                  <a:pPr algn="ctr"/>
                  <a:r>
                    <a:rPr lang="en-US" sz="1200" dirty="0">
                      <a:solidFill>
                        <a:schemeClr val="bg1"/>
                      </a:solidFill>
                      <a:latin typeface="+mn-lt"/>
                    </a:rPr>
                    <a:t>Rental Assistance Payment</a:t>
                  </a:r>
                </a:p>
              </p:txBody>
            </p:sp>
          </p:grpSp>
          <p:sp>
            <p:nvSpPr>
              <p:cNvPr id="49" name="TextBox 48">
                <a:extLst>
                  <a:ext uri="{FF2B5EF4-FFF2-40B4-BE49-F238E27FC236}">
                    <a16:creationId xmlns:a16="http://schemas.microsoft.com/office/drawing/2014/main" id="{1491B4B6-5332-4018-A848-305069E9BAB7}"/>
                  </a:ext>
                </a:extLst>
              </p:cNvPr>
              <p:cNvSpPr txBox="1"/>
              <p:nvPr/>
            </p:nvSpPr>
            <p:spPr>
              <a:xfrm>
                <a:off x="7019752" y="1244565"/>
                <a:ext cx="1074483" cy="646331"/>
              </a:xfrm>
              <a:prstGeom prst="rect">
                <a:avLst/>
              </a:prstGeom>
              <a:noFill/>
            </p:spPr>
            <p:txBody>
              <a:bodyPr wrap="square" rtlCol="0">
                <a:spAutoFit/>
              </a:bodyPr>
              <a:lstStyle/>
              <a:p>
                <a:pPr algn="ctr"/>
                <a:r>
                  <a:rPr lang="en-US" sz="1200" dirty="0">
                    <a:solidFill>
                      <a:schemeClr val="bg1"/>
                    </a:solidFill>
                    <a:latin typeface="+mn-lt"/>
                  </a:rPr>
                  <a:t>Sec. 8 Moderate Rehabilitation</a:t>
                </a:r>
              </a:p>
            </p:txBody>
          </p:sp>
          <p:sp>
            <p:nvSpPr>
              <p:cNvPr id="50" name="TextBox 49">
                <a:extLst>
                  <a:ext uri="{FF2B5EF4-FFF2-40B4-BE49-F238E27FC236}">
                    <a16:creationId xmlns:a16="http://schemas.microsoft.com/office/drawing/2014/main" id="{0B044863-8C7C-4920-83D5-2FD5F4A21BCC}"/>
                  </a:ext>
                </a:extLst>
              </p:cNvPr>
              <p:cNvSpPr txBox="1"/>
              <p:nvPr/>
            </p:nvSpPr>
            <p:spPr>
              <a:xfrm>
                <a:off x="9060654" y="1980055"/>
                <a:ext cx="1043085" cy="646331"/>
              </a:xfrm>
              <a:prstGeom prst="rect">
                <a:avLst/>
              </a:prstGeom>
              <a:noFill/>
            </p:spPr>
            <p:txBody>
              <a:bodyPr wrap="square" rtlCol="0">
                <a:spAutoFit/>
              </a:bodyPr>
              <a:lstStyle/>
              <a:p>
                <a:pPr algn="ctr"/>
                <a:r>
                  <a:rPr lang="en-US" sz="1200" dirty="0">
                    <a:solidFill>
                      <a:schemeClr val="bg1"/>
                    </a:solidFill>
                    <a:latin typeface="+mn-lt"/>
                  </a:rPr>
                  <a:t>PRAC</a:t>
                </a:r>
                <a:br>
                  <a:rPr lang="en-US" sz="1200" dirty="0">
                    <a:solidFill>
                      <a:schemeClr val="bg1"/>
                    </a:solidFill>
                    <a:latin typeface="+mn-lt"/>
                  </a:rPr>
                </a:br>
                <a:r>
                  <a:rPr lang="en-US" sz="1200" dirty="0">
                    <a:solidFill>
                      <a:schemeClr val="bg1"/>
                    </a:solidFill>
                    <a:latin typeface="+mn-lt"/>
                  </a:rPr>
                  <a:t>for </a:t>
                </a:r>
                <a:br>
                  <a:rPr lang="en-US" sz="1200" dirty="0">
                    <a:solidFill>
                      <a:schemeClr val="bg1"/>
                    </a:solidFill>
                    <a:latin typeface="+mn-lt"/>
                  </a:rPr>
                </a:br>
                <a:r>
                  <a:rPr lang="en-US" sz="1200" dirty="0">
                    <a:solidFill>
                      <a:schemeClr val="bg1"/>
                    </a:solidFill>
                    <a:latin typeface="+mn-lt"/>
                  </a:rPr>
                  <a:t>Sec. 202</a:t>
                </a:r>
              </a:p>
            </p:txBody>
          </p:sp>
          <p:sp>
            <p:nvSpPr>
              <p:cNvPr id="51" name="TextBox 50">
                <a:extLst>
                  <a:ext uri="{FF2B5EF4-FFF2-40B4-BE49-F238E27FC236}">
                    <a16:creationId xmlns:a16="http://schemas.microsoft.com/office/drawing/2014/main" id="{A06D3A05-A649-4E14-8BA4-B23AB4833439}"/>
                  </a:ext>
                </a:extLst>
              </p:cNvPr>
              <p:cNvSpPr txBox="1"/>
              <p:nvPr/>
            </p:nvSpPr>
            <p:spPr>
              <a:xfrm>
                <a:off x="8818760" y="2911105"/>
                <a:ext cx="1043085" cy="461665"/>
              </a:xfrm>
              <a:prstGeom prst="rect">
                <a:avLst/>
              </a:prstGeom>
              <a:noFill/>
            </p:spPr>
            <p:txBody>
              <a:bodyPr wrap="square" rtlCol="0">
                <a:spAutoFit/>
              </a:bodyPr>
              <a:lstStyle/>
              <a:p>
                <a:pPr algn="ctr"/>
                <a:r>
                  <a:rPr lang="en-US" sz="1200" dirty="0">
                    <a:solidFill>
                      <a:schemeClr val="bg1"/>
                    </a:solidFill>
                    <a:latin typeface="+mn-lt"/>
                  </a:rPr>
                  <a:t>McKinney Vento SRO</a:t>
                </a:r>
              </a:p>
            </p:txBody>
          </p:sp>
        </p:grpSp>
        <p:sp>
          <p:nvSpPr>
            <p:cNvPr id="17" name="Oval 16">
              <a:extLst>
                <a:ext uri="{FF2B5EF4-FFF2-40B4-BE49-F238E27FC236}">
                  <a16:creationId xmlns:a16="http://schemas.microsoft.com/office/drawing/2014/main" id="{A4465D0F-C5E7-4CBE-8A81-5A4B25E60504}"/>
                </a:ext>
              </a:extLst>
            </p:cNvPr>
            <p:cNvSpPr/>
            <p:nvPr/>
          </p:nvSpPr>
          <p:spPr>
            <a:xfrm>
              <a:off x="1437980" y="1300035"/>
              <a:ext cx="2326048" cy="2078225"/>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Public Housing</a:t>
              </a:r>
            </a:p>
            <a:p>
              <a:pPr algn="ctr"/>
              <a:r>
                <a:rPr lang="en-US" sz="1400" dirty="0"/>
                <a:t>(455,000 unit cap*)</a:t>
              </a:r>
            </a:p>
            <a:p>
              <a:pPr algn="ctr"/>
              <a:endParaRPr lang="en-US" sz="1000" dirty="0"/>
            </a:p>
            <a:p>
              <a:pPr algn="ctr"/>
              <a:r>
                <a:rPr lang="en-US" sz="1000" dirty="0"/>
                <a:t>* Administration’s FY2020 budget requests elimination of the cap on public housing conversions.</a:t>
              </a:r>
            </a:p>
          </p:txBody>
        </p:sp>
        <p:sp>
          <p:nvSpPr>
            <p:cNvPr id="71" name="Rectangle: Rounded Corners 70">
              <a:extLst>
                <a:ext uri="{FF2B5EF4-FFF2-40B4-BE49-F238E27FC236}">
                  <a16:creationId xmlns:a16="http://schemas.microsoft.com/office/drawing/2014/main" id="{E6DD32CB-A90F-42BA-A427-919CF788399C}"/>
                </a:ext>
              </a:extLst>
            </p:cNvPr>
            <p:cNvSpPr/>
            <p:nvPr/>
          </p:nvSpPr>
          <p:spPr>
            <a:xfrm>
              <a:off x="2731910" y="5198396"/>
              <a:ext cx="1570151" cy="719138"/>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B4AED1F-E012-4309-80CE-F543DC6A78EB}"/>
                </a:ext>
              </a:extLst>
            </p:cNvPr>
            <p:cNvSpPr txBox="1"/>
            <p:nvPr/>
          </p:nvSpPr>
          <p:spPr>
            <a:xfrm>
              <a:off x="3035122" y="5267160"/>
              <a:ext cx="963725" cy="584775"/>
            </a:xfrm>
            <a:prstGeom prst="rect">
              <a:avLst/>
            </a:prstGeom>
            <a:noFill/>
          </p:spPr>
          <p:txBody>
            <a:bodyPr wrap="none" rtlCol="0">
              <a:spAutoFit/>
            </a:bodyPr>
            <a:lstStyle/>
            <a:p>
              <a:pPr algn="ctr"/>
              <a:r>
                <a:rPr lang="en-US" sz="1600" b="1" dirty="0">
                  <a:latin typeface="+mn-lt"/>
                </a:rPr>
                <a:t>Section 8</a:t>
              </a:r>
              <a:br>
                <a:rPr lang="en-US" sz="1600" b="1" dirty="0">
                  <a:latin typeface="+mn-lt"/>
                </a:rPr>
              </a:br>
              <a:r>
                <a:rPr lang="en-US" sz="1600" b="1" dirty="0">
                  <a:latin typeface="+mn-lt"/>
                </a:rPr>
                <a:t>PBRA</a:t>
              </a:r>
            </a:p>
          </p:txBody>
        </p:sp>
        <p:sp>
          <p:nvSpPr>
            <p:cNvPr id="73" name="Rectangle: Rounded Corners 72">
              <a:extLst>
                <a:ext uri="{FF2B5EF4-FFF2-40B4-BE49-F238E27FC236}">
                  <a16:creationId xmlns:a16="http://schemas.microsoft.com/office/drawing/2014/main" id="{2E0C3769-D81A-4FF6-8207-55170CAF6B6A}"/>
                </a:ext>
              </a:extLst>
            </p:cNvPr>
            <p:cNvSpPr/>
            <p:nvPr/>
          </p:nvSpPr>
          <p:spPr>
            <a:xfrm>
              <a:off x="4841940" y="5200421"/>
              <a:ext cx="1570151" cy="719138"/>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4E8A679B-FC65-44C1-AEB0-4617B3D3AC38}"/>
                </a:ext>
              </a:extLst>
            </p:cNvPr>
            <p:cNvSpPr txBox="1"/>
            <p:nvPr/>
          </p:nvSpPr>
          <p:spPr>
            <a:xfrm>
              <a:off x="5145152" y="5269185"/>
              <a:ext cx="963725" cy="584775"/>
            </a:xfrm>
            <a:prstGeom prst="rect">
              <a:avLst/>
            </a:prstGeom>
            <a:noFill/>
          </p:spPr>
          <p:txBody>
            <a:bodyPr wrap="none" rtlCol="0">
              <a:spAutoFit/>
            </a:bodyPr>
            <a:lstStyle/>
            <a:p>
              <a:pPr algn="ctr"/>
              <a:r>
                <a:rPr lang="en-US" sz="1600" b="1" dirty="0">
                  <a:latin typeface="+mn-lt"/>
                </a:rPr>
                <a:t>Section 8</a:t>
              </a:r>
              <a:br>
                <a:rPr lang="en-US" sz="1600" b="1" dirty="0">
                  <a:latin typeface="+mn-lt"/>
                </a:rPr>
              </a:br>
              <a:r>
                <a:rPr lang="en-US" sz="1600" b="1" dirty="0">
                  <a:latin typeface="+mn-lt"/>
                </a:rPr>
                <a:t>PBV</a:t>
              </a:r>
            </a:p>
          </p:txBody>
        </p:sp>
        <p:cxnSp>
          <p:nvCxnSpPr>
            <p:cNvPr id="75" name="Straight Arrow Connector 74">
              <a:extLst>
                <a:ext uri="{FF2B5EF4-FFF2-40B4-BE49-F238E27FC236}">
                  <a16:creationId xmlns:a16="http://schemas.microsoft.com/office/drawing/2014/main" id="{8A255C92-AC4E-4B9D-B3AB-A9A1198551C9}"/>
                </a:ext>
              </a:extLst>
            </p:cNvPr>
            <p:cNvCxnSpPr>
              <a:cxnSpLocks/>
            </p:cNvCxnSpPr>
            <p:nvPr/>
          </p:nvCxnSpPr>
          <p:spPr>
            <a:xfrm flipH="1">
              <a:off x="3711479" y="4556308"/>
              <a:ext cx="568151" cy="63251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FE50E5D-307F-4B91-BAF6-24D2BDA5CB73}"/>
                </a:ext>
              </a:extLst>
            </p:cNvPr>
            <p:cNvCxnSpPr>
              <a:cxnSpLocks/>
            </p:cNvCxnSpPr>
            <p:nvPr/>
          </p:nvCxnSpPr>
          <p:spPr>
            <a:xfrm>
              <a:off x="4897193" y="4545335"/>
              <a:ext cx="543954" cy="65508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nvGrpSpPr>
            <p:cNvPr id="93" name="Group 92">
              <a:extLst>
                <a:ext uri="{FF2B5EF4-FFF2-40B4-BE49-F238E27FC236}">
                  <a16:creationId xmlns:a16="http://schemas.microsoft.com/office/drawing/2014/main" id="{440380FD-3869-4279-BD24-9B3C9901CACC}"/>
                </a:ext>
              </a:extLst>
            </p:cNvPr>
            <p:cNvGrpSpPr/>
            <p:nvPr/>
          </p:nvGrpSpPr>
          <p:grpSpPr>
            <a:xfrm>
              <a:off x="3886934" y="1434905"/>
              <a:ext cx="3986598" cy="4601067"/>
              <a:chOff x="3886934" y="1311080"/>
              <a:chExt cx="3986598" cy="4601067"/>
            </a:xfrm>
          </p:grpSpPr>
          <p:cxnSp>
            <p:nvCxnSpPr>
              <p:cNvPr id="21" name="Straight Arrow Connector 20">
                <a:extLst>
                  <a:ext uri="{FF2B5EF4-FFF2-40B4-BE49-F238E27FC236}">
                    <a16:creationId xmlns:a16="http://schemas.microsoft.com/office/drawing/2014/main" id="{FBC0AB5F-28C4-4A01-A2FE-F674FE187585}"/>
                  </a:ext>
                </a:extLst>
              </p:cNvPr>
              <p:cNvCxnSpPr>
                <a:cxnSpLocks/>
                <a:stCxn id="39" idx="3"/>
                <a:endCxn id="47" idx="0"/>
              </p:cNvCxnSpPr>
              <p:nvPr/>
            </p:nvCxnSpPr>
            <p:spPr>
              <a:xfrm flipH="1">
                <a:off x="5130148" y="2559349"/>
                <a:ext cx="925147" cy="9739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Arc 40">
                <a:extLst>
                  <a:ext uri="{FF2B5EF4-FFF2-40B4-BE49-F238E27FC236}">
                    <a16:creationId xmlns:a16="http://schemas.microsoft.com/office/drawing/2014/main" id="{ADDD8652-5F4E-46A7-BD87-39298666F013}"/>
                  </a:ext>
                </a:extLst>
              </p:cNvPr>
              <p:cNvSpPr/>
              <p:nvPr/>
            </p:nvSpPr>
            <p:spPr>
              <a:xfrm rot="1588352">
                <a:off x="4527810" y="2178994"/>
                <a:ext cx="942933" cy="1549835"/>
              </a:xfrm>
              <a:prstGeom prst="arc">
                <a:avLst>
                  <a:gd name="adj1" fmla="val 16348526"/>
                  <a:gd name="adj2" fmla="val 191957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762BE3CE-64E0-4CC2-B11E-58E99FEBECF8}"/>
                  </a:ext>
                </a:extLst>
              </p:cNvPr>
              <p:cNvSpPr/>
              <p:nvPr/>
            </p:nvSpPr>
            <p:spPr>
              <a:xfrm rot="2298279">
                <a:off x="3886934" y="1311080"/>
                <a:ext cx="1689296" cy="2821852"/>
              </a:xfrm>
              <a:prstGeom prst="arc">
                <a:avLst>
                  <a:gd name="adj1" fmla="val 17383242"/>
                  <a:gd name="adj2" fmla="val 7831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FB896722-FE3B-40D9-972A-50C61FBB0C68}"/>
                  </a:ext>
                </a:extLst>
              </p:cNvPr>
              <p:cNvSpPr/>
              <p:nvPr/>
            </p:nvSpPr>
            <p:spPr>
              <a:xfrm rot="18619846">
                <a:off x="4838583" y="2877198"/>
                <a:ext cx="3147015" cy="2922883"/>
              </a:xfrm>
              <a:prstGeom prst="arc">
                <a:avLst>
                  <a:gd name="adj1" fmla="val 16200000"/>
                  <a:gd name="adj2" fmla="val 1981999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7207C3C3-3806-4856-B50D-81459ED93538}"/>
                  </a:ext>
                </a:extLst>
              </p:cNvPr>
              <p:cNvSpPr/>
              <p:nvPr/>
            </p:nvSpPr>
            <p:spPr>
              <a:xfrm rot="18619846">
                <a:off x="4866527" y="3039541"/>
                <a:ext cx="2717510" cy="2922883"/>
              </a:xfrm>
              <a:prstGeom prst="arc">
                <a:avLst>
                  <a:gd name="adj1" fmla="val 16267979"/>
                  <a:gd name="adj2" fmla="val 1972639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Oval 83">
                <a:extLst>
                  <a:ext uri="{FF2B5EF4-FFF2-40B4-BE49-F238E27FC236}">
                    <a16:creationId xmlns:a16="http://schemas.microsoft.com/office/drawing/2014/main" id="{BB485D99-CCF7-41A9-A461-D6453AB1042E}"/>
                  </a:ext>
                </a:extLst>
              </p:cNvPr>
              <p:cNvSpPr/>
              <p:nvPr/>
            </p:nvSpPr>
            <p:spPr>
              <a:xfrm>
                <a:off x="4916492" y="3328039"/>
                <a:ext cx="452824" cy="329955"/>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B616A2B1-11C4-445C-A1B0-175AE6B78BCD}"/>
                  </a:ext>
                </a:extLst>
              </p:cNvPr>
              <p:cNvCxnSpPr>
                <a:cxnSpLocks/>
              </p:cNvCxnSpPr>
              <p:nvPr/>
            </p:nvCxnSpPr>
            <p:spPr>
              <a:xfrm flipH="1">
                <a:off x="4916491" y="3285745"/>
                <a:ext cx="471539" cy="476565"/>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grpSp>
      <p:sp>
        <p:nvSpPr>
          <p:cNvPr id="2" name="TextBox 1">
            <a:extLst>
              <a:ext uri="{FF2B5EF4-FFF2-40B4-BE49-F238E27FC236}">
                <a16:creationId xmlns:a16="http://schemas.microsoft.com/office/drawing/2014/main" id="{1418095E-BB2C-466A-B42D-0E3AA144635A}"/>
              </a:ext>
            </a:extLst>
          </p:cNvPr>
          <p:cNvSpPr txBox="1"/>
          <p:nvPr/>
        </p:nvSpPr>
        <p:spPr>
          <a:xfrm>
            <a:off x="6160497" y="2234601"/>
            <a:ext cx="978694" cy="707886"/>
          </a:xfrm>
          <a:prstGeom prst="rect">
            <a:avLst/>
          </a:prstGeom>
          <a:noFill/>
        </p:spPr>
        <p:txBody>
          <a:bodyPr wrap="square" rtlCol="0">
            <a:spAutoFit/>
          </a:bodyPr>
          <a:lstStyle/>
          <a:p>
            <a:pPr marL="571500" indent="-571500" algn="ctr">
              <a:buFont typeface="Wingdings" panose="05000000000000000000" pitchFamily="2" charset="2"/>
              <a:buChar char="ü"/>
            </a:pPr>
            <a:r>
              <a:rPr lang="en-US" sz="4000" dirty="0">
                <a:solidFill>
                  <a:srgbClr val="00B050"/>
                </a:solidFill>
              </a:rPr>
              <a:t> </a:t>
            </a:r>
          </a:p>
        </p:txBody>
      </p:sp>
    </p:spTree>
    <p:extLst>
      <p:ext uri="{BB962C8B-B14F-4D97-AF65-F5344CB8AC3E}">
        <p14:creationId xmlns:p14="http://schemas.microsoft.com/office/powerpoint/2010/main" val="359730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Objectives</a:t>
            </a:r>
          </a:p>
        </p:txBody>
      </p:sp>
      <p:sp>
        <p:nvSpPr>
          <p:cNvPr id="3" name="Content Placeholder 2"/>
          <p:cNvSpPr>
            <a:spLocks noGrp="1"/>
          </p:cNvSpPr>
          <p:nvPr>
            <p:ph idx="1"/>
          </p:nvPr>
        </p:nvSpPr>
        <p:spPr>
          <a:xfrm>
            <a:off x="457200" y="1417638"/>
            <a:ext cx="8229600" cy="4708525"/>
          </a:xfrm>
        </p:spPr>
        <p:txBody>
          <a:bodyPr/>
          <a:lstStyle/>
          <a:p>
            <a:pPr marL="514350" indent="-514350">
              <a:buFont typeface="+mj-lt"/>
              <a:buAutoNum type="arabicPeriod"/>
            </a:pPr>
            <a:r>
              <a:rPr lang="en-US" dirty="0"/>
              <a:t>Territory</a:t>
            </a:r>
          </a:p>
          <a:p>
            <a:pPr marL="514350" indent="-514350">
              <a:buFont typeface="+mj-lt"/>
              <a:buAutoNum type="arabicPeriod"/>
            </a:pPr>
            <a:r>
              <a:rPr lang="en-US" dirty="0"/>
              <a:t>Leadership Team</a:t>
            </a:r>
          </a:p>
          <a:p>
            <a:pPr marL="514350" indent="-514350">
              <a:buFont typeface="+mj-lt"/>
              <a:buAutoNum type="arabicPeriod"/>
            </a:pPr>
            <a:r>
              <a:rPr lang="en-US" dirty="0"/>
              <a:t>Asset Management Volume</a:t>
            </a:r>
          </a:p>
          <a:p>
            <a:pPr marL="914400" lvl="1" indent="-514350"/>
            <a:r>
              <a:rPr lang="en-US" dirty="0"/>
              <a:t>Challenges and Opportunities</a:t>
            </a:r>
          </a:p>
          <a:p>
            <a:pPr marL="514350" indent="-514350">
              <a:buFont typeface="+mj-lt"/>
              <a:buAutoNum type="arabicPeriod"/>
            </a:pPr>
            <a:r>
              <a:rPr lang="en-US" dirty="0"/>
              <a:t>Production Volume 2018</a:t>
            </a:r>
          </a:p>
          <a:p>
            <a:pPr marL="914400" lvl="1" indent="-514350"/>
            <a:r>
              <a:rPr lang="en-US" dirty="0"/>
              <a:t>Challenges and Opportunities</a:t>
            </a:r>
          </a:p>
          <a:p>
            <a:pPr marL="514350" indent="-514350">
              <a:buFont typeface="+mj-lt"/>
              <a:buAutoNum type="arabicPeriod"/>
            </a:pPr>
            <a:r>
              <a:rPr lang="en-US" dirty="0"/>
              <a:t>Key Apartment Market Updates</a:t>
            </a:r>
          </a:p>
          <a:p>
            <a:pPr marL="514350" indent="-514350">
              <a:buFont typeface="+mj-lt"/>
              <a:buAutoNum type="arabicPeriod"/>
            </a:pPr>
            <a:r>
              <a:rPr lang="en-US" dirty="0"/>
              <a:t>Rental Assistance Demonstration (RAD)</a:t>
            </a:r>
          </a:p>
        </p:txBody>
      </p:sp>
      <p:sp>
        <p:nvSpPr>
          <p:cNvPr id="6" name="Footer Placeholder 5">
            <a:extLst>
              <a:ext uri="{FF2B5EF4-FFF2-40B4-BE49-F238E27FC236}">
                <a16:creationId xmlns:a16="http://schemas.microsoft.com/office/drawing/2014/main" id="{ECB753F5-C2B2-4046-8789-3AED8EF7ACB7}"/>
              </a:ext>
            </a:extLst>
          </p:cNvPr>
          <p:cNvSpPr>
            <a:spLocks noGrp="1"/>
          </p:cNvSpPr>
          <p:nvPr>
            <p:ph type="ftr" sz="quarter" idx="11"/>
          </p:nvPr>
        </p:nvSpPr>
        <p:spPr/>
        <p:txBody>
          <a:bodyPr/>
          <a:lstStyle/>
          <a:p>
            <a:pPr>
              <a:defRPr/>
            </a:pPr>
            <a:r>
              <a:rPr lang="en-US" dirty="0">
                <a:solidFill>
                  <a:prstClr val="black">
                    <a:tint val="75000"/>
                  </a:prstClr>
                </a:solidFill>
              </a:rPr>
              <a:t>2</a:t>
            </a:r>
          </a:p>
        </p:txBody>
      </p:sp>
    </p:spTree>
    <p:extLst>
      <p:ext uri="{BB962C8B-B14F-4D97-AF65-F5344CB8AC3E}">
        <p14:creationId xmlns:p14="http://schemas.microsoft.com/office/powerpoint/2010/main" val="404667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C08A-0EF1-4589-AFE8-C7803AAA7FE1}"/>
              </a:ext>
            </a:extLst>
          </p:cNvPr>
          <p:cNvSpPr>
            <a:spLocks noGrp="1"/>
          </p:cNvSpPr>
          <p:nvPr>
            <p:ph type="title"/>
          </p:nvPr>
        </p:nvSpPr>
        <p:spPr>
          <a:xfrm>
            <a:off x="826994" y="274638"/>
            <a:ext cx="7859806" cy="1143000"/>
          </a:xfrm>
        </p:spPr>
        <p:txBody>
          <a:bodyPr/>
          <a:lstStyle/>
          <a:p>
            <a:r>
              <a:rPr lang="en-US" sz="3200" b="1" i="1" dirty="0">
                <a:latin typeface="Times New Roman" panose="02020603050405020304" pitchFamily="18" charset="0"/>
                <a:cs typeface="Times New Roman" panose="02020603050405020304" pitchFamily="18" charset="0"/>
              </a:rPr>
              <a:t>RAD in Practice -  Compare &amp; Contrast</a:t>
            </a:r>
            <a:endParaRPr lang="en-US" sz="3200" dirty="0"/>
          </a:p>
        </p:txBody>
      </p:sp>
      <p:sp>
        <p:nvSpPr>
          <p:cNvPr id="3" name="Text Placeholder 2">
            <a:extLst>
              <a:ext uri="{FF2B5EF4-FFF2-40B4-BE49-F238E27FC236}">
                <a16:creationId xmlns:a16="http://schemas.microsoft.com/office/drawing/2014/main" id="{92740C6C-2A41-4C52-9E80-56CDE32AC631}"/>
              </a:ext>
            </a:extLst>
          </p:cNvPr>
          <p:cNvSpPr>
            <a:spLocks noGrp="1"/>
          </p:cNvSpPr>
          <p:nvPr>
            <p:ph type="body" idx="1"/>
          </p:nvPr>
        </p:nvSpPr>
        <p:spPr>
          <a:xfrm>
            <a:off x="457200" y="1417638"/>
            <a:ext cx="4727986" cy="551011"/>
          </a:xfrm>
        </p:spPr>
        <p:txBody>
          <a:bodyPr/>
          <a:lstStyle/>
          <a:p>
            <a:r>
              <a:rPr lang="en-US" sz="2800" i="1" dirty="0">
                <a:latin typeface="Times New Roman" panose="02020603050405020304" pitchFamily="18" charset="0"/>
                <a:cs typeface="Times New Roman" panose="02020603050405020304" pitchFamily="18" charset="0"/>
              </a:rPr>
              <a:t>Commonalities (FHA &amp; RAD)</a:t>
            </a:r>
          </a:p>
        </p:txBody>
      </p:sp>
      <p:sp>
        <p:nvSpPr>
          <p:cNvPr id="4" name="Content Placeholder 3">
            <a:extLst>
              <a:ext uri="{FF2B5EF4-FFF2-40B4-BE49-F238E27FC236}">
                <a16:creationId xmlns:a16="http://schemas.microsoft.com/office/drawing/2014/main" id="{5D046638-BE75-4226-8C81-6B62A8A0FFF2}"/>
              </a:ext>
            </a:extLst>
          </p:cNvPr>
          <p:cNvSpPr>
            <a:spLocks noGrp="1"/>
          </p:cNvSpPr>
          <p:nvPr>
            <p:ph sz="half" idx="2"/>
          </p:nvPr>
        </p:nvSpPr>
        <p:spPr>
          <a:xfrm>
            <a:off x="457200" y="2345167"/>
            <a:ext cx="4040188" cy="3780996"/>
          </a:xfrm>
        </p:spPr>
        <p:txBody>
          <a:bodyPr/>
          <a:lstStyle/>
          <a:p>
            <a:pPr>
              <a:spcAft>
                <a:spcPts val="600"/>
              </a:spcAft>
            </a:pPr>
            <a:r>
              <a:rPr lang="en-US" sz="2000" dirty="0">
                <a:latin typeface="Times New Roman" panose="02020603050405020304" pitchFamily="18" charset="0"/>
                <a:cs typeface="Times New Roman" panose="02020603050405020304" pitchFamily="18" charset="0"/>
              </a:rPr>
              <a:t>HUD Underwriting</a:t>
            </a:r>
          </a:p>
          <a:p>
            <a:pPr>
              <a:spcAft>
                <a:spcPts val="600"/>
              </a:spcAft>
            </a:pPr>
            <a:r>
              <a:rPr lang="en-US" sz="2000" dirty="0">
                <a:latin typeface="Times New Roman" panose="02020603050405020304" pitchFamily="18" charset="0"/>
                <a:cs typeface="Times New Roman" panose="02020603050405020304" pitchFamily="18" charset="0"/>
              </a:rPr>
              <a:t>HUD Closing Coordinator</a:t>
            </a:r>
          </a:p>
          <a:p>
            <a:pPr>
              <a:spcAft>
                <a:spcPts val="600"/>
              </a:spcAft>
            </a:pPr>
            <a:r>
              <a:rPr lang="en-US" sz="2000" dirty="0">
                <a:latin typeface="Times New Roman" panose="02020603050405020304" pitchFamily="18" charset="0"/>
                <a:cs typeface="Times New Roman" panose="02020603050405020304" pitchFamily="18" charset="0"/>
              </a:rPr>
              <a:t>HUD Loan Documents &amp; Templates</a:t>
            </a:r>
          </a:p>
          <a:p>
            <a:pPr>
              <a:spcAft>
                <a:spcPts val="600"/>
              </a:spcAft>
            </a:pPr>
            <a:r>
              <a:rPr lang="en-US" sz="2000" dirty="0">
                <a:latin typeface="Times New Roman" panose="02020603050405020304" pitchFamily="18" charset="0"/>
                <a:cs typeface="Times New Roman" panose="02020603050405020304" pitchFamily="18" charset="0"/>
              </a:rPr>
              <a:t>Organizational Documents</a:t>
            </a:r>
          </a:p>
          <a:p>
            <a:pPr>
              <a:spcAft>
                <a:spcPts val="600"/>
              </a:spcAft>
            </a:pPr>
            <a:r>
              <a:rPr lang="en-US" sz="2000" dirty="0">
                <a:latin typeface="Times New Roman" panose="02020603050405020304" pitchFamily="18" charset="0"/>
                <a:cs typeface="Times New Roman" panose="02020603050405020304" pitchFamily="18" charset="0"/>
              </a:rPr>
              <a:t>Title &amp; Survey Review</a:t>
            </a:r>
          </a:p>
          <a:p>
            <a:pPr>
              <a:spcAft>
                <a:spcPts val="600"/>
              </a:spcAft>
            </a:pPr>
            <a:r>
              <a:rPr lang="en-US" sz="2000" dirty="0">
                <a:latin typeface="Times New Roman" panose="02020603050405020304" pitchFamily="18" charset="0"/>
                <a:cs typeface="Times New Roman" panose="02020603050405020304" pitchFamily="18" charset="0"/>
              </a:rPr>
              <a:t>Legal Opinion(s)</a:t>
            </a:r>
          </a:p>
          <a:p>
            <a:endParaRPr lang="en-US" dirty="0"/>
          </a:p>
        </p:txBody>
      </p:sp>
      <p:sp>
        <p:nvSpPr>
          <p:cNvPr id="6" name="Content Placeholder 5">
            <a:extLst>
              <a:ext uri="{FF2B5EF4-FFF2-40B4-BE49-F238E27FC236}">
                <a16:creationId xmlns:a16="http://schemas.microsoft.com/office/drawing/2014/main" id="{51F23FC6-FA2A-443A-A81F-8100CE26A165}"/>
              </a:ext>
            </a:extLst>
          </p:cNvPr>
          <p:cNvSpPr>
            <a:spLocks noGrp="1"/>
          </p:cNvSpPr>
          <p:nvPr>
            <p:ph sz="quarter" idx="4"/>
          </p:nvPr>
        </p:nvSpPr>
        <p:spPr>
          <a:xfrm>
            <a:off x="4646612" y="2345167"/>
            <a:ext cx="4040188" cy="3780996"/>
          </a:xfrm>
        </p:spPr>
        <p:txBody>
          <a:bodyPr/>
          <a:lstStyle/>
          <a:p>
            <a:pPr>
              <a:spcAft>
                <a:spcPts val="600"/>
              </a:spcAft>
            </a:pPr>
            <a:r>
              <a:rPr lang="en-US" sz="2000" dirty="0">
                <a:latin typeface="Times New Roman" panose="02020603050405020304" pitchFamily="18" charset="0"/>
                <a:cs typeface="Times New Roman" panose="02020603050405020304" pitchFamily="18" charset="0"/>
              </a:rPr>
              <a:t>Fair Housing and Civil Rights requirements</a:t>
            </a:r>
          </a:p>
          <a:p>
            <a:pPr>
              <a:spcAft>
                <a:spcPts val="600"/>
              </a:spcAft>
            </a:pPr>
            <a:r>
              <a:rPr lang="en-US" sz="2000" dirty="0">
                <a:latin typeface="Times New Roman" panose="02020603050405020304" pitchFamily="18" charset="0"/>
                <a:cs typeface="Times New Roman" panose="02020603050405020304" pitchFamily="18" charset="0"/>
              </a:rPr>
              <a:t>Secondary Financing subordination</a:t>
            </a:r>
          </a:p>
          <a:p>
            <a:pPr>
              <a:spcAft>
                <a:spcPts val="600"/>
              </a:spcAft>
            </a:pPr>
            <a:r>
              <a:rPr lang="en-US" sz="2000" dirty="0">
                <a:latin typeface="Times New Roman" panose="02020603050405020304" pitchFamily="18" charset="0"/>
                <a:cs typeface="Times New Roman" panose="02020603050405020304" pitchFamily="18" charset="0"/>
              </a:rPr>
              <a:t>Construction Docs, as applicable</a:t>
            </a:r>
          </a:p>
          <a:p>
            <a:pPr>
              <a:spcAft>
                <a:spcPts val="600"/>
              </a:spcAft>
            </a:pPr>
            <a:r>
              <a:rPr lang="en-US" sz="2000" dirty="0">
                <a:latin typeface="Times New Roman" panose="02020603050405020304" pitchFamily="18" charset="0"/>
                <a:cs typeface="Times New Roman" panose="02020603050405020304" pitchFamily="18" charset="0"/>
              </a:rPr>
              <a:t>Replacement Reserve obligations</a:t>
            </a:r>
          </a:p>
          <a:p>
            <a:pPr>
              <a:spcAft>
                <a:spcPts val="600"/>
              </a:spcAft>
            </a:pPr>
            <a:r>
              <a:rPr lang="en-US" sz="2000" dirty="0">
                <a:latin typeface="Times New Roman" panose="02020603050405020304" pitchFamily="18" charset="0"/>
                <a:cs typeface="Times New Roman" panose="02020603050405020304" pitchFamily="18" charset="0"/>
              </a:rPr>
              <a:t>Certifications &amp; Assurances</a:t>
            </a:r>
          </a:p>
          <a:p>
            <a:pPr marL="0" indent="0">
              <a:buNone/>
            </a:pPr>
            <a:endParaRPr lang="en-US" sz="2000" dirty="0"/>
          </a:p>
        </p:txBody>
      </p:sp>
      <p:sp>
        <p:nvSpPr>
          <p:cNvPr id="7" name="Slide Number Placeholder 6">
            <a:extLst>
              <a:ext uri="{FF2B5EF4-FFF2-40B4-BE49-F238E27FC236}">
                <a16:creationId xmlns:a16="http://schemas.microsoft.com/office/drawing/2014/main" id="{0107F6B9-7A3B-4DDF-AB21-092B716A6868}"/>
              </a:ext>
            </a:extLst>
          </p:cNvPr>
          <p:cNvSpPr>
            <a:spLocks noGrp="1"/>
          </p:cNvSpPr>
          <p:nvPr>
            <p:ph type="sldNum" sz="quarter" idx="12"/>
          </p:nvPr>
        </p:nvSpPr>
        <p:spPr/>
        <p:txBody>
          <a:bodyPr/>
          <a:lstStyle/>
          <a:p>
            <a:fld id="{A1EDEB52-82E3-4105-9DD2-370A14A8BB5D}" type="slidenum">
              <a:rPr lang="en-US" smtClean="0"/>
              <a:pPr/>
              <a:t>20</a:t>
            </a:fld>
            <a:endParaRPr lang="en-US" dirty="0"/>
          </a:p>
        </p:txBody>
      </p:sp>
      <p:pic>
        <p:nvPicPr>
          <p:cNvPr id="8" name="Graphic 7" descr="Construction worker">
            <a:extLst>
              <a:ext uri="{FF2B5EF4-FFF2-40B4-BE49-F238E27FC236}">
                <a16:creationId xmlns:a16="http://schemas.microsoft.com/office/drawing/2014/main" id="{827E3F2B-A417-4981-99A3-185FC20009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408832"/>
            <a:ext cx="739589" cy="739589"/>
          </a:xfrm>
          <a:prstGeom prst="rect">
            <a:avLst/>
          </a:prstGeom>
        </p:spPr>
      </p:pic>
    </p:spTree>
    <p:extLst>
      <p:ext uri="{BB962C8B-B14F-4D97-AF65-F5344CB8AC3E}">
        <p14:creationId xmlns:p14="http://schemas.microsoft.com/office/powerpoint/2010/main" val="307710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16EF-0E72-434B-B6B6-09937740159A}"/>
              </a:ext>
            </a:extLst>
          </p:cNvPr>
          <p:cNvSpPr>
            <a:spLocks noGrp="1"/>
          </p:cNvSpPr>
          <p:nvPr>
            <p:ph type="title"/>
          </p:nvPr>
        </p:nvSpPr>
        <p:spPr>
          <a:xfrm>
            <a:off x="559398" y="274638"/>
            <a:ext cx="8347934" cy="887188"/>
          </a:xfrm>
        </p:spPr>
        <p:txBody>
          <a:bodyPr/>
          <a:lstStyle/>
          <a:p>
            <a:r>
              <a:rPr lang="en-US" sz="3200" b="1" i="1" dirty="0">
                <a:latin typeface="Times New Roman" panose="02020603050405020304" pitchFamily="18" charset="0"/>
                <a:cs typeface="Times New Roman" panose="02020603050405020304" pitchFamily="18" charset="0"/>
              </a:rPr>
              <a:t>RAD in Practice -  Compare &amp; Contrast </a:t>
            </a:r>
            <a:r>
              <a:rPr lang="en-US" sz="2000" b="1" i="1" dirty="0">
                <a:latin typeface="Times New Roman" panose="02020603050405020304" pitchFamily="18" charset="0"/>
                <a:cs typeface="Times New Roman" panose="02020603050405020304" pitchFamily="18" charset="0"/>
              </a:rPr>
              <a:t>(Cont’d)</a:t>
            </a:r>
            <a:endParaRPr lang="en-US" sz="2000" dirty="0"/>
          </a:p>
        </p:txBody>
      </p:sp>
      <p:graphicFrame>
        <p:nvGraphicFramePr>
          <p:cNvPr id="5" name="Content Placeholder 4">
            <a:extLst>
              <a:ext uri="{FF2B5EF4-FFF2-40B4-BE49-F238E27FC236}">
                <a16:creationId xmlns:a16="http://schemas.microsoft.com/office/drawing/2014/main" id="{A27B8A6B-C86A-4DBB-99B1-A02632CEEA9F}"/>
              </a:ext>
            </a:extLst>
          </p:cNvPr>
          <p:cNvGraphicFramePr>
            <a:graphicFrameLocks noGrp="1"/>
          </p:cNvGraphicFramePr>
          <p:nvPr>
            <p:ph idx="1"/>
          </p:nvPr>
        </p:nvGraphicFramePr>
        <p:xfrm>
          <a:off x="457200" y="1247887"/>
          <a:ext cx="8229600" cy="4934473"/>
        </p:xfrm>
        <a:graphic>
          <a:graphicData uri="http://schemas.openxmlformats.org/drawingml/2006/table">
            <a:tbl>
              <a:tblPr firstRow="1" bandRow="1">
                <a:tableStyleId>{5C22544A-7EE6-4342-B048-85BDC9FD1C3A}</a:tableStyleId>
              </a:tblPr>
              <a:tblGrid>
                <a:gridCol w="2113878">
                  <a:extLst>
                    <a:ext uri="{9D8B030D-6E8A-4147-A177-3AD203B41FA5}">
                      <a16:colId xmlns:a16="http://schemas.microsoft.com/office/drawing/2014/main" val="1756782866"/>
                    </a:ext>
                  </a:extLst>
                </a:gridCol>
                <a:gridCol w="3098202">
                  <a:extLst>
                    <a:ext uri="{9D8B030D-6E8A-4147-A177-3AD203B41FA5}">
                      <a16:colId xmlns:a16="http://schemas.microsoft.com/office/drawing/2014/main" val="1031159201"/>
                    </a:ext>
                  </a:extLst>
                </a:gridCol>
                <a:gridCol w="3017520">
                  <a:extLst>
                    <a:ext uri="{9D8B030D-6E8A-4147-A177-3AD203B41FA5}">
                      <a16:colId xmlns:a16="http://schemas.microsoft.com/office/drawing/2014/main" val="1187109266"/>
                    </a:ext>
                  </a:extLst>
                </a:gridCol>
              </a:tblGrid>
              <a:tr h="384436">
                <a:tc>
                  <a:txBody>
                    <a:bodyPr/>
                    <a:lstStyle/>
                    <a:p>
                      <a:pPr algn="ctr"/>
                      <a:r>
                        <a:rPr lang="en-US" i="1" dirty="0">
                          <a:latin typeface="Times New Roman" panose="02020603050405020304" pitchFamily="18" charset="0"/>
                          <a:cs typeface="Times New Roman" panose="02020603050405020304" pitchFamily="18" charset="0"/>
                        </a:rPr>
                        <a:t>Key Considerations</a:t>
                      </a:r>
                    </a:p>
                  </a:txBody>
                  <a:tcPr/>
                </a:tc>
                <a:tc>
                  <a:txBody>
                    <a:bodyPr/>
                    <a:lstStyle/>
                    <a:p>
                      <a:pPr algn="ctr"/>
                      <a:r>
                        <a:rPr lang="en-US" i="1" dirty="0">
                          <a:latin typeface="Times New Roman" panose="02020603050405020304" pitchFamily="18" charset="0"/>
                          <a:cs typeface="Times New Roman" panose="02020603050405020304" pitchFamily="18" charset="0"/>
                        </a:rPr>
                        <a:t>RAD</a:t>
                      </a:r>
                    </a:p>
                  </a:txBody>
                  <a:tcPr/>
                </a:tc>
                <a:tc>
                  <a:txBody>
                    <a:bodyPr/>
                    <a:lstStyle/>
                    <a:p>
                      <a:pPr algn="ctr"/>
                      <a:r>
                        <a:rPr lang="en-US" i="1" dirty="0">
                          <a:latin typeface="Times New Roman" panose="02020603050405020304" pitchFamily="18" charset="0"/>
                          <a:cs typeface="Times New Roman" panose="02020603050405020304" pitchFamily="18" charset="0"/>
                        </a:rPr>
                        <a:t>FHA</a:t>
                      </a:r>
                    </a:p>
                  </a:txBody>
                  <a:tcPr/>
                </a:tc>
                <a:extLst>
                  <a:ext uri="{0D108BD9-81ED-4DB2-BD59-A6C34878D82A}">
                    <a16:rowId xmlns:a16="http://schemas.microsoft.com/office/drawing/2014/main" val="3657487783"/>
                  </a:ext>
                </a:extLst>
              </a:tr>
              <a:tr h="1801056">
                <a:tc>
                  <a:txBody>
                    <a:bodyPr/>
                    <a:lstStyle/>
                    <a:p>
                      <a:r>
                        <a:rPr lang="en-US" b="1" dirty="0">
                          <a:latin typeface="Times New Roman" panose="02020603050405020304" pitchFamily="18" charset="0"/>
                          <a:cs typeface="Times New Roman" panose="02020603050405020304" pitchFamily="18" charset="0"/>
                        </a:rPr>
                        <a:t>HUD Interests</a:t>
                      </a:r>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Preserve and maintain affordable housing</a:t>
                      </a:r>
                    </a:p>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Stabilize long-term funding</a:t>
                      </a:r>
                    </a:p>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No threat to insurance fund</a:t>
                      </a:r>
                    </a:p>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No assumption/ownership risk</a:t>
                      </a:r>
                      <a:endParaRPr lang="en-US" dirty="0">
                        <a:latin typeface="Times New Roman" panose="02020603050405020304" pitchFamily="18" charset="0"/>
                        <a:cs typeface="Times New Roman" panose="02020603050405020304" pitchFamily="18" charset="0"/>
                      </a:endParaRPr>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Support and preserve housing through development, finance and insurance opportunities</a:t>
                      </a:r>
                    </a:p>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Insurance fund risk</a:t>
                      </a:r>
                    </a:p>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Assumption/ownership risk</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1650387"/>
                  </a:ext>
                </a:extLst>
              </a:tr>
              <a:tr h="1232302">
                <a:tc>
                  <a:txBody>
                    <a:bodyPr/>
                    <a:lstStyle/>
                    <a:p>
                      <a:r>
                        <a:rPr lang="en-US" b="1" dirty="0">
                          <a:latin typeface="Times New Roman" panose="02020603050405020304" pitchFamily="18" charset="0"/>
                          <a:cs typeface="Times New Roman" panose="02020603050405020304" pitchFamily="18" charset="0"/>
                        </a:rPr>
                        <a:t>HUD Commitment &amp; Special Conditions</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RAD Conversion Commitment (RCC) to convert the subsidy on the units</a:t>
                      </a:r>
                      <a:endParaRPr lang="en-US"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FHA Commitment to insure the mortgage loans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71339571"/>
                  </a:ext>
                </a:extLst>
              </a:tr>
              <a:tr h="1516679">
                <a:tc>
                  <a:txBody>
                    <a:bodyPr/>
                    <a:lstStyle/>
                    <a:p>
                      <a:r>
                        <a:rPr lang="en-US" b="1" dirty="0">
                          <a:latin typeface="Times New Roman" panose="02020603050405020304" pitchFamily="18" charset="0"/>
                          <a:cs typeface="Times New Roman" panose="02020603050405020304" pitchFamily="18" charset="0"/>
                        </a:rPr>
                        <a:t>Ownership/Control</a:t>
                      </a:r>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PHA or non-profit ownership/control required</a:t>
                      </a:r>
                    </a:p>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2530 clearance not required for PHAs</a:t>
                      </a:r>
                      <a:endParaRPr lang="en-US" dirty="0">
                        <a:latin typeface="Times New Roman" panose="02020603050405020304" pitchFamily="18" charset="0"/>
                        <a:cs typeface="Times New Roman" panose="02020603050405020304" pitchFamily="18" charset="0"/>
                      </a:endParaRPr>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For-profit or non-profit ownership allowed</a:t>
                      </a:r>
                    </a:p>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2530 clearance required for FHA Borrower and other principals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8516002"/>
                  </a:ext>
                </a:extLst>
              </a:tr>
            </a:tbl>
          </a:graphicData>
        </a:graphic>
      </p:graphicFrame>
      <p:sp>
        <p:nvSpPr>
          <p:cNvPr id="4" name="Slide Number Placeholder 3">
            <a:extLst>
              <a:ext uri="{FF2B5EF4-FFF2-40B4-BE49-F238E27FC236}">
                <a16:creationId xmlns:a16="http://schemas.microsoft.com/office/drawing/2014/main" id="{13BECA1D-3046-4B1B-A28C-553DC5F1F8DD}"/>
              </a:ext>
            </a:extLst>
          </p:cNvPr>
          <p:cNvSpPr>
            <a:spLocks noGrp="1"/>
          </p:cNvSpPr>
          <p:nvPr>
            <p:ph type="sldNum" sz="quarter" idx="12"/>
          </p:nvPr>
        </p:nvSpPr>
        <p:spPr/>
        <p:txBody>
          <a:bodyPr/>
          <a:lstStyle/>
          <a:p>
            <a:fld id="{84685E14-3D72-4BDD-9376-7B3416E2E802}" type="slidenum">
              <a:rPr lang="en-US" smtClean="0"/>
              <a:pPr/>
              <a:t>21</a:t>
            </a:fld>
            <a:endParaRPr lang="en-US" dirty="0"/>
          </a:p>
        </p:txBody>
      </p:sp>
      <p:pic>
        <p:nvPicPr>
          <p:cNvPr id="6" name="Graphic 5" descr="Construction worker">
            <a:extLst>
              <a:ext uri="{FF2B5EF4-FFF2-40B4-BE49-F238E27FC236}">
                <a16:creationId xmlns:a16="http://schemas.microsoft.com/office/drawing/2014/main" id="{7AA5AD2A-8269-48CA-8A44-E51818C57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05" y="422237"/>
            <a:ext cx="739589" cy="739589"/>
          </a:xfrm>
          <a:prstGeom prst="rect">
            <a:avLst/>
          </a:prstGeom>
        </p:spPr>
      </p:pic>
    </p:spTree>
    <p:extLst>
      <p:ext uri="{BB962C8B-B14F-4D97-AF65-F5344CB8AC3E}">
        <p14:creationId xmlns:p14="http://schemas.microsoft.com/office/powerpoint/2010/main" val="402579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0FE2E-90EA-4771-A6F2-03BDBE4CD10E}"/>
              </a:ext>
            </a:extLst>
          </p:cNvPr>
          <p:cNvSpPr>
            <a:spLocks noGrp="1"/>
          </p:cNvSpPr>
          <p:nvPr>
            <p:ph type="title"/>
          </p:nvPr>
        </p:nvSpPr>
        <p:spPr>
          <a:xfrm>
            <a:off x="613186" y="274638"/>
            <a:ext cx="8229600" cy="1143000"/>
          </a:xfrm>
        </p:spPr>
        <p:txBody>
          <a:bodyPr/>
          <a:lstStyle/>
          <a:p>
            <a:r>
              <a:rPr lang="en-US" sz="3200" b="1" i="1" dirty="0">
                <a:latin typeface="Times New Roman" panose="02020603050405020304" pitchFamily="18" charset="0"/>
                <a:cs typeface="Times New Roman" panose="02020603050405020304" pitchFamily="18" charset="0"/>
              </a:rPr>
              <a:t>RAD in Practice -  Compare &amp; Contrast </a:t>
            </a:r>
            <a:r>
              <a:rPr lang="en-US" sz="2000" b="1" i="1" dirty="0">
                <a:latin typeface="Times New Roman" panose="02020603050405020304" pitchFamily="18" charset="0"/>
                <a:cs typeface="Times New Roman" panose="02020603050405020304" pitchFamily="18" charset="0"/>
              </a:rPr>
              <a:t>(Cont’d)</a:t>
            </a:r>
            <a:endParaRPr lang="en-US" sz="2000" dirty="0"/>
          </a:p>
        </p:txBody>
      </p:sp>
      <p:graphicFrame>
        <p:nvGraphicFramePr>
          <p:cNvPr id="5" name="Content Placeholder 4">
            <a:extLst>
              <a:ext uri="{FF2B5EF4-FFF2-40B4-BE49-F238E27FC236}">
                <a16:creationId xmlns:a16="http://schemas.microsoft.com/office/drawing/2014/main" id="{72729180-F625-468E-9648-AFB846BBC6F1}"/>
              </a:ext>
            </a:extLst>
          </p:cNvPr>
          <p:cNvGraphicFramePr>
            <a:graphicFrameLocks noGrp="1"/>
          </p:cNvGraphicFramePr>
          <p:nvPr>
            <p:ph idx="1"/>
          </p:nvPr>
        </p:nvGraphicFramePr>
        <p:xfrm>
          <a:off x="457200" y="1269402"/>
          <a:ext cx="8229600" cy="4902328"/>
        </p:xfrm>
        <a:graphic>
          <a:graphicData uri="http://schemas.openxmlformats.org/drawingml/2006/table">
            <a:tbl>
              <a:tblPr firstRow="1" bandRow="1">
                <a:tableStyleId>{5C22544A-7EE6-4342-B048-85BDC9FD1C3A}</a:tableStyleId>
              </a:tblPr>
              <a:tblGrid>
                <a:gridCol w="2232212">
                  <a:extLst>
                    <a:ext uri="{9D8B030D-6E8A-4147-A177-3AD203B41FA5}">
                      <a16:colId xmlns:a16="http://schemas.microsoft.com/office/drawing/2014/main" val="1004550608"/>
                    </a:ext>
                  </a:extLst>
                </a:gridCol>
                <a:gridCol w="3281082">
                  <a:extLst>
                    <a:ext uri="{9D8B030D-6E8A-4147-A177-3AD203B41FA5}">
                      <a16:colId xmlns:a16="http://schemas.microsoft.com/office/drawing/2014/main" val="1626410709"/>
                    </a:ext>
                  </a:extLst>
                </a:gridCol>
                <a:gridCol w="2716306">
                  <a:extLst>
                    <a:ext uri="{9D8B030D-6E8A-4147-A177-3AD203B41FA5}">
                      <a16:colId xmlns:a16="http://schemas.microsoft.com/office/drawing/2014/main" val="695883896"/>
                    </a:ext>
                  </a:extLst>
                </a:gridCol>
              </a:tblGrid>
              <a:tr h="3502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cs typeface="Times New Roman" panose="02020603050405020304" pitchFamily="18" charset="0"/>
                        </a:rPr>
                        <a:t>Key Considerations</a:t>
                      </a:r>
                    </a:p>
                  </a:txBody>
                  <a:tcPr/>
                </a:tc>
                <a:tc>
                  <a:txBody>
                    <a:bodyPr/>
                    <a:lstStyle/>
                    <a:p>
                      <a:pPr algn="ctr"/>
                      <a:r>
                        <a:rPr lang="en-US" i="1" dirty="0">
                          <a:latin typeface="Times New Roman" panose="02020603050405020304" pitchFamily="18" charset="0"/>
                          <a:cs typeface="Times New Roman" panose="02020603050405020304" pitchFamily="18" charset="0"/>
                        </a:rPr>
                        <a:t>RAD</a:t>
                      </a:r>
                    </a:p>
                  </a:txBody>
                  <a:tcPr/>
                </a:tc>
                <a:tc>
                  <a:txBody>
                    <a:bodyPr/>
                    <a:lstStyle/>
                    <a:p>
                      <a:pPr algn="ctr"/>
                      <a:r>
                        <a:rPr lang="en-US" i="1" dirty="0">
                          <a:latin typeface="Times New Roman" panose="02020603050405020304" pitchFamily="18" charset="0"/>
                          <a:cs typeface="Times New Roman" panose="02020603050405020304" pitchFamily="18" charset="0"/>
                        </a:rPr>
                        <a:t>FHA</a:t>
                      </a:r>
                    </a:p>
                  </a:txBody>
                  <a:tcPr/>
                </a:tc>
                <a:extLst>
                  <a:ext uri="{0D108BD9-81ED-4DB2-BD59-A6C34878D82A}">
                    <a16:rowId xmlns:a16="http://schemas.microsoft.com/office/drawing/2014/main" val="282457430"/>
                  </a:ext>
                </a:extLst>
              </a:tr>
              <a:tr h="604556">
                <a:tc>
                  <a:txBody>
                    <a:bodyPr/>
                    <a:lstStyle/>
                    <a:p>
                      <a:r>
                        <a:rPr lang="en-US" b="1" dirty="0">
                          <a:latin typeface="Times New Roman" panose="02020603050405020304" pitchFamily="18" charset="0"/>
                          <a:cs typeface="Times New Roman" panose="02020603050405020304" pitchFamily="18" charset="0"/>
                        </a:rPr>
                        <a:t>Lien Priority</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RAD Use Agreement has superior/first lien position</a:t>
                      </a:r>
                      <a:endParaRPr lang="en-US"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FHA Mortgage in first financial lien position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35070880"/>
                  </a:ext>
                </a:extLst>
              </a:tr>
              <a:tr h="1640938">
                <a:tc>
                  <a:txBody>
                    <a:bodyPr/>
                    <a:lstStyle/>
                    <a:p>
                      <a:r>
                        <a:rPr lang="en-US" b="1" dirty="0">
                          <a:latin typeface="Times New Roman" panose="02020603050405020304" pitchFamily="18" charset="0"/>
                          <a:cs typeface="Times New Roman" panose="02020603050405020304" pitchFamily="18" charset="0"/>
                        </a:rPr>
                        <a:t>Title &amp; Survey</a:t>
                      </a:r>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Title report or update acceptable</a:t>
                      </a:r>
                    </a:p>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New Survey not required, if Title Policy is otherwise acceptable to HUD</a:t>
                      </a:r>
                      <a:endParaRPr lang="en-US" dirty="0">
                        <a:latin typeface="Times New Roman" panose="02020603050405020304" pitchFamily="18" charset="0"/>
                        <a:cs typeface="Times New Roman" panose="02020603050405020304" pitchFamily="18" charset="0"/>
                      </a:endParaRPr>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New lender’s Title Policy with endorsements required</a:t>
                      </a:r>
                    </a:p>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ALTA Survey required</a:t>
                      </a:r>
                    </a:p>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Exact match of property Legal Descriptions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50674275"/>
                  </a:ext>
                </a:extLst>
              </a:tr>
              <a:tr h="2159128">
                <a:tc>
                  <a:txBody>
                    <a:bodyPr/>
                    <a:lstStyle/>
                    <a:p>
                      <a:r>
                        <a:rPr lang="en-US" b="1" dirty="0">
                          <a:latin typeface="Times New Roman" panose="02020603050405020304" pitchFamily="18" charset="0"/>
                          <a:cs typeface="Times New Roman" panose="02020603050405020304" pitchFamily="18" charset="0"/>
                        </a:rPr>
                        <a:t>Closing Logistics</a:t>
                      </a:r>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RAD review often takes longer, partly due to signing process</a:t>
                      </a:r>
                    </a:p>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HUD executes documents first and delivers to Escrow Agent</a:t>
                      </a:r>
                    </a:p>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HUD does not attend Closings</a:t>
                      </a:r>
                      <a:endParaRPr lang="en-US" dirty="0">
                        <a:latin typeface="Times New Roman" panose="02020603050405020304" pitchFamily="18" charset="0"/>
                        <a:cs typeface="Times New Roman" panose="02020603050405020304" pitchFamily="18" charset="0"/>
                      </a:endParaRPr>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Except for the Firm Commitment, HUD executes or endorses documents last</a:t>
                      </a:r>
                    </a:p>
                    <a:p>
                      <a:pPr marL="285750" indent="-285750">
                        <a:buFont typeface="Arial" panose="020B0604020202020204" pitchFamily="34" charset="0"/>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HUD conducts the Closings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6933647"/>
                  </a:ext>
                </a:extLst>
              </a:tr>
            </a:tbl>
          </a:graphicData>
        </a:graphic>
      </p:graphicFrame>
      <p:sp>
        <p:nvSpPr>
          <p:cNvPr id="4" name="Slide Number Placeholder 3">
            <a:extLst>
              <a:ext uri="{FF2B5EF4-FFF2-40B4-BE49-F238E27FC236}">
                <a16:creationId xmlns:a16="http://schemas.microsoft.com/office/drawing/2014/main" id="{D62CE42A-3D10-4371-8633-AF9E9B70DA80}"/>
              </a:ext>
            </a:extLst>
          </p:cNvPr>
          <p:cNvSpPr>
            <a:spLocks noGrp="1"/>
          </p:cNvSpPr>
          <p:nvPr>
            <p:ph type="sldNum" sz="quarter" idx="12"/>
          </p:nvPr>
        </p:nvSpPr>
        <p:spPr/>
        <p:txBody>
          <a:bodyPr/>
          <a:lstStyle/>
          <a:p>
            <a:fld id="{84685E14-3D72-4BDD-9376-7B3416E2E802}" type="slidenum">
              <a:rPr lang="en-US" smtClean="0"/>
              <a:pPr/>
              <a:t>22</a:t>
            </a:fld>
            <a:endParaRPr lang="en-US" dirty="0"/>
          </a:p>
        </p:txBody>
      </p:sp>
      <p:pic>
        <p:nvPicPr>
          <p:cNvPr id="6" name="Graphic 5" descr="Construction worker">
            <a:extLst>
              <a:ext uri="{FF2B5EF4-FFF2-40B4-BE49-F238E27FC236}">
                <a16:creationId xmlns:a16="http://schemas.microsoft.com/office/drawing/2014/main" id="{17B9C44A-3895-4BCC-BF73-A4D989A79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05" y="476343"/>
            <a:ext cx="739589" cy="739589"/>
          </a:xfrm>
          <a:prstGeom prst="rect">
            <a:avLst/>
          </a:prstGeom>
        </p:spPr>
      </p:pic>
    </p:spTree>
    <p:extLst>
      <p:ext uri="{BB962C8B-B14F-4D97-AF65-F5344CB8AC3E}">
        <p14:creationId xmlns:p14="http://schemas.microsoft.com/office/powerpoint/2010/main" val="115490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F044-4853-49D1-AFD6-EE13A7BD8D73}"/>
              </a:ext>
            </a:extLst>
          </p:cNvPr>
          <p:cNvSpPr>
            <a:spLocks noGrp="1"/>
          </p:cNvSpPr>
          <p:nvPr>
            <p:ph type="title"/>
          </p:nvPr>
        </p:nvSpPr>
        <p:spPr>
          <a:xfrm>
            <a:off x="645457" y="274638"/>
            <a:ext cx="8229601" cy="1143000"/>
          </a:xfrm>
        </p:spPr>
        <p:txBody>
          <a:bodyPr/>
          <a:lstStyle/>
          <a:p>
            <a:r>
              <a:rPr lang="en-US" sz="3200" b="1" i="1" dirty="0">
                <a:latin typeface="Times New Roman" panose="02020603050405020304" pitchFamily="18" charset="0"/>
                <a:cs typeface="Times New Roman" panose="02020603050405020304" pitchFamily="18" charset="0"/>
              </a:rPr>
              <a:t>RAD in Practice -  Compare &amp; Contrast </a:t>
            </a:r>
            <a:r>
              <a:rPr lang="en-US" sz="2000" b="1" i="1" dirty="0">
                <a:latin typeface="Times New Roman" panose="02020603050405020304" pitchFamily="18" charset="0"/>
                <a:cs typeface="Times New Roman" panose="02020603050405020304" pitchFamily="18" charset="0"/>
              </a:rPr>
              <a:t>(Cont’d)</a:t>
            </a:r>
            <a:endParaRPr lang="en-US" sz="2000" dirty="0"/>
          </a:p>
        </p:txBody>
      </p:sp>
      <p:sp>
        <p:nvSpPr>
          <p:cNvPr id="3" name="Content Placeholder 2">
            <a:extLst>
              <a:ext uri="{FF2B5EF4-FFF2-40B4-BE49-F238E27FC236}">
                <a16:creationId xmlns:a16="http://schemas.microsoft.com/office/drawing/2014/main" id="{E55E7148-000C-4522-8387-6FB231F17CF0}"/>
              </a:ext>
            </a:extLst>
          </p:cNvPr>
          <p:cNvSpPr>
            <a:spLocks noGrp="1"/>
          </p:cNvSpPr>
          <p:nvPr>
            <p:ph idx="1"/>
          </p:nvPr>
        </p:nvSpPr>
        <p:spPr>
          <a:xfrm>
            <a:off x="457199" y="1417637"/>
            <a:ext cx="8229600" cy="4574423"/>
          </a:xfrm>
        </p:spPr>
        <p:txBody>
          <a:bodyPr/>
          <a:lstStyle/>
          <a:p>
            <a:pPr>
              <a:spcAft>
                <a:spcPts val="600"/>
              </a:spcAft>
            </a:pPr>
            <a:r>
              <a:rPr lang="en-US" b="1" i="1" dirty="0">
                <a:latin typeface="Times New Roman" panose="02020603050405020304" pitchFamily="18" charset="0"/>
                <a:cs typeface="Times New Roman" panose="02020603050405020304" pitchFamily="18" charset="0"/>
              </a:rPr>
              <a:t>FHA-RAD Distinctions</a:t>
            </a:r>
          </a:p>
          <a:p>
            <a:pPr lvl="1">
              <a:spcAft>
                <a:spcPts val="1200"/>
              </a:spcAft>
            </a:pPr>
            <a:r>
              <a:rPr lang="en-US" dirty="0">
                <a:latin typeface="Times New Roman" panose="02020603050405020304" pitchFamily="18" charset="0"/>
                <a:cs typeface="Times New Roman" panose="02020603050405020304" pitchFamily="18" charset="0"/>
              </a:rPr>
              <a:t>Must satisfy both the FHA and RAD program requirements (FHA standards lead)</a:t>
            </a:r>
            <a:endParaRPr lang="en-US" sz="2000" dirty="0">
              <a:latin typeface="Times New Roman" panose="02020603050405020304" pitchFamily="18" charset="0"/>
              <a:cs typeface="Times New Roman" panose="02020603050405020304" pitchFamily="18" charset="0"/>
            </a:endParaRPr>
          </a:p>
          <a:p>
            <a:pPr lvl="1">
              <a:spcAft>
                <a:spcPts val="1200"/>
              </a:spcAft>
            </a:pPr>
            <a:r>
              <a:rPr lang="en-US" dirty="0">
                <a:latin typeface="Times New Roman" panose="02020603050405020304" pitchFamily="18" charset="0"/>
                <a:cs typeface="Times New Roman" panose="02020603050405020304" pitchFamily="18" charset="0"/>
              </a:rPr>
              <a:t>Dual underwriting and closing coordination roles</a:t>
            </a:r>
            <a:endParaRPr lang="en-US" sz="2000" dirty="0">
              <a:latin typeface="Times New Roman" panose="02020603050405020304" pitchFamily="18" charset="0"/>
              <a:cs typeface="Times New Roman" panose="02020603050405020304" pitchFamily="18" charset="0"/>
            </a:endParaRPr>
          </a:p>
          <a:p>
            <a:pPr lvl="1">
              <a:spcAft>
                <a:spcPts val="1200"/>
              </a:spcAft>
            </a:pPr>
            <a:r>
              <a:rPr lang="en-US" dirty="0">
                <a:latin typeface="Times New Roman" panose="02020603050405020304" pitchFamily="18" charset="0"/>
                <a:cs typeface="Times New Roman" panose="02020603050405020304" pitchFamily="18" charset="0"/>
              </a:rPr>
              <a:t>RAD program requirements have primacy over conflicting (e.g., LIHTC) program requirements</a:t>
            </a:r>
            <a:endParaRPr lang="en-US" sz="2000" dirty="0">
              <a:latin typeface="Times New Roman" panose="02020603050405020304" pitchFamily="18" charset="0"/>
              <a:cs typeface="Times New Roman" panose="02020603050405020304" pitchFamily="18" charset="0"/>
            </a:endParaRPr>
          </a:p>
          <a:p>
            <a:pPr lvl="1">
              <a:spcAft>
                <a:spcPts val="1200"/>
              </a:spcAft>
            </a:pPr>
            <a:r>
              <a:rPr lang="en-US" dirty="0">
                <a:latin typeface="Times New Roman" panose="02020603050405020304" pitchFamily="18" charset="0"/>
                <a:cs typeface="Times New Roman" panose="02020603050405020304" pitchFamily="18" charset="0"/>
              </a:rPr>
              <a:t>RAD legal clearance and document signing precedes the FHA closing and document recordings</a:t>
            </a:r>
            <a:endParaRPr lang="en-US" sz="20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F7EA0D2-466A-423B-BF35-12CBDEC4FC11}"/>
              </a:ext>
            </a:extLst>
          </p:cNvPr>
          <p:cNvSpPr>
            <a:spLocks noGrp="1"/>
          </p:cNvSpPr>
          <p:nvPr>
            <p:ph type="sldNum" sz="quarter" idx="12"/>
          </p:nvPr>
        </p:nvSpPr>
        <p:spPr/>
        <p:txBody>
          <a:bodyPr/>
          <a:lstStyle/>
          <a:p>
            <a:fld id="{84685E14-3D72-4BDD-9376-7B3416E2E802}" type="slidenum">
              <a:rPr lang="en-US" smtClean="0"/>
              <a:pPr/>
              <a:t>23</a:t>
            </a:fld>
            <a:endParaRPr lang="en-US" dirty="0"/>
          </a:p>
        </p:txBody>
      </p:sp>
      <p:pic>
        <p:nvPicPr>
          <p:cNvPr id="5" name="Graphic 4" descr="Construction worker">
            <a:extLst>
              <a:ext uri="{FF2B5EF4-FFF2-40B4-BE49-F238E27FC236}">
                <a16:creationId xmlns:a16="http://schemas.microsoft.com/office/drawing/2014/main" id="{79E7F6F9-F6FC-47A9-AC70-FCA41A9E28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05" y="476343"/>
            <a:ext cx="739589" cy="739589"/>
          </a:xfrm>
          <a:prstGeom prst="rect">
            <a:avLst/>
          </a:prstGeom>
        </p:spPr>
      </p:pic>
    </p:spTree>
    <p:extLst>
      <p:ext uri="{BB962C8B-B14F-4D97-AF65-F5344CB8AC3E}">
        <p14:creationId xmlns:p14="http://schemas.microsoft.com/office/powerpoint/2010/main" val="49901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6C73-65C1-4054-BFAD-C7FFC6098CBD}"/>
              </a:ext>
            </a:extLst>
          </p:cNvPr>
          <p:cNvSpPr>
            <a:spLocks noGrp="1"/>
          </p:cNvSpPr>
          <p:nvPr>
            <p:ph type="title"/>
          </p:nvPr>
        </p:nvSpPr>
        <p:spPr/>
        <p:txBody>
          <a:bodyPr/>
          <a:lstStyle/>
          <a:p>
            <a:r>
              <a:rPr lang="en-US" sz="3200" b="1" i="1" dirty="0">
                <a:latin typeface="Times New Roman" panose="02020603050405020304" pitchFamily="18" charset="0"/>
                <a:cs typeface="Times New Roman" panose="02020603050405020304" pitchFamily="18" charset="0"/>
              </a:rPr>
              <a:t>RAD Results – Program Milestones</a:t>
            </a:r>
            <a:endParaRPr lang="en-US" sz="3200" dirty="0"/>
          </a:p>
        </p:txBody>
      </p:sp>
      <p:sp>
        <p:nvSpPr>
          <p:cNvPr id="3" name="Content Placeholder 2">
            <a:extLst>
              <a:ext uri="{FF2B5EF4-FFF2-40B4-BE49-F238E27FC236}">
                <a16:creationId xmlns:a16="http://schemas.microsoft.com/office/drawing/2014/main" id="{F665880C-09FC-4E76-81D0-4735B2A81B4F}"/>
              </a:ext>
            </a:extLst>
          </p:cNvPr>
          <p:cNvSpPr>
            <a:spLocks noGrp="1"/>
          </p:cNvSpPr>
          <p:nvPr>
            <p:ph idx="1"/>
          </p:nvPr>
        </p:nvSpPr>
        <p:spPr>
          <a:xfrm>
            <a:off x="457200" y="1417638"/>
            <a:ext cx="8229600" cy="4776130"/>
          </a:xfrm>
        </p:spPr>
        <p:txBody>
          <a:bodyPr/>
          <a:lstStyle/>
          <a:p>
            <a:pPr>
              <a:spcAft>
                <a:spcPts val="1200"/>
              </a:spcAft>
            </a:pPr>
            <a:r>
              <a:rPr lang="en-US" sz="2400" b="1" i="1" dirty="0">
                <a:latin typeface="Times New Roman" panose="02020603050405020304" pitchFamily="18" charset="0"/>
                <a:cs typeface="Times New Roman" panose="02020603050405020304" pitchFamily="18" charset="0"/>
              </a:rPr>
              <a:t>RAD Converts 100K Units</a:t>
            </a:r>
            <a:r>
              <a:rPr lang="en-US" sz="2400" dirty="0">
                <a:latin typeface="Times New Roman" panose="02020603050405020304" pitchFamily="18" charset="0"/>
                <a:cs typeface="Times New Roman" panose="02020603050405020304" pitchFamily="18" charset="0"/>
              </a:rPr>
              <a:t>- In FY19 the RAD Program converted its 100,000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public housing unit.</a:t>
            </a:r>
          </a:p>
          <a:p>
            <a:pPr lvl="1">
              <a:spcBef>
                <a:spcPts val="600"/>
              </a:spcBef>
              <a:spcAft>
                <a:spcPts val="1200"/>
              </a:spcAft>
            </a:pPr>
            <a:r>
              <a:rPr lang="en-US" sz="2000" dirty="0">
                <a:latin typeface="Times New Roman" panose="02020603050405020304" pitchFamily="18" charset="0"/>
                <a:cs typeface="Times New Roman" panose="02020603050405020304" pitchFamily="18" charset="0"/>
              </a:rPr>
              <a:t>Averaged $57,000 per unit in improvements, and leveraged $5.7+ billion for private construction investment</a:t>
            </a:r>
          </a:p>
          <a:p>
            <a:pPr lvl="1">
              <a:spcBef>
                <a:spcPts val="600"/>
              </a:spcBef>
              <a:spcAft>
                <a:spcPts val="1200"/>
              </a:spcAft>
            </a:pPr>
            <a:r>
              <a:rPr lang="en-US" sz="2000" dirty="0">
                <a:latin typeface="Times New Roman" panose="02020603050405020304" pitchFamily="18" charset="0"/>
                <a:cs typeface="Times New Roman" panose="02020603050405020304" pitchFamily="18" charset="0"/>
              </a:rPr>
              <a:t>More accessible homes and common areas, and increased number of homes designed for residents with disabilities</a:t>
            </a:r>
          </a:p>
          <a:p>
            <a:pPr lvl="1">
              <a:spcBef>
                <a:spcPts val="600"/>
              </a:spcBef>
              <a:spcAft>
                <a:spcPts val="1200"/>
              </a:spcAft>
            </a:pPr>
            <a:r>
              <a:rPr lang="en-US" sz="2000" dirty="0">
                <a:latin typeface="Times New Roman" panose="02020603050405020304" pitchFamily="18" charset="0"/>
                <a:cs typeface="Times New Roman" panose="02020603050405020304" pitchFamily="18" charset="0"/>
              </a:rPr>
              <a:t>Generated 108,000+ jobs, often employing low-income residents through Section 3 hiring initiatives</a:t>
            </a:r>
          </a:p>
          <a:p>
            <a:endParaRPr lang="en-US" dirty="0"/>
          </a:p>
        </p:txBody>
      </p:sp>
      <p:sp>
        <p:nvSpPr>
          <p:cNvPr id="4" name="Slide Number Placeholder 3">
            <a:extLst>
              <a:ext uri="{FF2B5EF4-FFF2-40B4-BE49-F238E27FC236}">
                <a16:creationId xmlns:a16="http://schemas.microsoft.com/office/drawing/2014/main" id="{807A15F4-43EE-46BA-B785-AACD257D1B4E}"/>
              </a:ext>
            </a:extLst>
          </p:cNvPr>
          <p:cNvSpPr>
            <a:spLocks noGrp="1"/>
          </p:cNvSpPr>
          <p:nvPr>
            <p:ph type="sldNum" sz="quarter" idx="12"/>
          </p:nvPr>
        </p:nvSpPr>
        <p:spPr/>
        <p:txBody>
          <a:bodyPr/>
          <a:lstStyle/>
          <a:p>
            <a:fld id="{84685E14-3D72-4BDD-9376-7B3416E2E802}" type="slidenum">
              <a:rPr lang="en-US" smtClean="0"/>
              <a:pPr/>
              <a:t>24</a:t>
            </a:fld>
            <a:endParaRPr lang="en-US" dirty="0"/>
          </a:p>
        </p:txBody>
      </p:sp>
      <p:pic>
        <p:nvPicPr>
          <p:cNvPr id="5" name="Graphic 4" descr="Cheers">
            <a:extLst>
              <a:ext uri="{FF2B5EF4-FFF2-40B4-BE49-F238E27FC236}">
                <a16:creationId xmlns:a16="http://schemas.microsoft.com/office/drawing/2014/main" id="{D9E58122-CA4F-4AE5-BEED-2D8F051014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382" y="478247"/>
            <a:ext cx="735781" cy="735781"/>
          </a:xfrm>
          <a:prstGeom prst="rect">
            <a:avLst/>
          </a:prstGeom>
        </p:spPr>
      </p:pic>
    </p:spTree>
    <p:extLst>
      <p:ext uri="{BB962C8B-B14F-4D97-AF65-F5344CB8AC3E}">
        <p14:creationId xmlns:p14="http://schemas.microsoft.com/office/powerpoint/2010/main" val="1791906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8A03-284D-4643-8389-288EDF07A201}"/>
              </a:ext>
            </a:extLst>
          </p:cNvPr>
          <p:cNvSpPr>
            <a:spLocks noGrp="1"/>
          </p:cNvSpPr>
          <p:nvPr>
            <p:ph type="title"/>
          </p:nvPr>
        </p:nvSpPr>
        <p:spPr/>
        <p:txBody>
          <a:bodyPr/>
          <a:lstStyle/>
          <a:p>
            <a:r>
              <a:rPr lang="en-US" sz="3600" b="1" i="1" dirty="0">
                <a:latin typeface="Times New Roman" panose="02020603050405020304" pitchFamily="18" charset="0"/>
                <a:cs typeface="Times New Roman" panose="02020603050405020304" pitchFamily="18" charset="0"/>
              </a:rPr>
              <a:t>RAD Results - Examples</a:t>
            </a:r>
            <a:endParaRPr lang="en-US" sz="3600" dirty="0"/>
          </a:p>
        </p:txBody>
      </p:sp>
      <p:sp>
        <p:nvSpPr>
          <p:cNvPr id="3" name="Content Placeholder 2">
            <a:extLst>
              <a:ext uri="{FF2B5EF4-FFF2-40B4-BE49-F238E27FC236}">
                <a16:creationId xmlns:a16="http://schemas.microsoft.com/office/drawing/2014/main" id="{735D55E5-6DC2-419C-9454-FD5CAD757E2E}"/>
              </a:ext>
            </a:extLst>
          </p:cNvPr>
          <p:cNvSpPr>
            <a:spLocks noGrp="1"/>
          </p:cNvSpPr>
          <p:nvPr>
            <p:ph sz="half" idx="1"/>
          </p:nvPr>
        </p:nvSpPr>
        <p:spPr>
          <a:xfrm>
            <a:off x="457200" y="1871830"/>
            <a:ext cx="3092824" cy="4173967"/>
          </a:xfrm>
        </p:spPr>
        <p:txBody>
          <a:bodyPr/>
          <a:lstStyle/>
          <a:p>
            <a:r>
              <a:rPr lang="en-US" sz="2400" b="1" dirty="0">
                <a:latin typeface="Times New Roman" panose="02020603050405020304" pitchFamily="18" charset="0"/>
                <a:cs typeface="Times New Roman" panose="02020603050405020304" pitchFamily="18" charset="0"/>
              </a:rPr>
              <a:t>Juniper and 10</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(Midtown Atlanta, GA)</a:t>
            </a:r>
          </a:p>
          <a:p>
            <a:r>
              <a:rPr lang="en-US" sz="1800" dirty="0">
                <a:latin typeface="Times New Roman" panose="02020603050405020304" pitchFamily="18" charset="0"/>
                <a:cs typeface="Times New Roman" panose="02020603050405020304" pitchFamily="18" charset="0"/>
              </a:rPr>
              <a:t>Atlanta Housing</a:t>
            </a:r>
          </a:p>
          <a:p>
            <a:r>
              <a:rPr lang="en-US" sz="1800" dirty="0">
                <a:latin typeface="Times New Roman" panose="02020603050405020304" pitchFamily="18" charset="0"/>
                <a:cs typeface="Times New Roman" panose="02020603050405020304" pitchFamily="18" charset="0"/>
              </a:rPr>
              <a:t>149-unit Elderly project</a:t>
            </a:r>
          </a:p>
          <a:p>
            <a:r>
              <a:rPr lang="en-US" sz="1800" dirty="0">
                <a:latin typeface="Times New Roman" panose="02020603050405020304" pitchFamily="18" charset="0"/>
                <a:cs typeface="Times New Roman" panose="02020603050405020304" pitchFamily="18" charset="0"/>
              </a:rPr>
              <a:t>Added amenities: </a:t>
            </a:r>
          </a:p>
          <a:p>
            <a:pPr lvl="1"/>
            <a:r>
              <a:rPr lang="en-US" sz="1800" dirty="0">
                <a:latin typeface="Times New Roman" panose="02020603050405020304" pitchFamily="18" charset="0"/>
                <a:cs typeface="Times New Roman" panose="02020603050405020304" pitchFamily="18" charset="0"/>
              </a:rPr>
              <a:t>Energy-efficient features</a:t>
            </a:r>
          </a:p>
          <a:p>
            <a:pPr lvl="1"/>
            <a:r>
              <a:rPr lang="en-US" sz="1800" dirty="0">
                <a:latin typeface="Times New Roman" panose="02020603050405020304" pitchFamily="18" charset="0"/>
                <a:cs typeface="Times New Roman" panose="02020603050405020304" pitchFamily="18" charset="0"/>
              </a:rPr>
              <a:t>Covered patios</a:t>
            </a:r>
          </a:p>
          <a:p>
            <a:pPr lvl="1"/>
            <a:r>
              <a:rPr lang="en-US" sz="1800" dirty="0">
                <a:latin typeface="Times New Roman" panose="02020603050405020304" pitchFamily="18" charset="0"/>
                <a:cs typeface="Times New Roman" panose="02020603050405020304" pitchFamily="18" charset="0"/>
              </a:rPr>
              <a:t>Fitness center</a:t>
            </a:r>
          </a:p>
          <a:p>
            <a:pPr lvl="1"/>
            <a:r>
              <a:rPr lang="en-US" sz="1800" dirty="0">
                <a:latin typeface="Times New Roman" panose="02020603050405020304" pitchFamily="18" charset="0"/>
                <a:cs typeface="Times New Roman" panose="02020603050405020304" pitchFamily="18" charset="0"/>
              </a:rPr>
              <a:t>Business center</a:t>
            </a:r>
          </a:p>
          <a:p>
            <a:endParaRPr lang="en-US" dirty="0"/>
          </a:p>
        </p:txBody>
      </p:sp>
      <p:sp>
        <p:nvSpPr>
          <p:cNvPr id="5" name="Slide Number Placeholder 4">
            <a:extLst>
              <a:ext uri="{FF2B5EF4-FFF2-40B4-BE49-F238E27FC236}">
                <a16:creationId xmlns:a16="http://schemas.microsoft.com/office/drawing/2014/main" id="{C5E42E5D-0864-4227-AF5C-9A7454E8EF68}"/>
              </a:ext>
            </a:extLst>
          </p:cNvPr>
          <p:cNvSpPr>
            <a:spLocks noGrp="1"/>
          </p:cNvSpPr>
          <p:nvPr>
            <p:ph type="sldNum" sz="quarter" idx="12"/>
          </p:nvPr>
        </p:nvSpPr>
        <p:spPr/>
        <p:txBody>
          <a:bodyPr/>
          <a:lstStyle/>
          <a:p>
            <a:fld id="{8A24DA3A-2392-4DD2-A597-A5BACA37D5AD}" type="slidenum">
              <a:rPr lang="en-US" smtClean="0"/>
              <a:pPr/>
              <a:t>25</a:t>
            </a:fld>
            <a:endParaRPr lang="en-US" dirty="0"/>
          </a:p>
        </p:txBody>
      </p:sp>
      <p:pic>
        <p:nvPicPr>
          <p:cNvPr id="6" name="Content Placeholder 5" descr="A view of a tall building&#10;&#10;Description automatically generated">
            <a:extLst>
              <a:ext uri="{FF2B5EF4-FFF2-40B4-BE49-F238E27FC236}">
                <a16:creationId xmlns:a16="http://schemas.microsoft.com/office/drawing/2014/main" id="{73F35A52-1B99-4C36-8C8B-CEB158E0F762}"/>
              </a:ext>
            </a:extLst>
          </p:cNvPr>
          <p:cNvPicPr>
            <a:picLocks noGrp="1" noChangeAspect="1"/>
          </p:cNvPicPr>
          <p:nvPr>
            <p:ph sz="half" idx="2"/>
          </p:nvPr>
        </p:nvPicPr>
        <p:blipFill>
          <a:blip r:embed="rId3"/>
          <a:stretch>
            <a:fillRect/>
          </a:stretch>
        </p:blipFill>
        <p:spPr>
          <a:xfrm>
            <a:off x="3830619" y="2173256"/>
            <a:ext cx="5072532" cy="3379849"/>
          </a:xfrm>
        </p:spPr>
      </p:pic>
      <p:pic>
        <p:nvPicPr>
          <p:cNvPr id="7" name="Graphic 6" descr="Cheers">
            <a:extLst>
              <a:ext uri="{FF2B5EF4-FFF2-40B4-BE49-F238E27FC236}">
                <a16:creationId xmlns:a16="http://schemas.microsoft.com/office/drawing/2014/main" id="{9C4DD0B3-970F-403E-9714-D692F1E7BD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2509" y="443527"/>
            <a:ext cx="735781" cy="735781"/>
          </a:xfrm>
          <a:prstGeom prst="rect">
            <a:avLst/>
          </a:prstGeom>
        </p:spPr>
      </p:pic>
    </p:spTree>
    <p:extLst>
      <p:ext uri="{BB962C8B-B14F-4D97-AF65-F5344CB8AC3E}">
        <p14:creationId xmlns:p14="http://schemas.microsoft.com/office/powerpoint/2010/main" val="3649600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6F87-63F0-4F1E-BC90-FF7747F47A32}"/>
              </a:ext>
            </a:extLst>
          </p:cNvPr>
          <p:cNvSpPr>
            <a:spLocks noGrp="1"/>
          </p:cNvSpPr>
          <p:nvPr>
            <p:ph type="title"/>
          </p:nvPr>
        </p:nvSpPr>
        <p:spPr/>
        <p:txBody>
          <a:bodyPr/>
          <a:lstStyle/>
          <a:p>
            <a:r>
              <a:rPr lang="en-US" sz="3600" b="1" i="1" dirty="0">
                <a:latin typeface="Times New Roman" panose="02020603050405020304" pitchFamily="18" charset="0"/>
                <a:cs typeface="Times New Roman" panose="02020603050405020304" pitchFamily="18" charset="0"/>
              </a:rPr>
              <a:t>RAD Results - Examples</a:t>
            </a:r>
            <a:endParaRPr lang="en-US" sz="3600" dirty="0"/>
          </a:p>
        </p:txBody>
      </p:sp>
      <p:sp>
        <p:nvSpPr>
          <p:cNvPr id="3" name="Content Placeholder 2">
            <a:extLst>
              <a:ext uri="{FF2B5EF4-FFF2-40B4-BE49-F238E27FC236}">
                <a16:creationId xmlns:a16="http://schemas.microsoft.com/office/drawing/2014/main" id="{45F56CEE-405D-4990-B995-D5F08858789B}"/>
              </a:ext>
            </a:extLst>
          </p:cNvPr>
          <p:cNvSpPr>
            <a:spLocks noGrp="1"/>
          </p:cNvSpPr>
          <p:nvPr>
            <p:ph sz="half" idx="1"/>
          </p:nvPr>
        </p:nvSpPr>
        <p:spPr>
          <a:xfrm>
            <a:off x="457199" y="1348197"/>
            <a:ext cx="4502075" cy="2468955"/>
          </a:xfrm>
        </p:spPr>
        <p:txBody>
          <a:bodyPr/>
          <a:lstStyle/>
          <a:p>
            <a:r>
              <a:rPr lang="en-US" sz="2400" b="1" i="1" dirty="0">
                <a:latin typeface="Times New Roman" panose="02020603050405020304" pitchFamily="18" charset="0"/>
                <a:cs typeface="Times New Roman" panose="02020603050405020304" pitchFamily="18" charset="0"/>
              </a:rPr>
              <a:t>The Residences at Five Points </a:t>
            </a:r>
            <a:r>
              <a:rPr lang="en-US" sz="2400" i="1" dirty="0">
                <a:latin typeface="Times New Roman" panose="02020603050405020304" pitchFamily="18" charset="0"/>
                <a:cs typeface="Times New Roman" panose="02020603050405020304" pitchFamily="18" charset="0"/>
              </a:rPr>
              <a:t>(Knoxville, TN)</a:t>
            </a:r>
          </a:p>
          <a:p>
            <a:pPr lvl="1"/>
            <a:r>
              <a:rPr lang="en-US" sz="2000" i="1" dirty="0">
                <a:latin typeface="Times New Roman" panose="02020603050405020304" pitchFamily="18" charset="0"/>
                <a:cs typeface="Times New Roman" panose="02020603050405020304" pitchFamily="18" charset="0"/>
              </a:rPr>
              <a:t>$85 million multi-phase project offering single-family homes, duplexes for seniors and multiplex buildings</a:t>
            </a:r>
          </a:p>
          <a:p>
            <a:endParaRPr lang="en-US" dirty="0"/>
          </a:p>
        </p:txBody>
      </p:sp>
      <p:sp>
        <p:nvSpPr>
          <p:cNvPr id="5" name="Slide Number Placeholder 4">
            <a:extLst>
              <a:ext uri="{FF2B5EF4-FFF2-40B4-BE49-F238E27FC236}">
                <a16:creationId xmlns:a16="http://schemas.microsoft.com/office/drawing/2014/main" id="{AA99BB00-003E-4FA1-844B-A28D71C15779}"/>
              </a:ext>
            </a:extLst>
          </p:cNvPr>
          <p:cNvSpPr>
            <a:spLocks noGrp="1"/>
          </p:cNvSpPr>
          <p:nvPr>
            <p:ph type="sldNum" sz="quarter" idx="12"/>
          </p:nvPr>
        </p:nvSpPr>
        <p:spPr/>
        <p:txBody>
          <a:bodyPr/>
          <a:lstStyle/>
          <a:p>
            <a:fld id="{8A24DA3A-2392-4DD2-A597-A5BACA37D5AD}" type="slidenum">
              <a:rPr lang="en-US" smtClean="0"/>
              <a:pPr/>
              <a:t>26</a:t>
            </a:fld>
            <a:endParaRPr lang="en-US" dirty="0"/>
          </a:p>
        </p:txBody>
      </p:sp>
      <p:pic>
        <p:nvPicPr>
          <p:cNvPr id="6" name="Content Placeholder 5" descr="A large brick building with grass in front of a house&#10;&#10;Description automatically generated">
            <a:extLst>
              <a:ext uri="{FF2B5EF4-FFF2-40B4-BE49-F238E27FC236}">
                <a16:creationId xmlns:a16="http://schemas.microsoft.com/office/drawing/2014/main" id="{81BF3D83-08FE-4382-998E-731162AE43D3}"/>
              </a:ext>
            </a:extLst>
          </p:cNvPr>
          <p:cNvPicPr>
            <a:picLocks noGrp="1" noChangeAspect="1"/>
          </p:cNvPicPr>
          <p:nvPr>
            <p:ph sz="half" idx="2"/>
          </p:nvPr>
        </p:nvPicPr>
        <p:blipFill>
          <a:blip r:embed="rId3"/>
          <a:stretch>
            <a:fillRect/>
          </a:stretch>
        </p:blipFill>
        <p:spPr>
          <a:xfrm>
            <a:off x="510769" y="3817152"/>
            <a:ext cx="7705429" cy="2271495"/>
          </a:xfrm>
        </p:spPr>
      </p:pic>
      <p:pic>
        <p:nvPicPr>
          <p:cNvPr id="7" name="Content Placeholder 5" descr="A picture containing text&#10;&#10;Description automatically generated">
            <a:extLst>
              <a:ext uri="{FF2B5EF4-FFF2-40B4-BE49-F238E27FC236}">
                <a16:creationId xmlns:a16="http://schemas.microsoft.com/office/drawing/2014/main" id="{09113ECD-6CDF-4B93-BCCE-26E7ACDCBC47}"/>
              </a:ext>
            </a:extLst>
          </p:cNvPr>
          <p:cNvPicPr>
            <a:picLocks noChangeAspect="1"/>
          </p:cNvPicPr>
          <p:nvPr/>
        </p:nvPicPr>
        <p:blipFill>
          <a:blip r:embed="rId4"/>
          <a:stretch>
            <a:fillRect/>
          </a:stretch>
        </p:blipFill>
        <p:spPr bwMode="auto">
          <a:xfrm>
            <a:off x="4959274" y="1192692"/>
            <a:ext cx="4137620" cy="2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descr="Cheers">
            <a:extLst>
              <a:ext uri="{FF2B5EF4-FFF2-40B4-BE49-F238E27FC236}">
                <a16:creationId xmlns:a16="http://schemas.microsoft.com/office/drawing/2014/main" id="{018058FE-A27D-4D77-9146-A9BEDBEC52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2509" y="443527"/>
            <a:ext cx="735781" cy="735781"/>
          </a:xfrm>
          <a:prstGeom prst="rect">
            <a:avLst/>
          </a:prstGeom>
        </p:spPr>
      </p:pic>
    </p:spTree>
    <p:extLst>
      <p:ext uri="{BB962C8B-B14F-4D97-AF65-F5344CB8AC3E}">
        <p14:creationId xmlns:p14="http://schemas.microsoft.com/office/powerpoint/2010/main" val="1789748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508F-7621-4695-A1C3-04163D170556}"/>
              </a:ext>
            </a:extLst>
          </p:cNvPr>
          <p:cNvSpPr>
            <a:spLocks noGrp="1"/>
          </p:cNvSpPr>
          <p:nvPr>
            <p:ph type="title"/>
          </p:nvPr>
        </p:nvSpPr>
        <p:spPr/>
        <p:txBody>
          <a:bodyPr/>
          <a:lstStyle/>
          <a:p>
            <a:r>
              <a:rPr lang="en-US" sz="3600" b="1" i="1" dirty="0">
                <a:latin typeface="Times New Roman" panose="02020603050405020304" pitchFamily="18" charset="0"/>
                <a:cs typeface="Times New Roman" panose="02020603050405020304" pitchFamily="18" charset="0"/>
              </a:rPr>
              <a:t>RAD Results - Examples</a:t>
            </a:r>
          </a:p>
        </p:txBody>
      </p:sp>
      <p:sp>
        <p:nvSpPr>
          <p:cNvPr id="3" name="Content Placeholder 2">
            <a:extLst>
              <a:ext uri="{FF2B5EF4-FFF2-40B4-BE49-F238E27FC236}">
                <a16:creationId xmlns:a16="http://schemas.microsoft.com/office/drawing/2014/main" id="{5B0EAC4E-BB5F-4425-9FE3-694624915C94}"/>
              </a:ext>
            </a:extLst>
          </p:cNvPr>
          <p:cNvSpPr>
            <a:spLocks noGrp="1"/>
          </p:cNvSpPr>
          <p:nvPr>
            <p:ph sz="half" idx="1"/>
          </p:nvPr>
        </p:nvSpPr>
        <p:spPr>
          <a:xfrm>
            <a:off x="726142" y="1586527"/>
            <a:ext cx="2727064" cy="4539636"/>
          </a:xfrm>
        </p:spPr>
        <p:txBody>
          <a:bodyPr/>
          <a:lstStyle/>
          <a:p>
            <a:pPr>
              <a:spcAft>
                <a:spcPts val="1200"/>
              </a:spcAft>
            </a:pPr>
            <a:r>
              <a:rPr lang="en-US" sz="2000" dirty="0">
                <a:latin typeface="Times New Roman" panose="02020603050405020304" pitchFamily="18" charset="0"/>
                <a:cs typeface="Times New Roman" panose="02020603050405020304" pitchFamily="18" charset="0"/>
              </a:rPr>
              <a:t>Demolition of the </a:t>
            </a:r>
            <a:r>
              <a:rPr lang="en-US" sz="2000" b="1" dirty="0">
                <a:latin typeface="Times New Roman" panose="02020603050405020304" pitchFamily="18" charset="0"/>
                <a:cs typeface="Times New Roman" panose="02020603050405020304" pitchFamily="18" charset="0"/>
              </a:rPr>
              <a:t>Grove View </a:t>
            </a:r>
            <a:r>
              <a:rPr lang="en-US" sz="2000" dirty="0">
                <a:latin typeface="Times New Roman" panose="02020603050405020304" pitchFamily="18" charset="0"/>
                <a:cs typeface="Times New Roman" panose="02020603050405020304" pitchFamily="18" charset="0"/>
              </a:rPr>
              <a:t>(Fayetteville, NC), a PHA-owned property built in 1942 for military families.</a:t>
            </a:r>
          </a:p>
          <a:p>
            <a:pPr>
              <a:spcAft>
                <a:spcPts val="1200"/>
              </a:spcAft>
            </a:pPr>
            <a:r>
              <a:rPr lang="en-US" sz="2000" dirty="0">
                <a:latin typeface="Times New Roman" panose="02020603050405020304" pitchFamily="18" charset="0"/>
                <a:cs typeface="Times New Roman" panose="02020603050405020304" pitchFamily="18" charset="0"/>
              </a:rPr>
              <a:t>Replaced by </a:t>
            </a:r>
            <a:r>
              <a:rPr lang="en-US" sz="2000" b="1" dirty="0">
                <a:latin typeface="Times New Roman" panose="02020603050405020304" pitchFamily="18" charset="0"/>
                <a:cs typeface="Times New Roman" panose="02020603050405020304" pitchFamily="18" charset="0"/>
              </a:rPr>
              <a:t>Cross Creek Pointe</a:t>
            </a:r>
            <a:r>
              <a:rPr lang="en-US" sz="2000" dirty="0">
                <a:latin typeface="Times New Roman" panose="02020603050405020304" pitchFamily="18" charset="0"/>
                <a:cs typeface="Times New Roman" panose="02020603050405020304" pitchFamily="18" charset="0"/>
              </a:rPr>
              <a:t>, a new RAD development that will provide 272-units of family housing on the same site.</a:t>
            </a:r>
          </a:p>
          <a:p>
            <a:endParaRPr lang="en-US" dirty="0"/>
          </a:p>
        </p:txBody>
      </p:sp>
      <p:pic>
        <p:nvPicPr>
          <p:cNvPr id="7" name="Content Placeholder 6" descr="A house with trees in the back yard&#10;&#10;Description automatically generated">
            <a:extLst>
              <a:ext uri="{FF2B5EF4-FFF2-40B4-BE49-F238E27FC236}">
                <a16:creationId xmlns:a16="http://schemas.microsoft.com/office/drawing/2014/main" id="{C0F70402-01E7-490F-AFCD-35B9939A9DB9}"/>
              </a:ext>
            </a:extLst>
          </p:cNvPr>
          <p:cNvPicPr>
            <a:picLocks noGrp="1" noChangeAspect="1"/>
          </p:cNvPicPr>
          <p:nvPr>
            <p:ph sz="half" idx="2"/>
          </p:nvPr>
        </p:nvPicPr>
        <p:blipFill>
          <a:blip r:embed="rId3"/>
          <a:stretch>
            <a:fillRect/>
          </a:stretch>
        </p:blipFill>
        <p:spPr>
          <a:xfrm>
            <a:off x="3726639" y="1914861"/>
            <a:ext cx="4960161" cy="3286106"/>
          </a:xfrm>
        </p:spPr>
      </p:pic>
      <p:sp>
        <p:nvSpPr>
          <p:cNvPr id="5" name="Slide Number Placeholder 4">
            <a:extLst>
              <a:ext uri="{FF2B5EF4-FFF2-40B4-BE49-F238E27FC236}">
                <a16:creationId xmlns:a16="http://schemas.microsoft.com/office/drawing/2014/main" id="{C7C1FD68-96C4-448A-8174-6F1A747C5F59}"/>
              </a:ext>
            </a:extLst>
          </p:cNvPr>
          <p:cNvSpPr>
            <a:spLocks noGrp="1"/>
          </p:cNvSpPr>
          <p:nvPr>
            <p:ph type="sldNum" sz="quarter" idx="12"/>
          </p:nvPr>
        </p:nvSpPr>
        <p:spPr/>
        <p:txBody>
          <a:bodyPr/>
          <a:lstStyle/>
          <a:p>
            <a:fld id="{8A24DA3A-2392-4DD2-A597-A5BACA37D5AD}" type="slidenum">
              <a:rPr lang="en-US" smtClean="0"/>
              <a:pPr/>
              <a:t>27</a:t>
            </a:fld>
            <a:endParaRPr lang="en-US" dirty="0"/>
          </a:p>
        </p:txBody>
      </p:sp>
      <p:pic>
        <p:nvPicPr>
          <p:cNvPr id="6" name="Graphic 5" descr="Cheers">
            <a:extLst>
              <a:ext uri="{FF2B5EF4-FFF2-40B4-BE49-F238E27FC236}">
                <a16:creationId xmlns:a16="http://schemas.microsoft.com/office/drawing/2014/main" id="{8720A316-D389-43F7-AEC9-5EA7679E68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2509" y="443527"/>
            <a:ext cx="735781" cy="735781"/>
          </a:xfrm>
          <a:prstGeom prst="rect">
            <a:avLst/>
          </a:prstGeom>
        </p:spPr>
      </p:pic>
    </p:spTree>
    <p:extLst>
      <p:ext uri="{BB962C8B-B14F-4D97-AF65-F5344CB8AC3E}">
        <p14:creationId xmlns:p14="http://schemas.microsoft.com/office/powerpoint/2010/main" val="910072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0D1E-067E-4094-9357-07BE468BA6CB}"/>
              </a:ext>
            </a:extLst>
          </p:cNvPr>
          <p:cNvSpPr>
            <a:spLocks noGrp="1"/>
          </p:cNvSpPr>
          <p:nvPr>
            <p:ph type="title"/>
          </p:nvPr>
        </p:nvSpPr>
        <p:spPr>
          <a:xfrm>
            <a:off x="457200" y="274638"/>
            <a:ext cx="8229600" cy="887188"/>
          </a:xfrm>
        </p:spPr>
        <p:txBody>
          <a:bodyPr/>
          <a:lstStyle/>
          <a:p>
            <a:r>
              <a:rPr lang="en-US" sz="3600" b="1" i="1" dirty="0">
                <a:latin typeface="Times New Roman" panose="02020603050405020304" pitchFamily="18" charset="0"/>
                <a:cs typeface="Times New Roman" panose="02020603050405020304" pitchFamily="18" charset="0"/>
              </a:rPr>
              <a:t>RAD Trendlines</a:t>
            </a:r>
            <a:endParaRPr lang="en-US" sz="3600" dirty="0"/>
          </a:p>
        </p:txBody>
      </p:sp>
      <p:sp>
        <p:nvSpPr>
          <p:cNvPr id="3" name="Content Placeholder 2">
            <a:extLst>
              <a:ext uri="{FF2B5EF4-FFF2-40B4-BE49-F238E27FC236}">
                <a16:creationId xmlns:a16="http://schemas.microsoft.com/office/drawing/2014/main" id="{1D9AEAFC-8702-4C7C-8185-CC6E0ECAF99D}"/>
              </a:ext>
            </a:extLst>
          </p:cNvPr>
          <p:cNvSpPr>
            <a:spLocks noGrp="1"/>
          </p:cNvSpPr>
          <p:nvPr>
            <p:ph idx="1"/>
          </p:nvPr>
        </p:nvSpPr>
        <p:spPr>
          <a:xfrm>
            <a:off x="457200" y="1161827"/>
            <a:ext cx="8229600" cy="5031940"/>
          </a:xfrm>
        </p:spPr>
        <p:txBody>
          <a:bodyPr/>
          <a:lstStyle/>
          <a:p>
            <a:r>
              <a:rPr lang="en-US" sz="2400" b="1" dirty="0">
                <a:latin typeface="Times New Roman" panose="02020603050405020304" pitchFamily="18" charset="0"/>
                <a:cs typeface="Times New Roman" panose="02020603050405020304" pitchFamily="18" charset="0"/>
              </a:rPr>
              <a:t>Addressing Post-Closing Issues – e.g., </a:t>
            </a:r>
            <a:r>
              <a:rPr lang="en-US" sz="2400" dirty="0">
                <a:latin typeface="Times New Roman" panose="02020603050405020304" pitchFamily="18" charset="0"/>
                <a:cs typeface="Times New Roman" panose="02020603050405020304" pitchFamily="18" charset="0"/>
              </a:rPr>
              <a:t> </a:t>
            </a:r>
          </a:p>
          <a:p>
            <a:pPr lvl="1"/>
            <a:r>
              <a:rPr lang="en-US" sz="2000" dirty="0">
                <a:latin typeface="Times New Roman" panose="02020603050405020304" pitchFamily="18" charset="0"/>
                <a:cs typeface="Times New Roman" panose="02020603050405020304" pitchFamily="18" charset="0"/>
              </a:rPr>
              <a:t>Refinancing or funding changes occur shortly after RAD conversion</a:t>
            </a:r>
          </a:p>
          <a:p>
            <a:pPr lvl="1"/>
            <a:r>
              <a:rPr lang="en-US" sz="2000" dirty="0">
                <a:latin typeface="Times New Roman" panose="02020603050405020304" pitchFamily="18" charset="0"/>
                <a:cs typeface="Times New Roman" panose="02020603050405020304" pitchFamily="18" charset="0"/>
              </a:rPr>
              <a:t>Revisions needed to closing documents and title policies – e.g., DOT needing release found post-closing; incorrect legal descriptions or erroneous release from DOT; rooftop telecom leases on RAD Covered project;</a:t>
            </a:r>
          </a:p>
          <a:p>
            <a:pPr lvl="1"/>
            <a:r>
              <a:rPr lang="en-US" sz="2000" dirty="0">
                <a:latin typeface="Times New Roman" panose="02020603050405020304" pitchFamily="18" charset="0"/>
                <a:cs typeface="Times New Roman" panose="02020603050405020304" pitchFamily="18" charset="0"/>
              </a:rPr>
              <a:t>Transfer of Assistance – e.g., ongoing management of scattered site property where DOT remained on property post-conversion due to pending sale</a:t>
            </a:r>
          </a:p>
          <a:p>
            <a:pPr lvl="1"/>
            <a:r>
              <a:rPr lang="en-US" sz="2000" dirty="0">
                <a:latin typeface="Times New Roman" panose="02020603050405020304" pitchFamily="18" charset="0"/>
                <a:cs typeface="Times New Roman" panose="02020603050405020304" pitchFamily="18" charset="0"/>
              </a:rPr>
              <a:t>Tenant Lease Issues – Eviction without property notice and process</a:t>
            </a:r>
          </a:p>
          <a:p>
            <a:pPr lvl="1"/>
            <a:r>
              <a:rPr lang="en-US" sz="2000" dirty="0">
                <a:latin typeface="Times New Roman" panose="02020603050405020304" pitchFamily="18" charset="0"/>
                <a:cs typeface="Times New Roman" panose="02020603050405020304" pitchFamily="18" charset="0"/>
              </a:rPr>
              <a:t>Failure to complete scope of work specified under RCC – e.g., failure to perform the work; failure to find Gap funding; failure to make required R4R deposits</a:t>
            </a:r>
          </a:p>
          <a:p>
            <a:pPr lvl="1"/>
            <a:r>
              <a:rPr lang="en-US" sz="2000" dirty="0">
                <a:latin typeface="Times New Roman" panose="02020603050405020304" pitchFamily="18" charset="0"/>
                <a:cs typeface="Times New Roman" panose="02020603050405020304" pitchFamily="18" charset="0"/>
              </a:rPr>
              <a:t>Age preferences when post-conversion projects add preferences.</a:t>
            </a:r>
          </a:p>
          <a:p>
            <a:pPr marL="0" indent="0">
              <a:buNone/>
            </a:pPr>
            <a:endParaRPr lang="en-US" dirty="0"/>
          </a:p>
        </p:txBody>
      </p:sp>
      <p:sp>
        <p:nvSpPr>
          <p:cNvPr id="4" name="Slide Number Placeholder 3">
            <a:extLst>
              <a:ext uri="{FF2B5EF4-FFF2-40B4-BE49-F238E27FC236}">
                <a16:creationId xmlns:a16="http://schemas.microsoft.com/office/drawing/2014/main" id="{CB97603F-6FE1-4577-895D-1339A12C353F}"/>
              </a:ext>
            </a:extLst>
          </p:cNvPr>
          <p:cNvSpPr>
            <a:spLocks noGrp="1"/>
          </p:cNvSpPr>
          <p:nvPr>
            <p:ph type="sldNum" sz="quarter" idx="12"/>
          </p:nvPr>
        </p:nvSpPr>
        <p:spPr/>
        <p:txBody>
          <a:bodyPr/>
          <a:lstStyle/>
          <a:p>
            <a:fld id="{84685E14-3D72-4BDD-9376-7B3416E2E802}" type="slidenum">
              <a:rPr lang="en-US" smtClean="0"/>
              <a:pPr/>
              <a:t>28</a:t>
            </a:fld>
            <a:endParaRPr lang="en-US" dirty="0"/>
          </a:p>
        </p:txBody>
      </p:sp>
      <p:pic>
        <p:nvPicPr>
          <p:cNvPr id="5" name="Graphic 4" descr="Business Growth">
            <a:extLst>
              <a:ext uri="{FF2B5EF4-FFF2-40B4-BE49-F238E27FC236}">
                <a16:creationId xmlns:a16="http://schemas.microsoft.com/office/drawing/2014/main" id="{FA4D427C-2363-4A42-ABBC-AD894D0FD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3742" y="274638"/>
            <a:ext cx="996881" cy="996881"/>
          </a:xfrm>
          <a:prstGeom prst="rect">
            <a:avLst/>
          </a:prstGeom>
        </p:spPr>
      </p:pic>
    </p:spTree>
    <p:extLst>
      <p:ext uri="{BB962C8B-B14F-4D97-AF65-F5344CB8AC3E}">
        <p14:creationId xmlns:p14="http://schemas.microsoft.com/office/powerpoint/2010/main" val="803150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FF8B-EECF-4D42-9C26-851737B6CA0F}"/>
              </a:ext>
            </a:extLst>
          </p:cNvPr>
          <p:cNvSpPr>
            <a:spLocks noGrp="1"/>
          </p:cNvSpPr>
          <p:nvPr>
            <p:ph type="ctrTitle"/>
          </p:nvPr>
        </p:nvSpPr>
        <p:spPr/>
        <p:txBody>
          <a:bodyPr/>
          <a:lstStyle/>
          <a:p>
            <a:r>
              <a:rPr lang="en-US" sz="6600" dirty="0"/>
              <a:t>Thank you!</a:t>
            </a:r>
          </a:p>
        </p:txBody>
      </p:sp>
    </p:spTree>
    <p:extLst>
      <p:ext uri="{BB962C8B-B14F-4D97-AF65-F5344CB8AC3E}">
        <p14:creationId xmlns:p14="http://schemas.microsoft.com/office/powerpoint/2010/main" val="296832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 Southeast Region </a:t>
            </a:r>
          </a:p>
        </p:txBody>
      </p:sp>
      <p:sp>
        <p:nvSpPr>
          <p:cNvPr id="7" name="Slide Number Placeholder 6"/>
          <p:cNvSpPr>
            <a:spLocks noGrp="1"/>
          </p:cNvSpPr>
          <p:nvPr>
            <p:ph type="sldNum" sz="quarter" idx="12"/>
          </p:nvPr>
        </p:nvSpPr>
        <p:spPr/>
        <p:txBody>
          <a:bodyPr/>
          <a:lstStyle/>
          <a:p>
            <a:pPr>
              <a:defRPr/>
            </a:pPr>
            <a:fld id="{EC0A397E-51C7-40C0-990E-3F18F7D22D8D}" type="slidenum">
              <a:rPr lang="en-US" smtClean="0"/>
              <a:pPr>
                <a:defRPr/>
              </a:pPr>
              <a:t>3</a:t>
            </a:fld>
            <a:endParaRPr lang="en-US" dirty="0"/>
          </a:p>
        </p:txBody>
      </p:sp>
      <p:pic>
        <p:nvPicPr>
          <p:cNvPr id="10242" name="Picture 2" descr="C:\Users\H00896\AppData\Local\Microsoft\Windows\Temporary Internet Files\Content.Outlook\26ZFPG1U\HUD MAP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858000" cy="434339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2F13EC4-B05F-40E2-9CB2-B7ECA09AE5FF}"/>
              </a:ext>
            </a:extLst>
          </p:cNvPr>
          <p:cNvSpPr>
            <a:spLocks noGrp="1"/>
          </p:cNvSpPr>
          <p:nvPr>
            <p:ph type="ftr" sz="quarter" idx="11"/>
          </p:nvPr>
        </p:nvSpPr>
        <p:spPr/>
        <p:txBody>
          <a:bodyPr/>
          <a:lstStyle/>
          <a:p>
            <a:pPr>
              <a:defRPr/>
            </a:pPr>
            <a:r>
              <a:rPr lang="en-US" dirty="0">
                <a:solidFill>
                  <a:prstClr val="black">
                    <a:tint val="75000"/>
                  </a:prstClr>
                </a:solidFill>
              </a:rPr>
              <a:t>3</a:t>
            </a:r>
          </a:p>
        </p:txBody>
      </p:sp>
    </p:spTree>
    <p:extLst>
      <p:ext uri="{BB962C8B-B14F-4D97-AF65-F5344CB8AC3E}">
        <p14:creationId xmlns:p14="http://schemas.microsoft.com/office/powerpoint/2010/main" val="10863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407096144"/>
              </p:ext>
            </p:extLst>
          </p:nvPr>
        </p:nvGraphicFramePr>
        <p:xfrm>
          <a:off x="0" y="1"/>
          <a:ext cx="161984" cy="161974"/>
        </p:xfrm>
        <a:graphic>
          <a:graphicData uri="http://schemas.openxmlformats.org/presentationml/2006/ole">
            <mc:AlternateContent xmlns:mc="http://schemas.openxmlformats.org/markup-compatibility/2006">
              <mc:Choice xmlns:v="urn:schemas-microsoft-com:vml" Requires="v">
                <p:oleObj spid="_x0000_s1026" name="think-cell Slide" r:id="rId30" imgW="6350000" imgH="6350000" progId="">
                  <p:embed/>
                </p:oleObj>
              </mc:Choice>
              <mc:Fallback>
                <p:oleObj name="think-cell Slide" r:id="rId30" imgW="6350000" imgH="6350000" progId="">
                  <p:embed/>
                  <p:pic>
                    <p:nvPicPr>
                      <p:cNvPr id="10" name="Object 9"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1"/>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bwMode="gray">
          <a:xfrm>
            <a:off x="1358432" y="306344"/>
            <a:ext cx="6574932" cy="677108"/>
          </a:xfrm>
          <a:noFill/>
          <a:ln w="9525">
            <a:noFill/>
            <a:miter lim="800000"/>
            <a:headEnd/>
            <a:tailEnd/>
          </a:ln>
        </p:spPr>
        <p:txBody>
          <a:bodyPr vert="horz" wrap="square" lIns="0" tIns="0" rIns="0" bIns="0" numCol="1" anchor="t" anchorCtr="0" compatLnSpc="1">
            <a:prstTxWarp prst="textNoShape">
              <a:avLst/>
            </a:prstTxWarp>
            <a:spAutoFit/>
          </a:bodyPr>
          <a:lstStyle/>
          <a:p>
            <a:r>
              <a:rPr lang="en-US" dirty="0"/>
              <a:t>Southeast Region Leadership</a:t>
            </a:r>
          </a:p>
        </p:txBody>
      </p:sp>
      <p:sp>
        <p:nvSpPr>
          <p:cNvPr id="8" name="Rectangle 7"/>
          <p:cNvSpPr/>
          <p:nvPr>
            <p:custDataLst>
              <p:tags r:id="rId4"/>
            </p:custDataLst>
          </p:nvPr>
        </p:nvSpPr>
        <p:spPr bwMode="gray">
          <a:xfrm>
            <a:off x="3476572" y="1053279"/>
            <a:ext cx="2695628" cy="463472"/>
          </a:xfrm>
          <a:prstGeom prst="rect">
            <a:avLst/>
          </a:prstGeom>
          <a:solidFill>
            <a:schemeClr val="bg1">
              <a:lumMod val="95000"/>
            </a:schemeClr>
          </a:solidFill>
          <a:ln w="9525" cmpd="dbl">
            <a:solidFill>
              <a:schemeClr val="tx1"/>
            </a:solidFill>
            <a:miter lim="800000"/>
            <a:headEnd/>
            <a:tailEnd/>
          </a:ln>
        </p:spPr>
        <p:txBody>
          <a:bodyPr vert="horz" wrap="square" lIns="46615" tIns="46615" rIns="46615" bIns="46615" numCol="1" anchor="t" anchorCtr="0" compatLnSpc="1">
            <a:prstTxWarp prst="textNoShape">
              <a:avLst/>
            </a:prstTxWarp>
            <a:spAutoFit/>
          </a:bodyPr>
          <a:lstStyle/>
          <a:p>
            <a:pPr algn="ctr" defTabSz="912865" eaLnBrk="0" hangingPunct="0">
              <a:buClr>
                <a:srgbClr val="000000"/>
              </a:buClr>
            </a:pPr>
            <a:r>
              <a:rPr lang="en-US" sz="1200" b="1" dirty="0"/>
              <a:t>(acting)</a:t>
            </a:r>
            <a:endParaRPr lang="en-US" sz="1200" b="1" dirty="0">
              <a:ea typeface="Gulim" pitchFamily="34" charset="-127"/>
            </a:endParaRPr>
          </a:p>
          <a:p>
            <a:pPr algn="ctr" defTabSz="912865" eaLnBrk="0" hangingPunct="0">
              <a:buClr>
                <a:srgbClr val="000000"/>
              </a:buClr>
            </a:pPr>
            <a:r>
              <a:rPr lang="en-US" sz="1200" dirty="0">
                <a:ea typeface="Gulim" pitchFamily="34" charset="-127"/>
              </a:rPr>
              <a:t>Southeast Regional Center Director</a:t>
            </a:r>
          </a:p>
        </p:txBody>
      </p:sp>
      <p:sp>
        <p:nvSpPr>
          <p:cNvPr id="35" name="Rectangle 34"/>
          <p:cNvSpPr>
            <a:spLocks/>
          </p:cNvSpPr>
          <p:nvPr>
            <p:custDataLst>
              <p:tags r:id="rId5"/>
            </p:custDataLst>
          </p:nvPr>
        </p:nvSpPr>
        <p:spPr bwMode="gray">
          <a:xfrm>
            <a:off x="4267470" y="2192015"/>
            <a:ext cx="1977421" cy="648138"/>
          </a:xfrm>
          <a:prstGeom prst="rect">
            <a:avLst/>
          </a:prstGeom>
          <a:solidFill>
            <a:srgbClr val="C7E0FB"/>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Mark Dominick</a:t>
            </a:r>
          </a:p>
          <a:p>
            <a:pPr algn="ctr" defTabSz="912865">
              <a:buClr>
                <a:srgbClr val="002960"/>
              </a:buClr>
            </a:pPr>
            <a:r>
              <a:rPr lang="en-US" sz="1200" kern="0" dirty="0">
                <a:solidFill>
                  <a:sysClr val="windowText" lastClr="000000"/>
                </a:solidFill>
                <a:ea typeface="Gulim" pitchFamily="34" charset="-127"/>
              </a:rPr>
              <a:t> Director, Atlanta</a:t>
            </a:r>
          </a:p>
          <a:p>
            <a:pPr algn="ctr" defTabSz="912865">
              <a:buClr>
                <a:srgbClr val="002960"/>
              </a:buClr>
            </a:pPr>
            <a:r>
              <a:rPr lang="en-US" sz="1200" kern="0" dirty="0">
                <a:solidFill>
                  <a:sysClr val="windowText" lastClr="000000"/>
                </a:solidFill>
                <a:ea typeface="Gulim" pitchFamily="34" charset="-127"/>
              </a:rPr>
              <a:t>Asset Management Division 2</a:t>
            </a:r>
          </a:p>
        </p:txBody>
      </p:sp>
      <p:sp>
        <p:nvSpPr>
          <p:cNvPr id="3" name="Slide Number Placeholder 2"/>
          <p:cNvSpPr>
            <a:spLocks noGrp="1"/>
          </p:cNvSpPr>
          <p:nvPr>
            <p:ph type="sldNum" sz="quarter" idx="4294967295"/>
          </p:nvPr>
        </p:nvSpPr>
        <p:spPr>
          <a:xfrm>
            <a:off x="4167850" y="6657517"/>
            <a:ext cx="199240" cy="155496"/>
          </a:xfrm>
          <a:prstGeom prst="rect">
            <a:avLst/>
          </a:prstGeom>
        </p:spPr>
        <p:txBody>
          <a:bodyPr lIns="93298" tIns="46649" rIns="93298" bIns="46649"/>
          <a:lstStyle/>
          <a:p>
            <a:pPr>
              <a:defRPr/>
            </a:pPr>
            <a:r>
              <a:rPr lang="en-US" dirty="0"/>
              <a:t> </a:t>
            </a:r>
          </a:p>
        </p:txBody>
      </p:sp>
      <p:sp>
        <p:nvSpPr>
          <p:cNvPr id="23" name="Rectangle 22"/>
          <p:cNvSpPr>
            <a:spLocks/>
          </p:cNvSpPr>
          <p:nvPr>
            <p:custDataLst>
              <p:tags r:id="rId6"/>
            </p:custDataLst>
          </p:nvPr>
        </p:nvSpPr>
        <p:spPr bwMode="gray">
          <a:xfrm>
            <a:off x="1543697" y="1570773"/>
            <a:ext cx="2229725" cy="463472"/>
          </a:xfrm>
          <a:prstGeom prst="rect">
            <a:avLst/>
          </a:prstGeom>
          <a:solidFill>
            <a:srgbClr val="C7E0FB"/>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Cynthia Gordon-Benson</a:t>
            </a:r>
          </a:p>
          <a:p>
            <a:pPr algn="ctr" defTabSz="912865">
              <a:buClr>
                <a:srgbClr val="002960"/>
              </a:buClr>
            </a:pPr>
            <a:r>
              <a:rPr lang="en-US" sz="1200" kern="0" dirty="0">
                <a:solidFill>
                  <a:sysClr val="windowText" lastClr="000000"/>
                </a:solidFill>
                <a:ea typeface="Gulim" pitchFamily="34" charset="-127"/>
              </a:rPr>
              <a:t>Operations Officer</a:t>
            </a:r>
          </a:p>
        </p:txBody>
      </p:sp>
      <p:sp>
        <p:nvSpPr>
          <p:cNvPr id="24" name="Rectangle 23"/>
          <p:cNvSpPr>
            <a:spLocks/>
          </p:cNvSpPr>
          <p:nvPr>
            <p:custDataLst>
              <p:tags r:id="rId7"/>
            </p:custDataLst>
          </p:nvPr>
        </p:nvSpPr>
        <p:spPr bwMode="gray">
          <a:xfrm>
            <a:off x="6500381" y="2160996"/>
            <a:ext cx="1995429" cy="832804"/>
          </a:xfrm>
          <a:prstGeom prst="rect">
            <a:avLst/>
          </a:prstGeom>
          <a:solidFill>
            <a:srgbClr val="C7E0FB"/>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Laurelei McKnight</a:t>
            </a:r>
          </a:p>
          <a:p>
            <a:pPr algn="ctr" defTabSz="912865">
              <a:buClr>
                <a:srgbClr val="002960"/>
              </a:buClr>
            </a:pPr>
            <a:r>
              <a:rPr lang="en-US" sz="1200" kern="0" dirty="0">
                <a:solidFill>
                  <a:sysClr val="windowText" lastClr="000000"/>
                </a:solidFill>
                <a:ea typeface="Gulim" pitchFamily="34" charset="-127"/>
              </a:rPr>
              <a:t>Director, Jacksonville</a:t>
            </a:r>
          </a:p>
          <a:p>
            <a:pPr algn="ctr" defTabSz="912865">
              <a:buClr>
                <a:srgbClr val="002960"/>
              </a:buClr>
            </a:pPr>
            <a:r>
              <a:rPr lang="en-US" sz="1200" kern="0" dirty="0">
                <a:solidFill>
                  <a:sysClr val="windowText" lastClr="000000"/>
                </a:solidFill>
                <a:ea typeface="Gulim" pitchFamily="34" charset="-127"/>
              </a:rPr>
              <a:t>Asset Management Division/Satellite</a:t>
            </a:r>
          </a:p>
        </p:txBody>
      </p:sp>
      <p:sp>
        <p:nvSpPr>
          <p:cNvPr id="25" name="Rectangle 24"/>
          <p:cNvSpPr>
            <a:spLocks/>
          </p:cNvSpPr>
          <p:nvPr>
            <p:custDataLst>
              <p:tags r:id="rId8"/>
            </p:custDataLst>
          </p:nvPr>
        </p:nvSpPr>
        <p:spPr bwMode="gray">
          <a:xfrm>
            <a:off x="322681" y="2209843"/>
            <a:ext cx="1738947" cy="648138"/>
          </a:xfrm>
          <a:prstGeom prst="rect">
            <a:avLst/>
          </a:prstGeom>
          <a:solidFill>
            <a:srgbClr val="C7E0FB"/>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LaDonna Mills</a:t>
            </a:r>
          </a:p>
          <a:p>
            <a:pPr algn="ctr" defTabSz="912865">
              <a:buClr>
                <a:srgbClr val="002960"/>
              </a:buClr>
            </a:pPr>
            <a:r>
              <a:rPr lang="en-US" sz="1200" kern="0" dirty="0">
                <a:solidFill>
                  <a:sysClr val="windowText" lastClr="000000"/>
                </a:solidFill>
                <a:ea typeface="Gulim" pitchFamily="34" charset="-127"/>
              </a:rPr>
              <a:t>Director, </a:t>
            </a:r>
          </a:p>
          <a:p>
            <a:pPr algn="ctr" defTabSz="912865">
              <a:buClr>
                <a:srgbClr val="002960"/>
              </a:buClr>
            </a:pPr>
            <a:r>
              <a:rPr lang="en-US" sz="1200" kern="0" dirty="0">
                <a:solidFill>
                  <a:sysClr val="windowText" lastClr="000000"/>
                </a:solidFill>
                <a:ea typeface="Gulim" pitchFamily="34" charset="-127"/>
              </a:rPr>
              <a:t>Production Division</a:t>
            </a:r>
          </a:p>
        </p:txBody>
      </p:sp>
      <p:cxnSp>
        <p:nvCxnSpPr>
          <p:cNvPr id="27" name="Straight Connector 26"/>
          <p:cNvCxnSpPr>
            <a:cxnSpLocks/>
          </p:cNvCxnSpPr>
          <p:nvPr/>
        </p:nvCxnSpPr>
        <p:spPr>
          <a:xfrm flipV="1">
            <a:off x="285712" y="2085967"/>
            <a:ext cx="8178616" cy="4690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V="1">
            <a:off x="4859956" y="1516752"/>
            <a:ext cx="0" cy="5926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custDataLst>
              <p:tags r:id="rId9"/>
            </p:custDataLst>
          </p:nvPr>
        </p:nvSpPr>
        <p:spPr bwMode="gray">
          <a:xfrm>
            <a:off x="2184491" y="2192015"/>
            <a:ext cx="1937214" cy="648138"/>
          </a:xfrm>
          <a:prstGeom prst="rect">
            <a:avLst/>
          </a:prstGeom>
          <a:solidFill>
            <a:srgbClr val="C7E0FB"/>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Mark Dominick (acting)</a:t>
            </a:r>
          </a:p>
          <a:p>
            <a:pPr algn="ctr" defTabSz="912865">
              <a:buClr>
                <a:srgbClr val="002960"/>
              </a:buClr>
            </a:pPr>
            <a:r>
              <a:rPr lang="en-US" sz="1200" kern="0" dirty="0">
                <a:solidFill>
                  <a:sysClr val="windowText" lastClr="000000"/>
                </a:solidFill>
                <a:ea typeface="Gulim" pitchFamily="34" charset="-127"/>
              </a:rPr>
              <a:t>Director, Atlanta</a:t>
            </a:r>
          </a:p>
          <a:p>
            <a:pPr algn="ctr" defTabSz="912865">
              <a:buClr>
                <a:srgbClr val="002960"/>
              </a:buClr>
            </a:pPr>
            <a:r>
              <a:rPr lang="en-US" sz="1200" kern="0" dirty="0">
                <a:solidFill>
                  <a:sysClr val="windowText" lastClr="000000"/>
                </a:solidFill>
                <a:ea typeface="Gulim" pitchFamily="34" charset="-127"/>
              </a:rPr>
              <a:t>Asset Management Division 1</a:t>
            </a:r>
          </a:p>
        </p:txBody>
      </p:sp>
      <p:sp>
        <p:nvSpPr>
          <p:cNvPr id="4" name="Footer Placeholder 3">
            <a:extLst>
              <a:ext uri="{FF2B5EF4-FFF2-40B4-BE49-F238E27FC236}">
                <a16:creationId xmlns:a16="http://schemas.microsoft.com/office/drawing/2014/main" id="{61E2A5B2-3148-4F44-9C9E-7A52FB3A6D0E}"/>
              </a:ext>
            </a:extLst>
          </p:cNvPr>
          <p:cNvSpPr>
            <a:spLocks noGrp="1"/>
          </p:cNvSpPr>
          <p:nvPr>
            <p:ph type="ftr" sz="quarter" idx="11"/>
          </p:nvPr>
        </p:nvSpPr>
        <p:spPr/>
        <p:txBody>
          <a:bodyPr/>
          <a:lstStyle/>
          <a:p>
            <a:pPr>
              <a:defRPr/>
            </a:pPr>
            <a:r>
              <a:rPr lang="en-US" dirty="0">
                <a:solidFill>
                  <a:prstClr val="black">
                    <a:tint val="75000"/>
                  </a:prstClr>
                </a:solidFill>
              </a:rPr>
              <a:t>4</a:t>
            </a:r>
          </a:p>
        </p:txBody>
      </p:sp>
      <p:sp>
        <p:nvSpPr>
          <p:cNvPr id="50" name="Rectangle 49">
            <a:extLst>
              <a:ext uri="{FF2B5EF4-FFF2-40B4-BE49-F238E27FC236}">
                <a16:creationId xmlns:a16="http://schemas.microsoft.com/office/drawing/2014/main" id="{90C6A767-81E4-4250-AC6C-09563B382D49}"/>
              </a:ext>
            </a:extLst>
          </p:cNvPr>
          <p:cNvSpPr>
            <a:spLocks/>
          </p:cNvSpPr>
          <p:nvPr>
            <p:custDataLst>
              <p:tags r:id="rId10"/>
            </p:custDataLst>
          </p:nvPr>
        </p:nvSpPr>
        <p:spPr bwMode="gray">
          <a:xfrm>
            <a:off x="292884" y="6142586"/>
            <a:ext cx="1707671" cy="578889"/>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050" b="1" kern="0" dirty="0">
                <a:solidFill>
                  <a:sysClr val="windowText" lastClr="000000"/>
                </a:solidFill>
                <a:ea typeface="Gulim" pitchFamily="34" charset="-127"/>
              </a:rPr>
              <a:t>Mark Malec</a:t>
            </a:r>
          </a:p>
          <a:p>
            <a:pPr algn="ctr" defTabSz="912865">
              <a:buClr>
                <a:srgbClr val="002960"/>
              </a:buClr>
            </a:pPr>
            <a:r>
              <a:rPr lang="en-US" sz="1050" kern="0" dirty="0">
                <a:solidFill>
                  <a:sysClr val="windowText" lastClr="000000"/>
                </a:solidFill>
                <a:ea typeface="Gulim" pitchFamily="34" charset="-127"/>
              </a:rPr>
              <a:t>Jacksonville Technical Specialist Branch Chief</a:t>
            </a:r>
          </a:p>
        </p:txBody>
      </p:sp>
      <p:sp>
        <p:nvSpPr>
          <p:cNvPr id="52" name="Rectangle 51">
            <a:extLst>
              <a:ext uri="{FF2B5EF4-FFF2-40B4-BE49-F238E27FC236}">
                <a16:creationId xmlns:a16="http://schemas.microsoft.com/office/drawing/2014/main" id="{670D3F65-C402-4803-B88C-2A498CFC3B36}"/>
              </a:ext>
            </a:extLst>
          </p:cNvPr>
          <p:cNvSpPr>
            <a:spLocks/>
          </p:cNvSpPr>
          <p:nvPr>
            <p:custDataLst>
              <p:tags r:id="rId11"/>
            </p:custDataLst>
          </p:nvPr>
        </p:nvSpPr>
        <p:spPr bwMode="gray">
          <a:xfrm>
            <a:off x="291996" y="5482420"/>
            <a:ext cx="1726377" cy="578889"/>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050" b="1" kern="0" dirty="0">
                <a:solidFill>
                  <a:sysClr val="windowText" lastClr="000000"/>
                </a:solidFill>
                <a:ea typeface="Gulim" pitchFamily="34" charset="-127"/>
              </a:rPr>
              <a:t>Jon Bonner</a:t>
            </a:r>
          </a:p>
          <a:p>
            <a:pPr algn="ctr" defTabSz="912865">
              <a:buClr>
                <a:srgbClr val="002960"/>
              </a:buClr>
            </a:pPr>
            <a:r>
              <a:rPr lang="en-US" sz="1050" kern="0" dirty="0">
                <a:solidFill>
                  <a:sysClr val="windowText" lastClr="000000"/>
                </a:solidFill>
                <a:ea typeface="Gulim" pitchFamily="34" charset="-127"/>
              </a:rPr>
              <a:t>Atlanta Technical Specialist</a:t>
            </a:r>
          </a:p>
          <a:p>
            <a:pPr algn="ctr" defTabSz="912865">
              <a:buClr>
                <a:srgbClr val="002960"/>
              </a:buClr>
            </a:pPr>
            <a:r>
              <a:rPr lang="en-US" sz="1050" kern="0" dirty="0">
                <a:solidFill>
                  <a:sysClr val="windowText" lastClr="000000"/>
                </a:solidFill>
                <a:ea typeface="Gulim" pitchFamily="34" charset="-127"/>
              </a:rPr>
              <a:t>Branch Chief</a:t>
            </a:r>
            <a:endParaRPr lang="en-US" sz="1200" kern="0" dirty="0">
              <a:solidFill>
                <a:sysClr val="windowText" lastClr="000000"/>
              </a:solidFill>
              <a:ea typeface="Gulim" pitchFamily="34" charset="-127"/>
            </a:endParaRPr>
          </a:p>
        </p:txBody>
      </p:sp>
      <p:sp>
        <p:nvSpPr>
          <p:cNvPr id="53" name="Rectangle 52">
            <a:extLst>
              <a:ext uri="{FF2B5EF4-FFF2-40B4-BE49-F238E27FC236}">
                <a16:creationId xmlns:a16="http://schemas.microsoft.com/office/drawing/2014/main" id="{31A662D8-77B0-4470-B0C4-8B6FDDACBDBA}"/>
              </a:ext>
            </a:extLst>
          </p:cNvPr>
          <p:cNvSpPr>
            <a:spLocks/>
          </p:cNvSpPr>
          <p:nvPr>
            <p:custDataLst>
              <p:tags r:id="rId12"/>
            </p:custDataLst>
          </p:nvPr>
        </p:nvSpPr>
        <p:spPr bwMode="gray">
          <a:xfrm>
            <a:off x="285712" y="4857057"/>
            <a:ext cx="1738946" cy="578889"/>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050" b="1" kern="0" dirty="0">
                <a:solidFill>
                  <a:sysClr val="windowText" lastClr="000000"/>
                </a:solidFill>
                <a:ea typeface="Gulim" pitchFamily="34" charset="-127"/>
              </a:rPr>
              <a:t>Lee Allen</a:t>
            </a:r>
          </a:p>
          <a:p>
            <a:pPr algn="ctr" defTabSz="912865">
              <a:buClr>
                <a:srgbClr val="002960"/>
              </a:buClr>
            </a:pPr>
            <a:r>
              <a:rPr lang="en-US" sz="1050" kern="0" dirty="0">
                <a:solidFill>
                  <a:sysClr val="windowText" lastClr="000000"/>
                </a:solidFill>
                <a:ea typeface="Gulim" pitchFamily="34" charset="-127"/>
              </a:rPr>
              <a:t>Jacksonville Acting Underwriting Branch Chief</a:t>
            </a:r>
          </a:p>
        </p:txBody>
      </p:sp>
      <p:sp>
        <p:nvSpPr>
          <p:cNvPr id="54" name="Rectangle 53">
            <a:extLst>
              <a:ext uri="{FF2B5EF4-FFF2-40B4-BE49-F238E27FC236}">
                <a16:creationId xmlns:a16="http://schemas.microsoft.com/office/drawing/2014/main" id="{61E20723-DAF8-473D-9409-0AAEB04DFD4D}"/>
              </a:ext>
            </a:extLst>
          </p:cNvPr>
          <p:cNvSpPr>
            <a:spLocks/>
          </p:cNvSpPr>
          <p:nvPr>
            <p:custDataLst>
              <p:tags r:id="rId13"/>
            </p:custDataLst>
          </p:nvPr>
        </p:nvSpPr>
        <p:spPr bwMode="gray">
          <a:xfrm>
            <a:off x="285712" y="4203363"/>
            <a:ext cx="1738946" cy="601972"/>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100" b="1" kern="0" dirty="0">
                <a:solidFill>
                  <a:sysClr val="windowText" lastClr="000000"/>
                </a:solidFill>
                <a:ea typeface="Gulim" pitchFamily="34" charset="-127"/>
              </a:rPr>
              <a:t>Barbara Williams</a:t>
            </a:r>
          </a:p>
          <a:p>
            <a:pPr algn="ctr" defTabSz="912865">
              <a:buClr>
                <a:srgbClr val="002960"/>
              </a:buClr>
            </a:pPr>
            <a:r>
              <a:rPr lang="en-US" sz="1100" kern="0" dirty="0">
                <a:solidFill>
                  <a:sysClr val="windowText" lastClr="000000"/>
                </a:solidFill>
                <a:ea typeface="Gulim" pitchFamily="34" charset="-127"/>
              </a:rPr>
              <a:t>Jacksonville Underwriting Branch Chief</a:t>
            </a:r>
          </a:p>
        </p:txBody>
      </p:sp>
      <p:sp>
        <p:nvSpPr>
          <p:cNvPr id="55" name="Rectangle 54">
            <a:extLst>
              <a:ext uri="{FF2B5EF4-FFF2-40B4-BE49-F238E27FC236}">
                <a16:creationId xmlns:a16="http://schemas.microsoft.com/office/drawing/2014/main" id="{5B559FF0-12F5-41B5-8155-73542E67C0FA}"/>
              </a:ext>
            </a:extLst>
          </p:cNvPr>
          <p:cNvSpPr>
            <a:spLocks/>
          </p:cNvSpPr>
          <p:nvPr>
            <p:custDataLst>
              <p:tags r:id="rId14"/>
            </p:custDataLst>
          </p:nvPr>
        </p:nvSpPr>
        <p:spPr bwMode="gray">
          <a:xfrm>
            <a:off x="306135" y="3568759"/>
            <a:ext cx="1738946" cy="601972"/>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100" b="1" kern="0" dirty="0">
                <a:solidFill>
                  <a:sysClr val="windowText" lastClr="000000"/>
                </a:solidFill>
                <a:ea typeface="Gulim" pitchFamily="34" charset="-127"/>
              </a:rPr>
              <a:t>Ed Wallace</a:t>
            </a:r>
          </a:p>
          <a:p>
            <a:pPr algn="ctr" defTabSz="912865">
              <a:buClr>
                <a:srgbClr val="002960"/>
              </a:buClr>
            </a:pPr>
            <a:r>
              <a:rPr lang="en-US" sz="1100" kern="0" dirty="0">
                <a:solidFill>
                  <a:sysClr val="windowText" lastClr="000000"/>
                </a:solidFill>
                <a:ea typeface="Gulim" pitchFamily="34" charset="-127"/>
              </a:rPr>
              <a:t>Atlanta Underwriting</a:t>
            </a:r>
          </a:p>
          <a:p>
            <a:pPr algn="ctr" defTabSz="912865">
              <a:buClr>
                <a:srgbClr val="002960"/>
              </a:buClr>
            </a:pPr>
            <a:r>
              <a:rPr lang="en-US" sz="1100" kern="0" dirty="0">
                <a:solidFill>
                  <a:sysClr val="windowText" lastClr="000000"/>
                </a:solidFill>
                <a:ea typeface="Gulim" pitchFamily="34" charset="-127"/>
              </a:rPr>
              <a:t>Branch Chief</a:t>
            </a:r>
            <a:endParaRPr lang="en-US" sz="1200" kern="0" dirty="0">
              <a:solidFill>
                <a:sysClr val="windowText" lastClr="000000"/>
              </a:solidFill>
              <a:ea typeface="Gulim" pitchFamily="34" charset="-127"/>
            </a:endParaRPr>
          </a:p>
        </p:txBody>
      </p:sp>
      <p:sp>
        <p:nvSpPr>
          <p:cNvPr id="56" name="Rectangle 55">
            <a:extLst>
              <a:ext uri="{FF2B5EF4-FFF2-40B4-BE49-F238E27FC236}">
                <a16:creationId xmlns:a16="http://schemas.microsoft.com/office/drawing/2014/main" id="{E20872B2-25B4-465F-B00B-8D8218E496C4}"/>
              </a:ext>
            </a:extLst>
          </p:cNvPr>
          <p:cNvSpPr>
            <a:spLocks/>
          </p:cNvSpPr>
          <p:nvPr>
            <p:custDataLst>
              <p:tags r:id="rId15"/>
            </p:custDataLst>
          </p:nvPr>
        </p:nvSpPr>
        <p:spPr bwMode="gray">
          <a:xfrm>
            <a:off x="306135" y="2915065"/>
            <a:ext cx="1738946" cy="601972"/>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100" b="1" kern="0" dirty="0">
                <a:solidFill>
                  <a:sysClr val="windowText" lastClr="000000"/>
                </a:solidFill>
                <a:ea typeface="Gulim" pitchFamily="34" charset="-127"/>
              </a:rPr>
              <a:t>Edward Davis</a:t>
            </a:r>
          </a:p>
          <a:p>
            <a:pPr algn="ctr" defTabSz="912865">
              <a:buClr>
                <a:srgbClr val="002960"/>
              </a:buClr>
            </a:pPr>
            <a:r>
              <a:rPr lang="en-US" sz="1100" kern="0" dirty="0">
                <a:solidFill>
                  <a:sysClr val="windowText" lastClr="000000"/>
                </a:solidFill>
                <a:ea typeface="Gulim" pitchFamily="34" charset="-127"/>
              </a:rPr>
              <a:t>Atlanta Underwriting</a:t>
            </a:r>
          </a:p>
          <a:p>
            <a:pPr algn="ctr" defTabSz="912865">
              <a:buClr>
                <a:srgbClr val="002960"/>
              </a:buClr>
            </a:pPr>
            <a:r>
              <a:rPr lang="en-US" sz="1100" kern="0" dirty="0">
                <a:solidFill>
                  <a:sysClr val="windowText" lastClr="000000"/>
                </a:solidFill>
                <a:ea typeface="Gulim" pitchFamily="34" charset="-127"/>
              </a:rPr>
              <a:t>Branch Chief</a:t>
            </a:r>
            <a:endParaRPr lang="en-US" sz="1200" kern="0" dirty="0">
              <a:solidFill>
                <a:sysClr val="windowText" lastClr="000000"/>
              </a:solidFill>
              <a:ea typeface="Gulim" pitchFamily="34" charset="-127"/>
            </a:endParaRPr>
          </a:p>
        </p:txBody>
      </p:sp>
      <p:sp>
        <p:nvSpPr>
          <p:cNvPr id="57" name="Rectangle 56">
            <a:extLst>
              <a:ext uri="{FF2B5EF4-FFF2-40B4-BE49-F238E27FC236}">
                <a16:creationId xmlns:a16="http://schemas.microsoft.com/office/drawing/2014/main" id="{E11DBB54-221E-45FB-A9F5-777AA970ED16}"/>
              </a:ext>
            </a:extLst>
          </p:cNvPr>
          <p:cNvSpPr>
            <a:spLocks/>
          </p:cNvSpPr>
          <p:nvPr>
            <p:custDataLst>
              <p:tags r:id="rId16"/>
            </p:custDataLst>
          </p:nvPr>
        </p:nvSpPr>
        <p:spPr bwMode="gray">
          <a:xfrm>
            <a:off x="2354311" y="2969262"/>
            <a:ext cx="1538623" cy="648138"/>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Bonitta Smith</a:t>
            </a:r>
          </a:p>
          <a:p>
            <a:pPr algn="ctr" defTabSz="912865">
              <a:buClr>
                <a:srgbClr val="002960"/>
              </a:buClr>
            </a:pPr>
            <a:r>
              <a:rPr lang="en-US" sz="1200" kern="0" dirty="0">
                <a:solidFill>
                  <a:sysClr val="windowText" lastClr="000000"/>
                </a:solidFill>
                <a:ea typeface="Gulim" pitchFamily="34" charset="-127"/>
              </a:rPr>
              <a:t>Account Executive</a:t>
            </a:r>
          </a:p>
          <a:p>
            <a:pPr algn="ctr" defTabSz="912865">
              <a:buClr>
                <a:srgbClr val="002960"/>
              </a:buClr>
            </a:pPr>
            <a:r>
              <a:rPr lang="en-US" sz="1200" kern="0" dirty="0">
                <a:solidFill>
                  <a:sysClr val="windowText" lastClr="000000"/>
                </a:solidFill>
                <a:ea typeface="Gulim" pitchFamily="34" charset="-127"/>
              </a:rPr>
              <a:t>Branch Chief</a:t>
            </a:r>
          </a:p>
        </p:txBody>
      </p:sp>
      <p:sp>
        <p:nvSpPr>
          <p:cNvPr id="58" name="Rectangle 57">
            <a:extLst>
              <a:ext uri="{FF2B5EF4-FFF2-40B4-BE49-F238E27FC236}">
                <a16:creationId xmlns:a16="http://schemas.microsoft.com/office/drawing/2014/main" id="{862C155F-2F6E-4507-8ACC-33D525BC41E4}"/>
              </a:ext>
            </a:extLst>
          </p:cNvPr>
          <p:cNvSpPr>
            <a:spLocks/>
          </p:cNvSpPr>
          <p:nvPr>
            <p:custDataLst>
              <p:tags r:id="rId17"/>
            </p:custDataLst>
          </p:nvPr>
        </p:nvSpPr>
        <p:spPr bwMode="gray">
          <a:xfrm>
            <a:off x="2354889" y="3738007"/>
            <a:ext cx="1538622" cy="648138"/>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Mary Bolmgren</a:t>
            </a:r>
          </a:p>
          <a:p>
            <a:pPr algn="ctr" defTabSz="912865">
              <a:buClr>
                <a:srgbClr val="002960"/>
              </a:buClr>
            </a:pPr>
            <a:r>
              <a:rPr lang="en-US" sz="1200" kern="0" dirty="0">
                <a:solidFill>
                  <a:sysClr val="windowText" lastClr="000000"/>
                </a:solidFill>
                <a:ea typeface="Gulim" pitchFamily="34" charset="-127"/>
              </a:rPr>
              <a:t>Account Executive</a:t>
            </a:r>
          </a:p>
          <a:p>
            <a:pPr algn="ctr" defTabSz="912865">
              <a:buClr>
                <a:srgbClr val="002960"/>
              </a:buClr>
            </a:pPr>
            <a:r>
              <a:rPr lang="en-US" sz="1200" kern="0" dirty="0">
                <a:solidFill>
                  <a:sysClr val="windowText" lastClr="000000"/>
                </a:solidFill>
                <a:ea typeface="Gulim" pitchFamily="34" charset="-127"/>
              </a:rPr>
              <a:t>Branch Chief</a:t>
            </a:r>
          </a:p>
        </p:txBody>
      </p:sp>
      <p:sp>
        <p:nvSpPr>
          <p:cNvPr id="59" name="Rectangle 58">
            <a:extLst>
              <a:ext uri="{FF2B5EF4-FFF2-40B4-BE49-F238E27FC236}">
                <a16:creationId xmlns:a16="http://schemas.microsoft.com/office/drawing/2014/main" id="{90ED4D71-F8BD-4943-A8D0-3E6E5A9E86AB}"/>
              </a:ext>
            </a:extLst>
          </p:cNvPr>
          <p:cNvSpPr>
            <a:spLocks/>
          </p:cNvSpPr>
          <p:nvPr>
            <p:custDataLst>
              <p:tags r:id="rId18"/>
            </p:custDataLst>
          </p:nvPr>
        </p:nvSpPr>
        <p:spPr bwMode="gray">
          <a:xfrm>
            <a:off x="2354607" y="4501834"/>
            <a:ext cx="1596982" cy="648138"/>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Bhavna Patel</a:t>
            </a:r>
          </a:p>
          <a:p>
            <a:pPr algn="ctr" defTabSz="912865">
              <a:buClr>
                <a:srgbClr val="002960"/>
              </a:buClr>
            </a:pPr>
            <a:r>
              <a:rPr lang="en-US" sz="1200" kern="0" dirty="0">
                <a:solidFill>
                  <a:sysClr val="windowText" lastClr="000000"/>
                </a:solidFill>
                <a:ea typeface="Gulim" pitchFamily="34" charset="-127"/>
              </a:rPr>
              <a:t>Account Executive</a:t>
            </a:r>
          </a:p>
          <a:p>
            <a:pPr algn="ctr" defTabSz="912865">
              <a:buClr>
                <a:srgbClr val="002960"/>
              </a:buClr>
            </a:pPr>
            <a:r>
              <a:rPr lang="en-US" sz="1200" kern="0" dirty="0">
                <a:solidFill>
                  <a:sysClr val="windowText" lastClr="000000"/>
                </a:solidFill>
                <a:ea typeface="Gulim" pitchFamily="34" charset="-127"/>
              </a:rPr>
              <a:t>Branch Chief</a:t>
            </a:r>
          </a:p>
        </p:txBody>
      </p:sp>
      <p:sp>
        <p:nvSpPr>
          <p:cNvPr id="60" name="Rectangle 59">
            <a:extLst>
              <a:ext uri="{FF2B5EF4-FFF2-40B4-BE49-F238E27FC236}">
                <a16:creationId xmlns:a16="http://schemas.microsoft.com/office/drawing/2014/main" id="{B30E7056-551D-4930-A9C0-FDF0C40B837A}"/>
              </a:ext>
            </a:extLst>
          </p:cNvPr>
          <p:cNvSpPr>
            <a:spLocks/>
          </p:cNvSpPr>
          <p:nvPr>
            <p:custDataLst>
              <p:tags r:id="rId19"/>
            </p:custDataLst>
          </p:nvPr>
        </p:nvSpPr>
        <p:spPr bwMode="gray">
          <a:xfrm>
            <a:off x="2275148" y="5337048"/>
            <a:ext cx="1755900" cy="648138"/>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Alice Mobley</a:t>
            </a:r>
          </a:p>
          <a:p>
            <a:pPr algn="ctr" defTabSz="912865">
              <a:buClr>
                <a:srgbClr val="002960"/>
              </a:buClr>
            </a:pPr>
            <a:r>
              <a:rPr lang="en-US" sz="1200" kern="0" dirty="0">
                <a:solidFill>
                  <a:sysClr val="windowText" lastClr="000000"/>
                </a:solidFill>
                <a:ea typeface="Gulim" pitchFamily="34" charset="-127"/>
              </a:rPr>
              <a:t>Asset Resolution Specialist Branch Chief</a:t>
            </a:r>
          </a:p>
        </p:txBody>
      </p:sp>
      <p:sp>
        <p:nvSpPr>
          <p:cNvPr id="61" name="Rectangle 60">
            <a:extLst>
              <a:ext uri="{FF2B5EF4-FFF2-40B4-BE49-F238E27FC236}">
                <a16:creationId xmlns:a16="http://schemas.microsoft.com/office/drawing/2014/main" id="{429F14C1-6387-4CD2-9325-A4FAEBCE72D4}"/>
              </a:ext>
            </a:extLst>
          </p:cNvPr>
          <p:cNvSpPr>
            <a:spLocks/>
          </p:cNvSpPr>
          <p:nvPr>
            <p:custDataLst>
              <p:tags r:id="rId20"/>
            </p:custDataLst>
          </p:nvPr>
        </p:nvSpPr>
        <p:spPr bwMode="gray">
          <a:xfrm>
            <a:off x="4467297" y="2915161"/>
            <a:ext cx="1529707" cy="648138"/>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James Moore</a:t>
            </a:r>
          </a:p>
          <a:p>
            <a:pPr algn="ctr" defTabSz="912865">
              <a:buClr>
                <a:srgbClr val="002960"/>
              </a:buClr>
            </a:pPr>
            <a:r>
              <a:rPr lang="en-US" sz="1200" kern="0" dirty="0">
                <a:solidFill>
                  <a:sysClr val="windowText" lastClr="000000"/>
                </a:solidFill>
                <a:ea typeface="Gulim" pitchFamily="34" charset="-127"/>
              </a:rPr>
              <a:t>Account Executive </a:t>
            </a:r>
          </a:p>
          <a:p>
            <a:pPr algn="ctr" defTabSz="912865">
              <a:buClr>
                <a:srgbClr val="002960"/>
              </a:buClr>
            </a:pPr>
            <a:r>
              <a:rPr lang="en-US" sz="1200" kern="0" dirty="0">
                <a:solidFill>
                  <a:sysClr val="windowText" lastClr="000000"/>
                </a:solidFill>
                <a:ea typeface="Gulim" pitchFamily="34" charset="-127"/>
              </a:rPr>
              <a:t>Branch Chief</a:t>
            </a:r>
          </a:p>
        </p:txBody>
      </p:sp>
      <p:sp>
        <p:nvSpPr>
          <p:cNvPr id="62" name="Rectangle 61">
            <a:extLst>
              <a:ext uri="{FF2B5EF4-FFF2-40B4-BE49-F238E27FC236}">
                <a16:creationId xmlns:a16="http://schemas.microsoft.com/office/drawing/2014/main" id="{48B41FA8-7B2B-42F3-B837-26131E188A7A}"/>
              </a:ext>
            </a:extLst>
          </p:cNvPr>
          <p:cNvSpPr>
            <a:spLocks/>
          </p:cNvSpPr>
          <p:nvPr>
            <p:custDataLst>
              <p:tags r:id="rId21"/>
            </p:custDataLst>
          </p:nvPr>
        </p:nvSpPr>
        <p:spPr bwMode="gray">
          <a:xfrm>
            <a:off x="4469306" y="3689577"/>
            <a:ext cx="1518271" cy="648138"/>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Yolanda Perez</a:t>
            </a:r>
          </a:p>
          <a:p>
            <a:pPr algn="ctr" defTabSz="912865">
              <a:buClr>
                <a:srgbClr val="002960"/>
              </a:buClr>
            </a:pPr>
            <a:r>
              <a:rPr lang="en-US" sz="1200" kern="0" dirty="0">
                <a:solidFill>
                  <a:sysClr val="windowText" lastClr="000000"/>
                </a:solidFill>
                <a:ea typeface="Gulim" pitchFamily="34" charset="-127"/>
              </a:rPr>
              <a:t>Account Executive </a:t>
            </a:r>
          </a:p>
          <a:p>
            <a:pPr algn="ctr" defTabSz="912865">
              <a:buClr>
                <a:srgbClr val="002960"/>
              </a:buClr>
            </a:pPr>
            <a:r>
              <a:rPr lang="en-US" sz="1200" kern="0" dirty="0">
                <a:solidFill>
                  <a:sysClr val="windowText" lastClr="000000"/>
                </a:solidFill>
                <a:ea typeface="Gulim" pitchFamily="34" charset="-127"/>
              </a:rPr>
              <a:t>Branch Chief</a:t>
            </a:r>
          </a:p>
        </p:txBody>
      </p:sp>
      <p:sp>
        <p:nvSpPr>
          <p:cNvPr id="63" name="Rectangle 62">
            <a:extLst>
              <a:ext uri="{FF2B5EF4-FFF2-40B4-BE49-F238E27FC236}">
                <a16:creationId xmlns:a16="http://schemas.microsoft.com/office/drawing/2014/main" id="{FA6BDE40-EECB-4F91-A288-22CE79194D0D}"/>
              </a:ext>
            </a:extLst>
          </p:cNvPr>
          <p:cNvSpPr>
            <a:spLocks/>
          </p:cNvSpPr>
          <p:nvPr>
            <p:custDataLst>
              <p:tags r:id="rId22"/>
            </p:custDataLst>
          </p:nvPr>
        </p:nvSpPr>
        <p:spPr bwMode="gray">
          <a:xfrm>
            <a:off x="4393755" y="5337048"/>
            <a:ext cx="1766910" cy="648138"/>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Sam Lytle</a:t>
            </a:r>
          </a:p>
          <a:p>
            <a:pPr algn="ctr" defTabSz="912865">
              <a:buClr>
                <a:srgbClr val="002960"/>
              </a:buClr>
            </a:pPr>
            <a:r>
              <a:rPr lang="en-US" sz="1200" kern="0" dirty="0">
                <a:solidFill>
                  <a:sysClr val="windowText" lastClr="000000"/>
                </a:solidFill>
                <a:ea typeface="Gulim" pitchFamily="34" charset="-127"/>
              </a:rPr>
              <a:t>Account Executive </a:t>
            </a:r>
          </a:p>
          <a:p>
            <a:pPr algn="ctr" defTabSz="912865">
              <a:buClr>
                <a:srgbClr val="002960"/>
              </a:buClr>
            </a:pPr>
            <a:r>
              <a:rPr lang="en-US" sz="1200" kern="0" dirty="0">
                <a:solidFill>
                  <a:sysClr val="windowText" lastClr="000000"/>
                </a:solidFill>
                <a:ea typeface="Gulim" pitchFamily="34" charset="-127"/>
              </a:rPr>
              <a:t>Branch Chief</a:t>
            </a:r>
          </a:p>
        </p:txBody>
      </p:sp>
      <p:sp>
        <p:nvSpPr>
          <p:cNvPr id="64" name="Rectangle 63">
            <a:extLst>
              <a:ext uri="{FF2B5EF4-FFF2-40B4-BE49-F238E27FC236}">
                <a16:creationId xmlns:a16="http://schemas.microsoft.com/office/drawing/2014/main" id="{F5EEBC6E-9E5B-4323-829E-B051FB04562D}"/>
              </a:ext>
            </a:extLst>
          </p:cNvPr>
          <p:cNvSpPr>
            <a:spLocks/>
          </p:cNvSpPr>
          <p:nvPr>
            <p:custDataLst>
              <p:tags r:id="rId23"/>
            </p:custDataLst>
          </p:nvPr>
        </p:nvSpPr>
        <p:spPr bwMode="gray">
          <a:xfrm>
            <a:off x="4509720" y="4508197"/>
            <a:ext cx="1477857" cy="648138"/>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Rudy Clemons</a:t>
            </a:r>
          </a:p>
          <a:p>
            <a:pPr algn="ctr" defTabSz="912865">
              <a:buClr>
                <a:srgbClr val="002960"/>
              </a:buClr>
            </a:pPr>
            <a:r>
              <a:rPr lang="en-US" sz="1200" kern="0" dirty="0">
                <a:solidFill>
                  <a:sysClr val="windowText" lastClr="000000"/>
                </a:solidFill>
                <a:ea typeface="Gulim" pitchFamily="34" charset="-127"/>
              </a:rPr>
              <a:t>Account Executive Branch Chief</a:t>
            </a:r>
          </a:p>
        </p:txBody>
      </p:sp>
      <p:cxnSp>
        <p:nvCxnSpPr>
          <p:cNvPr id="65" name="Straight Connector 64">
            <a:extLst>
              <a:ext uri="{FF2B5EF4-FFF2-40B4-BE49-F238E27FC236}">
                <a16:creationId xmlns:a16="http://schemas.microsoft.com/office/drawing/2014/main" id="{36C56C42-C06B-4590-8115-A445599687E9}"/>
              </a:ext>
            </a:extLst>
          </p:cNvPr>
          <p:cNvCxnSpPr>
            <a:cxnSpLocks/>
          </p:cNvCxnSpPr>
          <p:nvPr/>
        </p:nvCxnSpPr>
        <p:spPr>
          <a:xfrm flipV="1">
            <a:off x="2682126" y="1251580"/>
            <a:ext cx="789683" cy="469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EEE7982-F6B9-4158-9329-56F69AEA253D}"/>
              </a:ext>
            </a:extLst>
          </p:cNvPr>
          <p:cNvSpPr>
            <a:spLocks/>
          </p:cNvSpPr>
          <p:nvPr>
            <p:custDataLst>
              <p:tags r:id="rId24"/>
            </p:custDataLst>
          </p:nvPr>
        </p:nvSpPr>
        <p:spPr bwMode="gray">
          <a:xfrm>
            <a:off x="6531861" y="3063248"/>
            <a:ext cx="1932467" cy="740471"/>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050" b="1" kern="0" dirty="0">
                <a:solidFill>
                  <a:sysClr val="windowText" lastClr="000000"/>
                </a:solidFill>
                <a:ea typeface="Gulim" pitchFamily="34" charset="-127"/>
              </a:rPr>
              <a:t>Daphne Mallory</a:t>
            </a:r>
          </a:p>
          <a:p>
            <a:pPr algn="ctr" defTabSz="912865">
              <a:buClr>
                <a:srgbClr val="002960"/>
              </a:buClr>
            </a:pPr>
            <a:r>
              <a:rPr lang="en-US" sz="1050" kern="0" dirty="0">
                <a:solidFill>
                  <a:sysClr val="windowText" lastClr="000000"/>
                </a:solidFill>
                <a:ea typeface="Gulim" pitchFamily="34" charset="-127"/>
              </a:rPr>
              <a:t>Jacksonville</a:t>
            </a:r>
          </a:p>
          <a:p>
            <a:pPr algn="ctr" defTabSz="912865">
              <a:buClr>
                <a:srgbClr val="002960"/>
              </a:buClr>
            </a:pPr>
            <a:r>
              <a:rPr lang="en-US" sz="1050" kern="0" dirty="0">
                <a:solidFill>
                  <a:sysClr val="windowText" lastClr="000000"/>
                </a:solidFill>
                <a:ea typeface="Gulim" pitchFamily="34" charset="-127"/>
              </a:rPr>
              <a:t>Account Executive</a:t>
            </a:r>
          </a:p>
          <a:p>
            <a:pPr algn="ctr" defTabSz="912865">
              <a:buClr>
                <a:srgbClr val="002960"/>
              </a:buClr>
            </a:pPr>
            <a:r>
              <a:rPr lang="en-US" sz="1050" kern="0" dirty="0">
                <a:solidFill>
                  <a:sysClr val="windowText" lastClr="000000"/>
                </a:solidFill>
                <a:ea typeface="Gulim" pitchFamily="34" charset="-127"/>
              </a:rPr>
              <a:t>Branch Chief  </a:t>
            </a:r>
          </a:p>
        </p:txBody>
      </p:sp>
      <p:sp>
        <p:nvSpPr>
          <p:cNvPr id="71" name="Rectangle 70">
            <a:extLst>
              <a:ext uri="{FF2B5EF4-FFF2-40B4-BE49-F238E27FC236}">
                <a16:creationId xmlns:a16="http://schemas.microsoft.com/office/drawing/2014/main" id="{1B73E243-E161-4B5C-8905-24289B1B8B42}"/>
              </a:ext>
            </a:extLst>
          </p:cNvPr>
          <p:cNvSpPr>
            <a:spLocks/>
          </p:cNvSpPr>
          <p:nvPr>
            <p:custDataLst>
              <p:tags r:id="rId25"/>
            </p:custDataLst>
          </p:nvPr>
        </p:nvSpPr>
        <p:spPr bwMode="gray">
          <a:xfrm>
            <a:off x="6591010" y="3890444"/>
            <a:ext cx="1904800" cy="740471"/>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050" b="1" kern="0" dirty="0">
                <a:solidFill>
                  <a:sysClr val="windowText" lastClr="000000"/>
                </a:solidFill>
                <a:ea typeface="Gulim" pitchFamily="34" charset="-127"/>
              </a:rPr>
              <a:t>Daniel Ortiz</a:t>
            </a:r>
          </a:p>
          <a:p>
            <a:pPr algn="ctr" defTabSz="912865">
              <a:buClr>
                <a:srgbClr val="002960"/>
              </a:buClr>
            </a:pPr>
            <a:r>
              <a:rPr lang="en-US" sz="1050" kern="0" dirty="0">
                <a:solidFill>
                  <a:sysClr val="windowText" lastClr="000000"/>
                </a:solidFill>
                <a:ea typeface="Gulim" pitchFamily="34" charset="-127"/>
              </a:rPr>
              <a:t>Jacksonville</a:t>
            </a:r>
          </a:p>
          <a:p>
            <a:pPr algn="ctr" defTabSz="912865">
              <a:buClr>
                <a:srgbClr val="002960"/>
              </a:buClr>
            </a:pPr>
            <a:r>
              <a:rPr lang="en-US" sz="1050" kern="0" dirty="0">
                <a:solidFill>
                  <a:sysClr val="windowText" lastClr="000000"/>
                </a:solidFill>
                <a:ea typeface="Gulim" pitchFamily="34" charset="-127"/>
              </a:rPr>
              <a:t>Account Executive</a:t>
            </a:r>
          </a:p>
          <a:p>
            <a:pPr algn="ctr" defTabSz="912865">
              <a:buClr>
                <a:srgbClr val="002960"/>
              </a:buClr>
            </a:pPr>
            <a:r>
              <a:rPr lang="en-US" sz="1050" kern="0" dirty="0">
                <a:solidFill>
                  <a:sysClr val="windowText" lastClr="000000"/>
                </a:solidFill>
                <a:ea typeface="Gulim" pitchFamily="34" charset="-127"/>
              </a:rPr>
              <a:t>Branch Chief</a:t>
            </a:r>
          </a:p>
        </p:txBody>
      </p:sp>
      <p:sp>
        <p:nvSpPr>
          <p:cNvPr id="72" name="Rectangle 71">
            <a:extLst>
              <a:ext uri="{FF2B5EF4-FFF2-40B4-BE49-F238E27FC236}">
                <a16:creationId xmlns:a16="http://schemas.microsoft.com/office/drawing/2014/main" id="{31E88F59-828E-4E80-AD10-CD050B5E28C8}"/>
              </a:ext>
            </a:extLst>
          </p:cNvPr>
          <p:cNvSpPr>
            <a:spLocks/>
          </p:cNvSpPr>
          <p:nvPr>
            <p:custDataLst>
              <p:tags r:id="rId26"/>
            </p:custDataLst>
          </p:nvPr>
        </p:nvSpPr>
        <p:spPr bwMode="gray">
          <a:xfrm>
            <a:off x="6591010" y="4697931"/>
            <a:ext cx="1904799" cy="832804"/>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Belinda Koros</a:t>
            </a:r>
          </a:p>
          <a:p>
            <a:pPr algn="ctr" defTabSz="912865">
              <a:buClr>
                <a:srgbClr val="002960"/>
              </a:buClr>
            </a:pPr>
            <a:r>
              <a:rPr lang="en-US" sz="1200" kern="0" dirty="0">
                <a:solidFill>
                  <a:sysClr val="windowText" lastClr="000000"/>
                </a:solidFill>
                <a:ea typeface="Gulim" pitchFamily="34" charset="-127"/>
              </a:rPr>
              <a:t>Jacksonville</a:t>
            </a:r>
          </a:p>
          <a:p>
            <a:pPr algn="ctr" defTabSz="912865">
              <a:buClr>
                <a:srgbClr val="002960"/>
              </a:buClr>
            </a:pPr>
            <a:r>
              <a:rPr lang="en-US" sz="1200" kern="0" dirty="0">
                <a:solidFill>
                  <a:sysClr val="windowText" lastClr="000000"/>
                </a:solidFill>
                <a:ea typeface="Gulim" pitchFamily="34" charset="-127"/>
              </a:rPr>
              <a:t>Account Executive</a:t>
            </a:r>
          </a:p>
          <a:p>
            <a:pPr algn="ctr" defTabSz="912865">
              <a:buClr>
                <a:srgbClr val="002960"/>
              </a:buClr>
            </a:pPr>
            <a:r>
              <a:rPr lang="en-US" sz="1200" kern="0" dirty="0">
                <a:solidFill>
                  <a:sysClr val="windowText" lastClr="000000"/>
                </a:solidFill>
                <a:ea typeface="Gulim" pitchFamily="34" charset="-127"/>
              </a:rPr>
              <a:t>Branch Chief</a:t>
            </a:r>
          </a:p>
        </p:txBody>
      </p:sp>
      <p:sp>
        <p:nvSpPr>
          <p:cNvPr id="73" name="Rectangle 72">
            <a:extLst>
              <a:ext uri="{FF2B5EF4-FFF2-40B4-BE49-F238E27FC236}">
                <a16:creationId xmlns:a16="http://schemas.microsoft.com/office/drawing/2014/main" id="{B31446C8-C18E-421C-BBAD-86F41DBBCE7F}"/>
              </a:ext>
            </a:extLst>
          </p:cNvPr>
          <p:cNvSpPr>
            <a:spLocks/>
          </p:cNvSpPr>
          <p:nvPr>
            <p:custDataLst>
              <p:tags r:id="rId27"/>
            </p:custDataLst>
          </p:nvPr>
        </p:nvSpPr>
        <p:spPr bwMode="gray">
          <a:xfrm>
            <a:off x="6591010" y="5597751"/>
            <a:ext cx="1904799" cy="740471"/>
          </a:xfrm>
          <a:prstGeom prst="rect">
            <a:avLst/>
          </a:prstGeom>
          <a:solidFill>
            <a:schemeClr val="accent4">
              <a:lumMod val="10000"/>
              <a:lumOff val="90000"/>
            </a:schemeClr>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050" b="1" kern="0" dirty="0">
                <a:solidFill>
                  <a:sysClr val="windowText" lastClr="000000"/>
                </a:solidFill>
                <a:ea typeface="Gulim" pitchFamily="34" charset="-127"/>
              </a:rPr>
              <a:t>Saadia Figueroa-Davis</a:t>
            </a:r>
          </a:p>
          <a:p>
            <a:pPr algn="ctr" defTabSz="912865">
              <a:buClr>
                <a:srgbClr val="002960"/>
              </a:buClr>
            </a:pPr>
            <a:r>
              <a:rPr lang="en-US" sz="1050" kern="0" dirty="0">
                <a:solidFill>
                  <a:sysClr val="windowText" lastClr="000000"/>
                </a:solidFill>
                <a:ea typeface="Gulim" pitchFamily="34" charset="-127"/>
              </a:rPr>
              <a:t>Jacksonville</a:t>
            </a:r>
          </a:p>
          <a:p>
            <a:pPr algn="ctr" defTabSz="912865">
              <a:buClr>
                <a:srgbClr val="002960"/>
              </a:buClr>
            </a:pPr>
            <a:r>
              <a:rPr lang="en-US" sz="1050" kern="0" dirty="0">
                <a:solidFill>
                  <a:sysClr val="windowText" lastClr="000000"/>
                </a:solidFill>
                <a:ea typeface="Gulim" pitchFamily="34" charset="-127"/>
              </a:rPr>
              <a:t>Asset Resolution Specialist Branch Chief</a:t>
            </a:r>
          </a:p>
        </p:txBody>
      </p:sp>
      <p:sp>
        <p:nvSpPr>
          <p:cNvPr id="33" name="Rectangle 32">
            <a:extLst>
              <a:ext uri="{FF2B5EF4-FFF2-40B4-BE49-F238E27FC236}">
                <a16:creationId xmlns:a16="http://schemas.microsoft.com/office/drawing/2014/main" id="{8497E207-3202-4E51-9F09-30730C1E396F}"/>
              </a:ext>
            </a:extLst>
          </p:cNvPr>
          <p:cNvSpPr>
            <a:spLocks/>
          </p:cNvSpPr>
          <p:nvPr>
            <p:custDataLst>
              <p:tags r:id="rId28"/>
            </p:custDataLst>
          </p:nvPr>
        </p:nvSpPr>
        <p:spPr bwMode="gray">
          <a:xfrm>
            <a:off x="5791200" y="1570773"/>
            <a:ext cx="2229725" cy="463472"/>
          </a:xfrm>
          <a:prstGeom prst="rect">
            <a:avLst/>
          </a:prstGeom>
          <a:solidFill>
            <a:srgbClr val="C7E0FB"/>
          </a:solidFill>
          <a:ln w="9525" cmpd="dbl">
            <a:solidFill>
              <a:schemeClr val="tx1"/>
            </a:solidFill>
            <a:miter lim="800000"/>
            <a:headEnd/>
            <a:tailEnd/>
          </a:ln>
          <a:effectLst/>
        </p:spPr>
        <p:txBody>
          <a:bodyPr vert="horz" wrap="square" lIns="46615" tIns="46615" rIns="46615" bIns="46615" numCol="1" anchor="t" anchorCtr="0" compatLnSpc="1">
            <a:prstTxWarp prst="textNoShape">
              <a:avLst/>
            </a:prstTxWarp>
            <a:spAutoFit/>
          </a:bodyPr>
          <a:lstStyle/>
          <a:p>
            <a:pPr algn="ctr" defTabSz="912865">
              <a:buClr>
                <a:srgbClr val="002960"/>
              </a:buClr>
            </a:pPr>
            <a:r>
              <a:rPr lang="en-US" sz="1200" b="1" kern="0" dirty="0">
                <a:solidFill>
                  <a:sysClr val="windowText" lastClr="000000"/>
                </a:solidFill>
                <a:ea typeface="Gulim" pitchFamily="34" charset="-127"/>
              </a:rPr>
              <a:t>Georgianna Baker-Gay</a:t>
            </a:r>
          </a:p>
          <a:p>
            <a:pPr algn="ctr" defTabSz="912865">
              <a:buClr>
                <a:srgbClr val="002960"/>
              </a:buClr>
            </a:pPr>
            <a:r>
              <a:rPr lang="en-US" sz="1200" kern="0" dirty="0">
                <a:solidFill>
                  <a:sysClr val="windowText" lastClr="000000"/>
                </a:solidFill>
                <a:ea typeface="Gulim" pitchFamily="34" charset="-127"/>
              </a:rPr>
              <a:t>Program Analyst</a:t>
            </a:r>
          </a:p>
        </p:txBody>
      </p:sp>
      <p:cxnSp>
        <p:nvCxnSpPr>
          <p:cNvPr id="34" name="Straight Connector 33">
            <a:extLst>
              <a:ext uri="{FF2B5EF4-FFF2-40B4-BE49-F238E27FC236}">
                <a16:creationId xmlns:a16="http://schemas.microsoft.com/office/drawing/2014/main" id="{7822F6AC-C044-4A71-B0E6-0CDD5F1CF745}"/>
              </a:ext>
            </a:extLst>
          </p:cNvPr>
          <p:cNvCxnSpPr>
            <a:cxnSpLocks/>
          </p:cNvCxnSpPr>
          <p:nvPr/>
        </p:nvCxnSpPr>
        <p:spPr>
          <a:xfrm flipV="1">
            <a:off x="6176963" y="1220486"/>
            <a:ext cx="789683" cy="469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2C91A8-34CE-4A6B-A12A-1030D78F3DEF}"/>
              </a:ext>
            </a:extLst>
          </p:cNvPr>
          <p:cNvCxnSpPr>
            <a:cxnSpLocks/>
          </p:cNvCxnSpPr>
          <p:nvPr/>
        </p:nvCxnSpPr>
        <p:spPr>
          <a:xfrm flipV="1">
            <a:off x="6966646" y="1220487"/>
            <a:ext cx="1" cy="33589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AB8E3D-DB81-4FCA-9812-522AA8C9CF83}"/>
              </a:ext>
            </a:extLst>
          </p:cNvPr>
          <p:cNvCxnSpPr>
            <a:cxnSpLocks/>
          </p:cNvCxnSpPr>
          <p:nvPr/>
        </p:nvCxnSpPr>
        <p:spPr>
          <a:xfrm flipV="1">
            <a:off x="2702254" y="1266440"/>
            <a:ext cx="0" cy="30433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706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270-6276-4634-A96B-BD10840E1E1F}"/>
              </a:ext>
            </a:extLst>
          </p:cNvPr>
          <p:cNvSpPr>
            <a:spLocks noGrp="1"/>
          </p:cNvSpPr>
          <p:nvPr>
            <p:ph type="title"/>
          </p:nvPr>
        </p:nvSpPr>
        <p:spPr/>
        <p:txBody>
          <a:bodyPr/>
          <a:lstStyle/>
          <a:p>
            <a:r>
              <a:rPr lang="en-US" sz="4000" dirty="0"/>
              <a:t>Challenges (AM)</a:t>
            </a:r>
          </a:p>
        </p:txBody>
      </p:sp>
      <p:sp>
        <p:nvSpPr>
          <p:cNvPr id="3" name="Content Placeholder 2">
            <a:extLst>
              <a:ext uri="{FF2B5EF4-FFF2-40B4-BE49-F238E27FC236}">
                <a16:creationId xmlns:a16="http://schemas.microsoft.com/office/drawing/2014/main" id="{D3984257-7F31-4476-AF47-6C31000C2FC8}"/>
              </a:ext>
            </a:extLst>
          </p:cNvPr>
          <p:cNvSpPr>
            <a:spLocks noGrp="1"/>
          </p:cNvSpPr>
          <p:nvPr>
            <p:ph idx="1"/>
          </p:nvPr>
        </p:nvSpPr>
        <p:spPr/>
        <p:txBody>
          <a:bodyPr/>
          <a:lstStyle/>
          <a:p>
            <a:r>
              <a:rPr lang="en-US" dirty="0"/>
              <a:t>The Region is currently understaffed by more than 30 positions (across AM/Production). </a:t>
            </a:r>
          </a:p>
          <a:p>
            <a:pPr lvl="1">
              <a:buFont typeface="Arial" panose="020B0604020202020204" pitchFamily="34" charset="0"/>
              <a:buChar char="•"/>
            </a:pPr>
            <a:r>
              <a:rPr lang="en-US" dirty="0"/>
              <a:t>Recent attrition in Greensboro, Knoxville, Nashville</a:t>
            </a:r>
          </a:p>
          <a:p>
            <a:pPr>
              <a:buFont typeface="Arial" panose="020B0604020202020204" pitchFamily="34" charset="0"/>
              <a:buChar char="•"/>
            </a:pPr>
            <a:r>
              <a:rPr lang="en-US" dirty="0"/>
              <a:t>Portfolios approaching average of 90 or more assets.  </a:t>
            </a:r>
          </a:p>
          <a:p>
            <a:pPr>
              <a:buFont typeface="Arial" panose="020B0604020202020204" pitchFamily="34" charset="0"/>
              <a:buChar char="•"/>
            </a:pPr>
            <a:r>
              <a:rPr lang="en-US" dirty="0"/>
              <a:t>Disaster response from Hurricanes Irma, Maria, Florence and Michael</a:t>
            </a:r>
          </a:p>
          <a:p>
            <a:pPr>
              <a:buFont typeface="Arial" panose="020B0604020202020204" pitchFamily="34" charset="0"/>
              <a:buChar char="•"/>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3AFC095-99B7-4586-9C60-44F64675397D}"/>
              </a:ext>
            </a:extLst>
          </p:cNvPr>
          <p:cNvSpPr>
            <a:spLocks noGrp="1"/>
          </p:cNvSpPr>
          <p:nvPr>
            <p:ph type="sldNum" sz="quarter" idx="12"/>
          </p:nvPr>
        </p:nvSpPr>
        <p:spPr/>
        <p:txBody>
          <a:bodyPr/>
          <a:lstStyle/>
          <a:p>
            <a:pPr>
              <a:defRPr/>
            </a:pPr>
            <a:fld id="{629C09B0-A436-4930-9DBD-7F024B262714}" type="slidenum">
              <a:rPr lang="en-US" smtClean="0"/>
              <a:pPr>
                <a:defRPr/>
              </a:pPr>
              <a:t>5</a:t>
            </a:fld>
            <a:endParaRPr lang="en-US" dirty="0"/>
          </a:p>
        </p:txBody>
      </p:sp>
    </p:spTree>
    <p:extLst>
      <p:ext uri="{BB962C8B-B14F-4D97-AF65-F5344CB8AC3E}">
        <p14:creationId xmlns:p14="http://schemas.microsoft.com/office/powerpoint/2010/main" val="76859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270-6276-4634-A96B-BD10840E1E1F}"/>
              </a:ext>
            </a:extLst>
          </p:cNvPr>
          <p:cNvSpPr>
            <a:spLocks noGrp="1"/>
          </p:cNvSpPr>
          <p:nvPr>
            <p:ph type="title"/>
          </p:nvPr>
        </p:nvSpPr>
        <p:spPr/>
        <p:txBody>
          <a:bodyPr/>
          <a:lstStyle/>
          <a:p>
            <a:r>
              <a:rPr lang="en-US" sz="4000" dirty="0"/>
              <a:t>Opportunities (AM)</a:t>
            </a:r>
          </a:p>
        </p:txBody>
      </p:sp>
      <p:sp>
        <p:nvSpPr>
          <p:cNvPr id="3" name="Content Placeholder 2">
            <a:extLst>
              <a:ext uri="{FF2B5EF4-FFF2-40B4-BE49-F238E27FC236}">
                <a16:creationId xmlns:a16="http://schemas.microsoft.com/office/drawing/2014/main" id="{D3984257-7F31-4476-AF47-6C31000C2FC8}"/>
              </a:ext>
            </a:extLst>
          </p:cNvPr>
          <p:cNvSpPr>
            <a:spLocks noGrp="1"/>
          </p:cNvSpPr>
          <p:nvPr>
            <p:ph idx="1"/>
          </p:nvPr>
        </p:nvSpPr>
        <p:spPr/>
        <p:txBody>
          <a:bodyPr/>
          <a:lstStyle/>
          <a:p>
            <a:r>
              <a:rPr lang="en-US" dirty="0"/>
              <a:t>Fully staff the region by posting and hiring additional staff persons.</a:t>
            </a:r>
          </a:p>
          <a:p>
            <a:pPr lvl="1">
              <a:buFont typeface="Arial" panose="020B0604020202020204" pitchFamily="34" charset="0"/>
              <a:buChar char="•"/>
            </a:pPr>
            <a:r>
              <a:rPr lang="en-US" dirty="0"/>
              <a:t>Recent job postings and more to come, backfilling in Atlanta and Jacksonville</a:t>
            </a:r>
          </a:p>
          <a:p>
            <a:pPr>
              <a:buFont typeface="Arial" panose="020B0604020202020204" pitchFamily="34" charset="0"/>
              <a:buChar char="•"/>
            </a:pPr>
            <a:r>
              <a:rPr lang="en-US" dirty="0"/>
              <a:t>Re-staff key positions such as Account Executives (AE) and SAE</a:t>
            </a:r>
          </a:p>
          <a:p>
            <a:pPr>
              <a:buFont typeface="Arial" panose="020B0604020202020204" pitchFamily="34" charset="0"/>
              <a:buChar char="•"/>
            </a:pPr>
            <a:r>
              <a:rPr lang="en-US" dirty="0"/>
              <a:t>Create National Hurricane Response and Recovery team. </a:t>
            </a:r>
          </a:p>
          <a:p>
            <a:pPr>
              <a:buFont typeface="Arial" panose="020B0604020202020204" pitchFamily="34" charset="0"/>
              <a:buChar char="•"/>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3AFC095-99B7-4586-9C60-44F64675397D}"/>
              </a:ext>
            </a:extLst>
          </p:cNvPr>
          <p:cNvSpPr>
            <a:spLocks noGrp="1"/>
          </p:cNvSpPr>
          <p:nvPr>
            <p:ph type="sldNum" sz="quarter" idx="12"/>
          </p:nvPr>
        </p:nvSpPr>
        <p:spPr/>
        <p:txBody>
          <a:bodyPr/>
          <a:lstStyle/>
          <a:p>
            <a:pPr>
              <a:defRPr/>
            </a:pPr>
            <a:fld id="{629C09B0-A436-4930-9DBD-7F024B262714}" type="slidenum">
              <a:rPr lang="en-US" smtClean="0"/>
              <a:pPr>
                <a:defRPr/>
              </a:pPr>
              <a:t>6</a:t>
            </a:fld>
            <a:endParaRPr lang="en-US" dirty="0"/>
          </a:p>
        </p:txBody>
      </p:sp>
    </p:spTree>
    <p:extLst>
      <p:ext uri="{BB962C8B-B14F-4D97-AF65-F5344CB8AC3E}">
        <p14:creationId xmlns:p14="http://schemas.microsoft.com/office/powerpoint/2010/main" val="347426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270-6276-4634-A96B-BD10840E1E1F}"/>
              </a:ext>
            </a:extLst>
          </p:cNvPr>
          <p:cNvSpPr>
            <a:spLocks noGrp="1"/>
          </p:cNvSpPr>
          <p:nvPr>
            <p:ph type="title"/>
          </p:nvPr>
        </p:nvSpPr>
        <p:spPr/>
        <p:txBody>
          <a:bodyPr/>
          <a:lstStyle/>
          <a:p>
            <a:r>
              <a:rPr lang="en-US" sz="4000" dirty="0"/>
              <a:t>Achievements (AM)</a:t>
            </a:r>
          </a:p>
        </p:txBody>
      </p:sp>
      <p:sp>
        <p:nvSpPr>
          <p:cNvPr id="3" name="Content Placeholder 2">
            <a:extLst>
              <a:ext uri="{FF2B5EF4-FFF2-40B4-BE49-F238E27FC236}">
                <a16:creationId xmlns:a16="http://schemas.microsoft.com/office/drawing/2014/main" id="{D3984257-7F31-4476-AF47-6C31000C2FC8}"/>
              </a:ext>
            </a:extLst>
          </p:cNvPr>
          <p:cNvSpPr>
            <a:spLocks noGrp="1"/>
          </p:cNvSpPr>
          <p:nvPr>
            <p:ph idx="1"/>
          </p:nvPr>
        </p:nvSpPr>
        <p:spPr/>
        <p:txBody>
          <a:bodyPr/>
          <a:lstStyle/>
          <a:p>
            <a:r>
              <a:rPr lang="en-US" dirty="0"/>
              <a:t>ATL: over 17,5000 items processed (92%)</a:t>
            </a:r>
          </a:p>
          <a:p>
            <a:pPr lvl="1">
              <a:buFont typeface="Arial" panose="020B0604020202020204" pitchFamily="34" charset="0"/>
              <a:buChar char="•"/>
            </a:pPr>
            <a:r>
              <a:rPr lang="en-US" dirty="0"/>
              <a:t>28% replacement reserves, 98% timely</a:t>
            </a:r>
          </a:p>
          <a:p>
            <a:pPr lvl="1">
              <a:buFont typeface="Arial" panose="020B0604020202020204" pitchFamily="34" charset="0"/>
              <a:buChar char="•"/>
            </a:pPr>
            <a:r>
              <a:rPr lang="en-US" dirty="0"/>
              <a:t>Most common: MARs, AFS</a:t>
            </a:r>
          </a:p>
          <a:p>
            <a:pPr>
              <a:buFont typeface="Arial" panose="020B0604020202020204" pitchFamily="34" charset="0"/>
              <a:buChar char="•"/>
            </a:pPr>
            <a:r>
              <a:rPr lang="en-US" dirty="0"/>
              <a:t>RAD conversions</a:t>
            </a:r>
          </a:p>
          <a:p>
            <a:pPr>
              <a:buFont typeface="Arial" panose="020B0604020202020204" pitchFamily="34" charset="0"/>
              <a:buChar char="•"/>
            </a:pPr>
            <a:r>
              <a:rPr lang="en-US" dirty="0"/>
              <a:t>Following risk based servicing model</a:t>
            </a:r>
          </a:p>
          <a:p>
            <a:pPr>
              <a:buFont typeface="Arial" panose="020B0604020202020204" pitchFamily="34" charset="0"/>
              <a:buChar char="•"/>
            </a:pPr>
            <a:r>
              <a:rPr lang="en-US" dirty="0"/>
              <a:t>Shift processing of special claims, consolidate</a:t>
            </a:r>
          </a:p>
          <a:p>
            <a:pPr>
              <a:buFont typeface="Arial" panose="020B0604020202020204" pitchFamily="34" charset="0"/>
              <a:buChar char="•"/>
            </a:pPr>
            <a:r>
              <a:rPr lang="en-US" dirty="0"/>
              <a:t>Funding/Service Coordinate Grants</a:t>
            </a:r>
          </a:p>
          <a:p>
            <a:pPr>
              <a:buFont typeface="Arial" panose="020B0604020202020204" pitchFamily="34" charset="0"/>
              <a:buChar char="•"/>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3AFC095-99B7-4586-9C60-44F64675397D}"/>
              </a:ext>
            </a:extLst>
          </p:cNvPr>
          <p:cNvSpPr>
            <a:spLocks noGrp="1"/>
          </p:cNvSpPr>
          <p:nvPr>
            <p:ph type="sldNum" sz="quarter" idx="12"/>
          </p:nvPr>
        </p:nvSpPr>
        <p:spPr/>
        <p:txBody>
          <a:bodyPr/>
          <a:lstStyle/>
          <a:p>
            <a:pPr>
              <a:defRPr/>
            </a:pPr>
            <a:fld id="{629C09B0-A436-4930-9DBD-7F024B262714}" type="slidenum">
              <a:rPr lang="en-US" smtClean="0"/>
              <a:pPr>
                <a:defRPr/>
              </a:pPr>
              <a:t>7</a:t>
            </a:fld>
            <a:endParaRPr lang="en-US" dirty="0"/>
          </a:p>
        </p:txBody>
      </p:sp>
    </p:spTree>
    <p:extLst>
      <p:ext uri="{BB962C8B-B14F-4D97-AF65-F5344CB8AC3E}">
        <p14:creationId xmlns:p14="http://schemas.microsoft.com/office/powerpoint/2010/main" val="41907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270-6276-4634-A96B-BD10840E1E1F}"/>
              </a:ext>
            </a:extLst>
          </p:cNvPr>
          <p:cNvSpPr>
            <a:spLocks noGrp="1"/>
          </p:cNvSpPr>
          <p:nvPr>
            <p:ph type="title"/>
          </p:nvPr>
        </p:nvSpPr>
        <p:spPr/>
        <p:txBody>
          <a:bodyPr/>
          <a:lstStyle/>
          <a:p>
            <a:r>
              <a:rPr lang="en-US" sz="4000" dirty="0"/>
              <a:t>Updates</a:t>
            </a:r>
          </a:p>
        </p:txBody>
      </p:sp>
      <p:sp>
        <p:nvSpPr>
          <p:cNvPr id="3" name="Content Placeholder 2">
            <a:extLst>
              <a:ext uri="{FF2B5EF4-FFF2-40B4-BE49-F238E27FC236}">
                <a16:creationId xmlns:a16="http://schemas.microsoft.com/office/drawing/2014/main" id="{D3984257-7F31-4476-AF47-6C31000C2FC8}"/>
              </a:ext>
            </a:extLst>
          </p:cNvPr>
          <p:cNvSpPr>
            <a:spLocks noGrp="1"/>
          </p:cNvSpPr>
          <p:nvPr>
            <p:ph idx="1"/>
          </p:nvPr>
        </p:nvSpPr>
        <p:spPr/>
        <p:txBody>
          <a:bodyPr/>
          <a:lstStyle/>
          <a:p>
            <a:r>
              <a:rPr lang="en-US" dirty="0"/>
              <a:t>4350.1 Handbook revisions</a:t>
            </a:r>
          </a:p>
          <a:p>
            <a:r>
              <a:rPr lang="en-US" dirty="0"/>
              <a:t>Changes to REAC Protocol</a:t>
            </a:r>
          </a:p>
          <a:p>
            <a:pPr lvl="1"/>
            <a:r>
              <a:rPr lang="en-US" dirty="0"/>
              <a:t>14-day notification period</a:t>
            </a:r>
          </a:p>
          <a:p>
            <a:r>
              <a:rPr lang="en-US" dirty="0"/>
              <a:t>RAD for PRACs</a:t>
            </a:r>
          </a:p>
          <a:p>
            <a:r>
              <a:rPr lang="en-US" dirty="0"/>
              <a:t>PBCA Extensions</a:t>
            </a:r>
          </a:p>
          <a:p>
            <a:r>
              <a:rPr lang="en-US" dirty="0"/>
              <a:t>202/811 NOFAs</a:t>
            </a:r>
          </a:p>
          <a:p>
            <a:endParaRPr lang="en-US" dirty="0"/>
          </a:p>
          <a:p>
            <a:pPr>
              <a:buFont typeface="Arial" panose="020B0604020202020204" pitchFamily="34" charset="0"/>
              <a:buChar char="•"/>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3AFC095-99B7-4586-9C60-44F64675397D}"/>
              </a:ext>
            </a:extLst>
          </p:cNvPr>
          <p:cNvSpPr>
            <a:spLocks noGrp="1"/>
          </p:cNvSpPr>
          <p:nvPr>
            <p:ph type="sldNum" sz="quarter" idx="12"/>
          </p:nvPr>
        </p:nvSpPr>
        <p:spPr/>
        <p:txBody>
          <a:bodyPr/>
          <a:lstStyle/>
          <a:p>
            <a:pPr>
              <a:defRPr/>
            </a:pPr>
            <a:fld id="{629C09B0-A436-4930-9DBD-7F024B262714}" type="slidenum">
              <a:rPr lang="en-US" smtClean="0"/>
              <a:pPr>
                <a:defRPr/>
              </a:pPr>
              <a:t>8</a:t>
            </a:fld>
            <a:endParaRPr lang="en-US" dirty="0"/>
          </a:p>
        </p:txBody>
      </p:sp>
    </p:spTree>
    <p:extLst>
      <p:ext uri="{BB962C8B-B14F-4D97-AF65-F5344CB8AC3E}">
        <p14:creationId xmlns:p14="http://schemas.microsoft.com/office/powerpoint/2010/main" val="290699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0200" y="271604"/>
            <a:ext cx="5943600" cy="1066800"/>
          </a:xfrm>
        </p:spPr>
        <p:txBody>
          <a:bodyPr>
            <a:normAutofit fontScale="90000"/>
          </a:bodyPr>
          <a:lstStyle/>
          <a:p>
            <a:br>
              <a:rPr lang="en-US" sz="3100" dirty="0"/>
            </a:br>
            <a:r>
              <a:rPr lang="en-US" sz="2700" dirty="0"/>
              <a:t>2018 Southeast Region Loans Processed</a:t>
            </a:r>
            <a:br>
              <a:rPr lang="en-US" dirty="0"/>
            </a:br>
            <a:endParaRPr lang="en-US" dirty="0"/>
          </a:p>
        </p:txBody>
      </p:sp>
      <p:sp>
        <p:nvSpPr>
          <p:cNvPr id="2" name="Content Placeholder 1"/>
          <p:cNvSpPr>
            <a:spLocks noGrp="1"/>
          </p:cNvSpPr>
          <p:nvPr>
            <p:ph sz="half" idx="2"/>
          </p:nvPr>
        </p:nvSpPr>
        <p:spPr>
          <a:xfrm>
            <a:off x="4609306" y="1338404"/>
            <a:ext cx="4040188" cy="3951288"/>
          </a:xfrm>
        </p:spPr>
        <p:txBody>
          <a:bodyPr/>
          <a:lstStyle/>
          <a:p>
            <a:pPr marL="0" indent="0" fontAlgn="ctr">
              <a:buNone/>
            </a:pPr>
            <a:endParaRPr lang="en-US" dirty="0"/>
          </a:p>
          <a:p>
            <a:endParaRPr lang="en-US" dirty="0"/>
          </a:p>
        </p:txBody>
      </p:sp>
      <p:sp>
        <p:nvSpPr>
          <p:cNvPr id="4" name="Slide Number Placeholder 3">
            <a:extLst>
              <a:ext uri="{FF2B5EF4-FFF2-40B4-BE49-F238E27FC236}">
                <a16:creationId xmlns:a16="http://schemas.microsoft.com/office/drawing/2014/main" id="{C5623270-C175-4691-82B5-25880582FC6F}"/>
              </a:ext>
            </a:extLst>
          </p:cNvPr>
          <p:cNvSpPr>
            <a:spLocks noGrp="1"/>
          </p:cNvSpPr>
          <p:nvPr>
            <p:ph type="sldNum" sz="quarter" idx="12"/>
          </p:nvPr>
        </p:nvSpPr>
        <p:spPr/>
        <p:txBody>
          <a:bodyPr/>
          <a:lstStyle/>
          <a:p>
            <a:pPr>
              <a:defRPr/>
            </a:pPr>
            <a:fld id="{EC0A397E-51C7-40C0-990E-3F18F7D22D8D}" type="slidenum">
              <a:rPr lang="en-US" smtClean="0"/>
              <a:pPr>
                <a:defRPr/>
              </a:pPr>
              <a:t>9</a:t>
            </a:fld>
            <a:endParaRPr lang="en-US" dirty="0"/>
          </a:p>
        </p:txBody>
      </p:sp>
      <p:sp>
        <p:nvSpPr>
          <p:cNvPr id="5" name="Footer Placeholder 4">
            <a:extLst>
              <a:ext uri="{FF2B5EF4-FFF2-40B4-BE49-F238E27FC236}">
                <a16:creationId xmlns:a16="http://schemas.microsoft.com/office/drawing/2014/main" id="{004367C9-8375-419B-96F5-7C678A2C5E49}"/>
              </a:ext>
            </a:extLst>
          </p:cNvPr>
          <p:cNvSpPr>
            <a:spLocks noGrp="1"/>
          </p:cNvSpPr>
          <p:nvPr>
            <p:ph type="ftr" sz="quarter" idx="11"/>
          </p:nvPr>
        </p:nvSpPr>
        <p:spPr/>
        <p:txBody>
          <a:bodyPr/>
          <a:lstStyle/>
          <a:p>
            <a:pPr>
              <a:defRPr/>
            </a:pPr>
            <a:r>
              <a:rPr lang="en-US" dirty="0">
                <a:solidFill>
                  <a:prstClr val="black">
                    <a:tint val="75000"/>
                  </a:prstClr>
                </a:solidFill>
              </a:rPr>
              <a:t>5</a:t>
            </a:r>
          </a:p>
        </p:txBody>
      </p:sp>
      <p:graphicFrame>
        <p:nvGraphicFramePr>
          <p:cNvPr id="8" name="Object 7">
            <a:extLst>
              <a:ext uri="{FF2B5EF4-FFF2-40B4-BE49-F238E27FC236}">
                <a16:creationId xmlns:a16="http://schemas.microsoft.com/office/drawing/2014/main" id="{428545C5-5824-41B9-9D6C-CD82647E10DF}"/>
              </a:ext>
            </a:extLst>
          </p:cNvPr>
          <p:cNvGraphicFramePr>
            <a:graphicFrameLocks noChangeAspect="1"/>
          </p:cNvGraphicFramePr>
          <p:nvPr>
            <p:extLst>
              <p:ext uri="{D42A27DB-BD31-4B8C-83A1-F6EECF244321}">
                <p14:modId xmlns:p14="http://schemas.microsoft.com/office/powerpoint/2010/main" val="190761038"/>
              </p:ext>
            </p:extLst>
          </p:nvPr>
        </p:nvGraphicFramePr>
        <p:xfrm>
          <a:off x="457200" y="1143000"/>
          <a:ext cx="8192294" cy="4952999"/>
        </p:xfrm>
        <a:graphic>
          <a:graphicData uri="http://schemas.openxmlformats.org/presentationml/2006/ole">
            <mc:AlternateContent xmlns:mc="http://schemas.openxmlformats.org/markup-compatibility/2006">
              <mc:Choice xmlns:v="urn:schemas-microsoft-com:vml" Requires="v">
                <p:oleObj spid="_x0000_s2050" name="Worksheet" r:id="rId3" imgW="7658057" imgH="6181583" progId="Excel.Sheet.12">
                  <p:embed/>
                </p:oleObj>
              </mc:Choice>
              <mc:Fallback>
                <p:oleObj name="Worksheet" r:id="rId3" imgW="7658057" imgH="6181583" progId="Excel.Sheet.12">
                  <p:embed/>
                  <p:pic>
                    <p:nvPicPr>
                      <p:cNvPr id="8" name="Object 7">
                        <a:extLst>
                          <a:ext uri="{FF2B5EF4-FFF2-40B4-BE49-F238E27FC236}">
                            <a16:creationId xmlns:a16="http://schemas.microsoft.com/office/drawing/2014/main" id="{428545C5-5824-41B9-9D6C-CD82647E10DF}"/>
                          </a:ext>
                        </a:extLst>
                      </p:cNvPr>
                      <p:cNvPicPr/>
                      <p:nvPr/>
                    </p:nvPicPr>
                    <p:blipFill>
                      <a:blip r:embed="rId4"/>
                      <a:stretch>
                        <a:fillRect/>
                      </a:stretch>
                    </p:blipFill>
                    <p:spPr>
                      <a:xfrm>
                        <a:off x="457200" y="1143000"/>
                        <a:ext cx="8192294" cy="4952999"/>
                      </a:xfrm>
                      <a:prstGeom prst="rect">
                        <a:avLst/>
                      </a:prstGeom>
                    </p:spPr>
                  </p:pic>
                </p:oleObj>
              </mc:Fallback>
            </mc:AlternateContent>
          </a:graphicData>
        </a:graphic>
      </p:graphicFrame>
    </p:spTree>
    <p:extLst>
      <p:ext uri="{BB962C8B-B14F-4D97-AF65-F5344CB8AC3E}">
        <p14:creationId xmlns:p14="http://schemas.microsoft.com/office/powerpoint/2010/main" val="1607729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SwQCUm330Gr6NfF3AprT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TFArts1LE.kUt72BLo0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xvGNhgSWkKySjTh_S6R5Q"/>
</p:tagLst>
</file>

<file path=ppt/theme/theme1.xml><?xml version="1.0" encoding="utf-8"?>
<a:theme xmlns:a="http://schemas.openxmlformats.org/drawingml/2006/main" name="HSNG PPT Template_March 21-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3FB977DE276C4F9E1CF611DD55AA6F" ma:contentTypeVersion="4" ma:contentTypeDescription="Create a new document." ma:contentTypeScope="" ma:versionID="2d5ee395f23dc2467ed7add3ce4849cf">
  <xsd:schema xmlns:xsd="http://www.w3.org/2001/XMLSchema" xmlns:xs="http://www.w3.org/2001/XMLSchema" xmlns:p="http://schemas.microsoft.com/office/2006/metadata/properties" xmlns:ns2="5c07dca6-cb82-4a6f-a788-46eccb33b646" xmlns:ns3="f570e621-9c0a-4d98-a92f-0d16cf29b50b" targetNamespace="http://schemas.microsoft.com/office/2006/metadata/properties" ma:root="true" ma:fieldsID="e73b23284fe0234074878d38c839eff3" ns2:_="" ns3:_="">
    <xsd:import namespace="5c07dca6-cb82-4a6f-a788-46eccb33b646"/>
    <xsd:import namespace="f570e621-9c0a-4d98-a92f-0d16cf29b5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7dca6-cb82-4a6f-a788-46eccb33b6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70e621-9c0a-4d98-a92f-0d16cf29b5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198B42-7BD9-41FA-A62A-5F61E5B556F8}"/>
</file>

<file path=customXml/itemProps2.xml><?xml version="1.0" encoding="utf-8"?>
<ds:datastoreItem xmlns:ds="http://schemas.openxmlformats.org/officeDocument/2006/customXml" ds:itemID="{5A7DBD56-5018-4639-AC86-0BEA1B8CEFB2}"/>
</file>

<file path=customXml/itemProps3.xml><?xml version="1.0" encoding="utf-8"?>
<ds:datastoreItem xmlns:ds="http://schemas.openxmlformats.org/officeDocument/2006/customXml" ds:itemID="{C16F46AE-B8DF-42D9-9E26-61849A05A024}"/>
</file>

<file path=docProps/app.xml><?xml version="1.0" encoding="utf-8"?>
<Properties xmlns="http://schemas.openxmlformats.org/officeDocument/2006/extended-properties" xmlns:vt="http://schemas.openxmlformats.org/officeDocument/2006/docPropsVTypes">
  <Template>Deluxe</Template>
  <TotalTime>9971</TotalTime>
  <Words>2232</Words>
  <Application>Microsoft Office PowerPoint</Application>
  <PresentationFormat>On-screen Show (4:3)</PresentationFormat>
  <Paragraphs>367</Paragraphs>
  <Slides>29</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7" baseType="lpstr">
      <vt:lpstr>Arial</vt:lpstr>
      <vt:lpstr>Calibri</vt:lpstr>
      <vt:lpstr>Symbol</vt:lpstr>
      <vt:lpstr>Times New Roman</vt:lpstr>
      <vt:lpstr>Wingdings</vt:lpstr>
      <vt:lpstr>HSNG PPT Template_March 21-2013</vt:lpstr>
      <vt:lpstr>think-cell Slide</vt:lpstr>
      <vt:lpstr>Worksheet</vt:lpstr>
      <vt:lpstr>Multifamily Updates and Southeast  Region Results  </vt:lpstr>
      <vt:lpstr>Objectives</vt:lpstr>
      <vt:lpstr>HUD Southeast Region </vt:lpstr>
      <vt:lpstr>Southeast Region Leadership</vt:lpstr>
      <vt:lpstr>Challenges (AM)</vt:lpstr>
      <vt:lpstr>Opportunities (AM)</vt:lpstr>
      <vt:lpstr>Achievements (AM)</vt:lpstr>
      <vt:lpstr>Updates</vt:lpstr>
      <vt:lpstr> 2018 Southeast Region Loans Processed </vt:lpstr>
      <vt:lpstr>Challenges</vt:lpstr>
      <vt:lpstr>Opportunities</vt:lpstr>
      <vt:lpstr>  Southeast Region Apartment Markets 4th Quarter FY 2018 Vacancy Rates </vt:lpstr>
      <vt:lpstr>  Southeast Region Apartment Markets 4th Quarter FY 2018 Units Under Construction </vt:lpstr>
      <vt:lpstr>Southeast Region Apartment Markets 4th Quarter FY 2018 Annual Absorption</vt:lpstr>
      <vt:lpstr>Southeast Region Apartment Markets 4th Quarter FY 2018 Rent Growth</vt:lpstr>
      <vt:lpstr>Southeast Region Apartment Markets 4th Quarter FY 2018 Highest Rents</vt:lpstr>
      <vt:lpstr>RAD Context – Program Justification</vt:lpstr>
      <vt:lpstr>RAD In Concept - Program Authorization</vt:lpstr>
      <vt:lpstr>RAD in Practice -  Program Components &amp; Types</vt:lpstr>
      <vt:lpstr>RAD in Practice -  Compare &amp; Contrast</vt:lpstr>
      <vt:lpstr>RAD in Practice -  Compare &amp; Contrast (Cont’d)</vt:lpstr>
      <vt:lpstr>RAD in Practice -  Compare &amp; Contrast (Cont’d)</vt:lpstr>
      <vt:lpstr>RAD in Practice -  Compare &amp; Contrast (Cont’d)</vt:lpstr>
      <vt:lpstr>RAD Results – Program Milestones</vt:lpstr>
      <vt:lpstr>RAD Results - Examples</vt:lpstr>
      <vt:lpstr>RAD Results - Examples</vt:lpstr>
      <vt:lpstr>RAD Results - Examples</vt:lpstr>
      <vt:lpstr>RAD Trendlines</vt:lpstr>
      <vt:lpstr>Thank you!</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SMAC</dc:title>
  <dc:creator/>
  <cp:lastModifiedBy>Dominick, Mark R</cp:lastModifiedBy>
  <cp:revision>383</cp:revision>
  <cp:lastPrinted>2019-04-18T21:56:10Z</cp:lastPrinted>
  <dcterms:created xsi:type="dcterms:W3CDTF">2013-05-21T16:40:04Z</dcterms:created>
  <dcterms:modified xsi:type="dcterms:W3CDTF">2019-07-23T12:14:28Z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0x010100953FB977DE276C4F9E1CF611DD55AA6F</vt:lpwstr>
  </property>
</Properties>
</file>