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</p:sldMasterIdLst>
  <p:sldIdLst>
    <p:sldId id="262" r:id="rId5"/>
    <p:sldId id="257" r:id="rId6"/>
    <p:sldId id="261" r:id="rId7"/>
    <p:sldId id="267" r:id="rId8"/>
    <p:sldId id="273" r:id="rId9"/>
    <p:sldId id="270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4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1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2" indent="0" algn="l">
              <a:buNone/>
              <a:defRPr sz="2400">
                <a:solidFill>
                  <a:schemeClr val="tx2"/>
                </a:solidFill>
              </a:defRPr>
            </a:lvl1pPr>
            <a:lvl2pPr marL="457159" indent="0" algn="ctr">
              <a:buNone/>
            </a:lvl2pPr>
            <a:lvl3pPr marL="914318" indent="0" algn="ctr">
              <a:buNone/>
            </a:lvl3pPr>
            <a:lvl4pPr marL="1371477" indent="0" algn="ctr">
              <a:buNone/>
            </a:lvl4pPr>
            <a:lvl5pPr marL="1828637" indent="0" algn="ctr">
              <a:buNone/>
            </a:lvl5pPr>
            <a:lvl6pPr marL="2285797" indent="0" algn="ctr">
              <a:buNone/>
            </a:lvl6pPr>
            <a:lvl7pPr marL="2742956" indent="0" algn="ctr">
              <a:buNone/>
            </a:lvl7pPr>
            <a:lvl8pPr marL="3200115" indent="0" algn="ctr">
              <a:buNone/>
            </a:lvl8pPr>
            <a:lvl9pPr marL="365727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2E73CB-258D-4467-AC7B-C27B1C89AD9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04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4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1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2" indent="0" algn="l">
              <a:buNone/>
              <a:defRPr sz="2400">
                <a:solidFill>
                  <a:schemeClr val="tx2"/>
                </a:solidFill>
              </a:defRPr>
            </a:lvl1pPr>
            <a:lvl2pPr marL="457159" indent="0" algn="ctr">
              <a:buNone/>
            </a:lvl2pPr>
            <a:lvl3pPr marL="914318" indent="0" algn="ctr">
              <a:buNone/>
            </a:lvl3pPr>
            <a:lvl4pPr marL="1371477" indent="0" algn="ctr">
              <a:buNone/>
            </a:lvl4pPr>
            <a:lvl5pPr marL="1828637" indent="0" algn="ctr">
              <a:buNone/>
            </a:lvl5pPr>
            <a:lvl6pPr marL="2285797" indent="0" algn="ctr">
              <a:buNone/>
            </a:lvl6pPr>
            <a:lvl7pPr marL="2742956" indent="0" algn="ctr">
              <a:buNone/>
            </a:lvl7pPr>
            <a:lvl8pPr marL="3200115" indent="0" algn="ctr">
              <a:buNone/>
            </a:lvl8pPr>
            <a:lvl9pPr marL="365727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2E73CB-258D-4467-AC7B-C27B1C89AD9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4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9"/>
            <a:ext cx="7772400" cy="1509712"/>
          </a:xfrm>
        </p:spPr>
        <p:txBody>
          <a:bodyPr anchor="t"/>
          <a:lstStyle>
            <a:lvl1pPr marL="45716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1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2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6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6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23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1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03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3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2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9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16" tIns="0" rIns="45716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16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91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2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54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54904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69726" y="1830587"/>
            <a:ext cx="3750469" cy="4420195"/>
          </a:xfrm>
          <a:prstGeom prst="rect">
            <a:avLst/>
          </a:prstGeom>
        </p:spPr>
        <p:txBody>
          <a:bodyPr/>
          <a:lstStyle>
            <a:lvl1pPr marL="241071" indent="-241071">
              <a:spcBef>
                <a:spcPts val="2249"/>
              </a:spcBef>
              <a:defRPr sz="2000"/>
            </a:lvl1pPr>
            <a:lvl2pPr marL="482143" indent="-241071">
              <a:spcBef>
                <a:spcPts val="2249"/>
              </a:spcBef>
              <a:defRPr sz="2000"/>
            </a:lvl2pPr>
            <a:lvl3pPr marL="723214" indent="-241071">
              <a:spcBef>
                <a:spcPts val="2249"/>
              </a:spcBef>
              <a:defRPr sz="2000"/>
            </a:lvl3pPr>
            <a:lvl4pPr marL="964286" indent="-241071">
              <a:spcBef>
                <a:spcPts val="2249"/>
              </a:spcBef>
              <a:defRPr sz="2000"/>
            </a:lvl4pPr>
            <a:lvl5pPr marL="1205358" indent="-241071">
              <a:spcBef>
                <a:spcPts val="2249"/>
              </a:spcBef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3810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6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05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2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48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12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80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7" indent="0">
              <a:buNone/>
              <a:defRPr sz="1600" b="1"/>
            </a:lvl6pPr>
            <a:lvl7pPr marL="2742559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7"/>
            <a:ext cx="4040189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80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7" indent="0">
              <a:buNone/>
              <a:defRPr sz="1600" b="1"/>
            </a:lvl6pPr>
            <a:lvl7pPr marL="2742559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974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5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9"/>
            <a:ext cx="7772400" cy="1509712"/>
          </a:xfrm>
        </p:spPr>
        <p:txBody>
          <a:bodyPr anchor="t"/>
          <a:lstStyle>
            <a:lvl1pPr marL="45716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211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4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100"/>
            </a:lvl2pPr>
            <a:lvl3pPr marL="914186" indent="0">
              <a:buNone/>
              <a:defRPr sz="900"/>
            </a:lvl3pPr>
            <a:lvl4pPr marL="1371280" indent="0">
              <a:buNone/>
              <a:defRPr sz="900"/>
            </a:lvl4pPr>
            <a:lvl5pPr marL="1828373" indent="0">
              <a:buNone/>
              <a:defRPr sz="900"/>
            </a:lvl5pPr>
            <a:lvl6pPr marL="2285467" indent="0">
              <a:buNone/>
              <a:defRPr sz="900"/>
            </a:lvl6pPr>
            <a:lvl7pPr marL="2742559" indent="0">
              <a:buNone/>
              <a:defRPr sz="900"/>
            </a:lvl7pPr>
            <a:lvl8pPr marL="3199652" indent="0">
              <a:buNone/>
              <a:defRPr sz="900"/>
            </a:lvl8pPr>
            <a:lvl9pPr marL="36567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09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3" indent="0">
              <a:buNone/>
              <a:defRPr sz="2700"/>
            </a:lvl2pPr>
            <a:lvl3pPr marL="914186" indent="0">
              <a:buNone/>
              <a:defRPr sz="2500"/>
            </a:lvl3pPr>
            <a:lvl4pPr marL="1371280" indent="0">
              <a:buNone/>
              <a:defRPr sz="2000"/>
            </a:lvl4pPr>
            <a:lvl5pPr marL="1828373" indent="0">
              <a:buNone/>
              <a:defRPr sz="2000"/>
            </a:lvl5pPr>
            <a:lvl6pPr marL="2285467" indent="0">
              <a:buNone/>
              <a:defRPr sz="2000"/>
            </a:lvl6pPr>
            <a:lvl7pPr marL="2742559" indent="0">
              <a:buNone/>
              <a:defRPr sz="2000"/>
            </a:lvl7pPr>
            <a:lvl8pPr marL="3199652" indent="0">
              <a:buNone/>
              <a:defRPr sz="2000"/>
            </a:lvl8pPr>
            <a:lvl9pPr marL="36567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100"/>
            </a:lvl2pPr>
            <a:lvl3pPr marL="914186" indent="0">
              <a:buNone/>
              <a:defRPr sz="900"/>
            </a:lvl3pPr>
            <a:lvl4pPr marL="1371280" indent="0">
              <a:buNone/>
              <a:defRPr sz="900"/>
            </a:lvl4pPr>
            <a:lvl5pPr marL="1828373" indent="0">
              <a:buNone/>
              <a:defRPr sz="900"/>
            </a:lvl5pPr>
            <a:lvl6pPr marL="2285467" indent="0">
              <a:buNone/>
              <a:defRPr sz="900"/>
            </a:lvl6pPr>
            <a:lvl7pPr marL="2742559" indent="0">
              <a:buNone/>
              <a:defRPr sz="900"/>
            </a:lvl7pPr>
            <a:lvl8pPr marL="3199652" indent="0">
              <a:buNone/>
              <a:defRPr sz="900"/>
            </a:lvl8pPr>
            <a:lvl9pPr marL="36567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50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81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669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77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52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42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63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6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658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34" indent="0">
              <a:buNone/>
              <a:defRPr sz="2000" b="1"/>
            </a:lvl2pPr>
            <a:lvl3pPr marL="914267" indent="0">
              <a:buNone/>
              <a:defRPr sz="1800" b="1"/>
            </a:lvl3pPr>
            <a:lvl4pPr marL="1371402" indent="0">
              <a:buNone/>
              <a:defRPr sz="1600" b="1"/>
            </a:lvl4pPr>
            <a:lvl5pPr marL="1828536" indent="0">
              <a:buNone/>
              <a:defRPr sz="1600" b="1"/>
            </a:lvl5pPr>
            <a:lvl6pPr marL="2285670" indent="0">
              <a:buNone/>
              <a:defRPr sz="1600" b="1"/>
            </a:lvl6pPr>
            <a:lvl7pPr marL="2742804" indent="0">
              <a:buNone/>
              <a:defRPr sz="1600" b="1"/>
            </a:lvl7pPr>
            <a:lvl8pPr marL="3199938" indent="0">
              <a:buNone/>
              <a:defRPr sz="1600" b="1"/>
            </a:lvl8pPr>
            <a:lvl9pPr marL="36570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9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34" indent="0">
              <a:buNone/>
              <a:defRPr sz="2000" b="1"/>
            </a:lvl2pPr>
            <a:lvl3pPr marL="914267" indent="0">
              <a:buNone/>
              <a:defRPr sz="1800" b="1"/>
            </a:lvl3pPr>
            <a:lvl4pPr marL="1371402" indent="0">
              <a:buNone/>
              <a:defRPr sz="1600" b="1"/>
            </a:lvl4pPr>
            <a:lvl5pPr marL="1828536" indent="0">
              <a:buNone/>
              <a:defRPr sz="1600" b="1"/>
            </a:lvl5pPr>
            <a:lvl6pPr marL="2285670" indent="0">
              <a:buNone/>
              <a:defRPr sz="1600" b="1"/>
            </a:lvl6pPr>
            <a:lvl7pPr marL="2742804" indent="0">
              <a:buNone/>
              <a:defRPr sz="1600" b="1"/>
            </a:lvl7pPr>
            <a:lvl8pPr marL="3199938" indent="0">
              <a:buNone/>
              <a:defRPr sz="1600" b="1"/>
            </a:lvl8pPr>
            <a:lvl9pPr marL="36570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801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855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7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100"/>
            </a:lvl2pPr>
            <a:lvl3pPr marL="914267" indent="0">
              <a:buNone/>
              <a:defRPr sz="900"/>
            </a:lvl3pPr>
            <a:lvl4pPr marL="1371402" indent="0">
              <a:buNone/>
              <a:defRPr sz="900"/>
            </a:lvl4pPr>
            <a:lvl5pPr marL="1828536" indent="0">
              <a:buNone/>
              <a:defRPr sz="900"/>
            </a:lvl5pPr>
            <a:lvl6pPr marL="2285670" indent="0">
              <a:buNone/>
              <a:defRPr sz="900"/>
            </a:lvl6pPr>
            <a:lvl7pPr marL="2742804" indent="0">
              <a:buNone/>
              <a:defRPr sz="900"/>
            </a:lvl7pPr>
            <a:lvl8pPr marL="3199938" indent="0">
              <a:buNone/>
              <a:defRPr sz="900"/>
            </a:lvl8pPr>
            <a:lvl9pPr marL="36570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444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700"/>
            </a:lvl2pPr>
            <a:lvl3pPr marL="914267" indent="0">
              <a:buNone/>
              <a:defRPr sz="2500"/>
            </a:lvl3pPr>
            <a:lvl4pPr marL="1371402" indent="0">
              <a:buNone/>
              <a:defRPr sz="2000"/>
            </a:lvl4pPr>
            <a:lvl5pPr marL="1828536" indent="0">
              <a:buNone/>
              <a:defRPr sz="2000"/>
            </a:lvl5pPr>
            <a:lvl6pPr marL="2285670" indent="0">
              <a:buNone/>
              <a:defRPr sz="2000"/>
            </a:lvl6pPr>
            <a:lvl7pPr marL="2742804" indent="0">
              <a:buNone/>
              <a:defRPr sz="2000"/>
            </a:lvl7pPr>
            <a:lvl8pPr marL="3199938" indent="0">
              <a:buNone/>
              <a:defRPr sz="2000"/>
            </a:lvl8pPr>
            <a:lvl9pPr marL="36570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100"/>
            </a:lvl2pPr>
            <a:lvl3pPr marL="914267" indent="0">
              <a:buNone/>
              <a:defRPr sz="900"/>
            </a:lvl3pPr>
            <a:lvl4pPr marL="1371402" indent="0">
              <a:buNone/>
              <a:defRPr sz="900"/>
            </a:lvl4pPr>
            <a:lvl5pPr marL="1828536" indent="0">
              <a:buNone/>
              <a:defRPr sz="900"/>
            </a:lvl5pPr>
            <a:lvl6pPr marL="2285670" indent="0">
              <a:buNone/>
              <a:defRPr sz="900"/>
            </a:lvl6pPr>
            <a:lvl7pPr marL="2742804" indent="0">
              <a:buNone/>
              <a:defRPr sz="900"/>
            </a:lvl7pPr>
            <a:lvl8pPr marL="3199938" indent="0">
              <a:buNone/>
              <a:defRPr sz="900"/>
            </a:lvl8pPr>
            <a:lvl9pPr marL="36570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639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613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15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6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6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4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4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3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3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16" tIns="0" rIns="45716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16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5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9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8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6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lIns="91432" tIns="45716" rIns="91432" bIns="45716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5"/>
            <a:ext cx="8229600" cy="4325112"/>
          </a:xfrm>
          <a:prstGeom prst="rect">
            <a:avLst/>
          </a:prstGeom>
        </p:spPr>
        <p:txBody>
          <a:bodyPr vert="horz" lIns="91432" tIns="45716" rIns="91432" bIns="4571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7" y="612648"/>
            <a:ext cx="957264" cy="45720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32" tIns="45716" rIns="91432" bIns="45716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7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28" indent="-256009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10" indent="-246866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461" indent="-219437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471" indent="-201150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765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201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637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787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080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5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9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8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6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lIns="91432" tIns="45716" rIns="91432" bIns="45716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5"/>
            <a:ext cx="8229600" cy="4325112"/>
          </a:xfrm>
          <a:prstGeom prst="rect">
            <a:avLst/>
          </a:prstGeom>
        </p:spPr>
        <p:txBody>
          <a:bodyPr vert="horz" lIns="91432" tIns="45716" rIns="91432" bIns="4571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7" y="612648"/>
            <a:ext cx="957264" cy="45720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C308B3-9775-4696-AD9E-8FCA4FAB0645}" type="datetimeFigureOut">
              <a:rPr lang="en-US" smtClean="0">
                <a:solidFill>
                  <a:srgbClr val="0000FF"/>
                </a:solidFill>
              </a:rPr>
              <a:pPr/>
              <a:t>7/22/2019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32" tIns="45716" rIns="91432" bIns="45716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2E73CB-258D-4467-AC7B-C27B1C89AD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1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28" indent="-256009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10" indent="-246866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461" indent="-219437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471" indent="-201150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765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201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637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787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080" indent="-182863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7" tIns="45709" rIns="91417" bIns="457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7" tIns="45709" rIns="91417" bIns="457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86"/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86"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8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86"/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8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9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1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0" indent="-342820" algn="l" defTabSz="9141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6" indent="-285684" algn="l" defTabSz="91418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3" indent="-228546" algn="l" defTabSz="91418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26" indent="-228546" algn="l" defTabSz="9141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20" indent="-228546" algn="l" defTabSz="9141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2" indent="-228546" algn="l" defTabSz="9141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06" indent="-228546" algn="l" defTabSz="9141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0" indent="-228546" algn="l" defTabSz="9141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93" indent="-228546" algn="l" defTabSz="9141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0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7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9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2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6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7"/>
            <a:fld id="{3CEFCF37-EECB-40BF-AD57-72EE501DD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7"/>
              <a:t>7/22/2019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7"/>
            <a:fld id="{CBD1F742-141B-4E61-9A0C-3CFF9E9D90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2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26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3" indent="-285709" algn="l" defTabSz="91426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5" indent="-228567" algn="l" defTabSz="91426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9" indent="-228567" algn="l" defTabSz="91426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3" indent="-228567" algn="l" defTabSz="91426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7" algn="l" defTabSz="9142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1" indent="-228567" algn="l" defTabSz="9142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5" indent="-228567" algn="l" defTabSz="9142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9" indent="-228567" algn="l" defTabSz="9142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7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6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4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8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2" algn="l" defTabSz="9142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82000" cy="18288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/>
            </a:r>
            <a:br>
              <a:rPr lang="en-US" sz="3600" dirty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</a:rPr>
              <a:t/>
            </a:r>
            <a:br>
              <a:rPr lang="en-US" sz="3600" dirty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HUD Conference: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Emerging Strategies In Affordable Housing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4648200" cy="1295400"/>
          </a:xfrm>
        </p:spPr>
        <p:txBody>
          <a:bodyPr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Egbert </a:t>
            </a:r>
            <a:r>
              <a:rPr 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 J. Perry </a:t>
            </a:r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Renee </a:t>
            </a:r>
            <a:r>
              <a:rPr 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Glover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24, 2019</a:t>
            </a:r>
            <a:endParaRPr lang="en-US" sz="2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5" y="6482096"/>
            <a:ext cx="1135405" cy="2824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03" y="6402847"/>
            <a:ext cx="1438656" cy="44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85455" y="76200"/>
            <a:ext cx="3014415" cy="400110"/>
          </a:xfrm>
          <a:prstGeom prst="rect">
            <a:avLst/>
          </a:prstGeom>
        </p:spPr>
        <p:txBody>
          <a:bodyPr wrap="none" lIns="91432" tIns="45716" rIns="91432" bIns="45716">
            <a:spAutoFit/>
          </a:bodyPr>
          <a:lstStyle/>
          <a:p>
            <a:pPr algn="r"/>
            <a:r>
              <a:rPr lang="en-US" sz="20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“The Atlanta Model”</a:t>
            </a: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4724400" y="2743200"/>
            <a:ext cx="4267200" cy="842049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</a:ln>
          <a:effectLst/>
        </p:spPr>
        <p:txBody>
          <a:bodyPr vert="horz" lIns="91360" tIns="4568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28600" y="2702791"/>
            <a:ext cx="2743200" cy="122439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</a:ln>
          <a:effectLst/>
        </p:spPr>
        <p:txBody>
          <a:bodyPr vert="horz" lIns="91360" tIns="4568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1447800" y="838200"/>
            <a:ext cx="6400800" cy="762000"/>
          </a:xfrm>
          <a:prstGeom prst="rect">
            <a:avLst/>
          </a:prstGeom>
        </p:spPr>
        <p:txBody>
          <a:bodyPr vert="horz" lIns="91360" tIns="45680" rIns="91360" bIns="45680" rtlCol="0">
            <a:normAutofit/>
          </a:bodyPr>
          <a:lstStyle>
            <a:lvl1pPr marL="0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855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3710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0574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7429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4284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1139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8003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4858" indent="0" algn="ctr" defTabSz="9137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629"/>
            <a:r>
              <a:rPr lang="en-US" sz="2800" u="sng" dirty="0">
                <a:solidFill>
                  <a:sysClr val="windowText" lastClr="000000"/>
                </a:solidFill>
                <a:latin typeface="Lucida Calligraphy" panose="03010101010101010101" pitchFamily="66" charset="0"/>
              </a:rPr>
              <a:t>Its Origin and Its Legacy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304800" y="2829427"/>
            <a:ext cx="1173020" cy="90667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National Commission on Severely Distressed Public Housing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798949" y="2980269"/>
            <a:ext cx="1096820" cy="6049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91432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HOPE VI Program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5029200" y="1905000"/>
            <a:ext cx="7620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**Olympic Legacy Program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7365588" y="1905000"/>
            <a:ext cx="1037192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91432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Other Atlanta Communities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4953000" y="2879438"/>
            <a:ext cx="7620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1996 Interim Rules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6165850" y="2880364"/>
            <a:ext cx="996950" cy="5172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Flex Rules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7696200" y="2926924"/>
            <a:ext cx="1219200" cy="5013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Choice Neighborhoods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7463270" y="3927184"/>
            <a:ext cx="994930" cy="56861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Other Mixed-Income Communities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477820" y="3282765"/>
            <a:ext cx="304800" cy="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>
          <a:xfrm flipV="1">
            <a:off x="2895770" y="3275316"/>
            <a:ext cx="380831" cy="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>
          <a:xfrm>
            <a:off x="5715001" y="3194625"/>
            <a:ext cx="45085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78" name="Straight Connector 77"/>
          <p:cNvCxnSpPr>
            <a:stCxn id="58" idx="3"/>
          </p:cNvCxnSpPr>
          <p:nvPr/>
        </p:nvCxnSpPr>
        <p:spPr>
          <a:xfrm>
            <a:off x="5715000" y="3184238"/>
            <a:ext cx="901700" cy="1021485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>
            <a:off x="6629400" y="4200525"/>
            <a:ext cx="83387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8402780" y="2275114"/>
            <a:ext cx="284020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83" name="Straight Arrow Connector 82"/>
          <p:cNvCxnSpPr/>
          <p:nvPr/>
        </p:nvCxnSpPr>
        <p:spPr>
          <a:xfrm>
            <a:off x="8686800" y="2286000"/>
            <a:ext cx="0" cy="64092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85" name="Subtitle 2"/>
          <p:cNvSpPr txBox="1">
            <a:spLocks/>
          </p:cNvSpPr>
          <p:nvPr/>
        </p:nvSpPr>
        <p:spPr>
          <a:xfrm>
            <a:off x="3276600" y="2900797"/>
            <a:ext cx="990600" cy="60498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91432" rIns="91360" bIns="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*Centennial Place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6" name="Elbow Connector 85"/>
          <p:cNvCxnSpPr/>
          <p:nvPr/>
        </p:nvCxnSpPr>
        <p:spPr>
          <a:xfrm flipV="1">
            <a:off x="4267200" y="2209801"/>
            <a:ext cx="762000" cy="993487"/>
          </a:xfrm>
          <a:prstGeom prst="bentConnector3">
            <a:avLst>
              <a:gd name="adj1" fmla="val 40357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>
          <a:xfrm>
            <a:off x="4343400" y="3203287"/>
            <a:ext cx="60268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>
          <a:xfrm>
            <a:off x="7162800" y="3194629"/>
            <a:ext cx="300470" cy="100589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89" name="Straight Arrow Connector 88"/>
          <p:cNvCxnSpPr>
            <a:stCxn id="62" idx="3"/>
          </p:cNvCxnSpPr>
          <p:nvPr/>
        </p:nvCxnSpPr>
        <p:spPr>
          <a:xfrm flipV="1">
            <a:off x="8458200" y="3428286"/>
            <a:ext cx="270740" cy="78320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90" name="Straight Arrow Connector 89"/>
          <p:cNvCxnSpPr>
            <a:endCxn id="60" idx="1"/>
          </p:cNvCxnSpPr>
          <p:nvPr/>
        </p:nvCxnSpPr>
        <p:spPr>
          <a:xfrm>
            <a:off x="7154140" y="3177604"/>
            <a:ext cx="54206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91" name="Subtitle 2"/>
          <p:cNvSpPr txBox="1">
            <a:spLocks/>
          </p:cNvSpPr>
          <p:nvPr/>
        </p:nvSpPr>
        <p:spPr>
          <a:xfrm>
            <a:off x="228600" y="5029200"/>
            <a:ext cx="4174672" cy="762000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45680" rIns="91360" bIns="4568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18"/>
            <a:r>
              <a:rPr lang="en-US" sz="900" b="1" u="sng" dirty="0">
                <a:solidFill>
                  <a:prstClr val="black"/>
                </a:solidFill>
                <a:latin typeface="Calibri"/>
              </a:rPr>
              <a:t>LEGEND</a:t>
            </a:r>
          </a:p>
          <a:p>
            <a:pPr algn="l" defTabSz="914318"/>
            <a:r>
              <a:rPr lang="en-US" sz="900" dirty="0">
                <a:solidFill>
                  <a:prstClr val="black"/>
                </a:solidFill>
                <a:latin typeface="Calibri"/>
              </a:rPr>
              <a:t>*    Centennial Place – 1</a:t>
            </a:r>
            <a:r>
              <a:rPr lang="en-US" sz="900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US" sz="900" dirty="0">
                <a:solidFill>
                  <a:prstClr val="black"/>
                </a:solidFill>
                <a:latin typeface="Calibri"/>
              </a:rPr>
              <a:t> Mixed Use, Mixed Income Community in the nation</a:t>
            </a:r>
          </a:p>
          <a:p>
            <a:pPr algn="l" defTabSz="914318"/>
            <a:r>
              <a:rPr lang="en-US" sz="900" dirty="0">
                <a:solidFill>
                  <a:prstClr val="black"/>
                </a:solidFill>
                <a:latin typeface="Calibri"/>
              </a:rPr>
              <a:t>**  Olympic Legacy Program – Includes East Lake, John Hope &amp; John Eagan Homes</a:t>
            </a:r>
          </a:p>
          <a:p>
            <a:pPr algn="l" defTabSz="914318"/>
            <a:r>
              <a:rPr lang="en-US" sz="900" dirty="0">
                <a:solidFill>
                  <a:prstClr val="black"/>
                </a:solidFill>
                <a:latin typeface="Calibri"/>
              </a:rPr>
              <a:t>- - - Denotes HUD Initiatives</a:t>
            </a:r>
          </a:p>
        </p:txBody>
      </p:sp>
      <p:sp>
        <p:nvSpPr>
          <p:cNvPr id="92" name="Subtitle 2"/>
          <p:cNvSpPr txBox="1">
            <a:spLocks/>
          </p:cNvSpPr>
          <p:nvPr/>
        </p:nvSpPr>
        <p:spPr>
          <a:xfrm>
            <a:off x="6085611" y="1905000"/>
            <a:ext cx="106218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91360" tIns="91432" rIns="91360" bIns="4568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2003</a:t>
            </a:r>
          </a:p>
          <a:p>
            <a:pPr defTabSz="914318"/>
            <a:r>
              <a:rPr lang="en-US" sz="1000" dirty="0">
                <a:solidFill>
                  <a:prstClr val="black"/>
                </a:solidFill>
                <a:latin typeface="Calibri"/>
              </a:rPr>
              <a:t>Moving to Work</a:t>
            </a:r>
          </a:p>
          <a:p>
            <a:pPr defTabSz="914318"/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3" name="Straight Arrow Connector 92"/>
          <p:cNvCxnSpPr>
            <a:endCxn id="92" idx="1"/>
          </p:cNvCxnSpPr>
          <p:nvPr/>
        </p:nvCxnSpPr>
        <p:spPr>
          <a:xfrm>
            <a:off x="5791201" y="2209800"/>
            <a:ext cx="29441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94" name="Straight Arrow Connector 93"/>
          <p:cNvCxnSpPr>
            <a:endCxn id="57" idx="1"/>
          </p:cNvCxnSpPr>
          <p:nvPr/>
        </p:nvCxnSpPr>
        <p:spPr>
          <a:xfrm>
            <a:off x="7162800" y="2209800"/>
            <a:ext cx="20278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pic>
        <p:nvPicPr>
          <p:cNvPr id="95" name="Picture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63" y="6392123"/>
            <a:ext cx="1122728" cy="279103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703" y="6392123"/>
            <a:ext cx="1283297" cy="3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61174" y="76200"/>
            <a:ext cx="8859156" cy="400110"/>
          </a:xfrm>
          <a:prstGeom prst="rect">
            <a:avLst/>
          </a:prstGeom>
        </p:spPr>
        <p:txBody>
          <a:bodyPr wrap="none" lIns="91432" tIns="45716" rIns="91432" bIns="45716">
            <a:spAutoFit/>
          </a:bodyPr>
          <a:lstStyle/>
          <a:p>
            <a:pPr lvl="0" algn="r"/>
            <a:r>
              <a:rPr lang="en-US" sz="20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Quality of Life Circle / Community Development Infrastructure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25" y="6431810"/>
            <a:ext cx="1135405" cy="28246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831477" y="781701"/>
            <a:ext cx="7543800" cy="5953125"/>
            <a:chOff x="457200" y="838200"/>
            <a:chExt cx="7543800" cy="5953125"/>
          </a:xfrm>
        </p:grpSpPr>
        <p:pic>
          <p:nvPicPr>
            <p:cNvPr id="21" name="Picture 10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197" y="1411379"/>
              <a:ext cx="6211481" cy="508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 bwMode="auto">
            <a:xfrm>
              <a:off x="3540125" y="838200"/>
              <a:ext cx="1690687" cy="40395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Family &amp; Community Services</a:t>
              </a:r>
            </a:p>
          </p:txBody>
        </p:sp>
        <p:sp>
          <p:nvSpPr>
            <p:cNvPr id="23" name="TextBox 107"/>
            <p:cNvSpPr txBox="1">
              <a:spLocks noChangeArrowheads="1"/>
            </p:cNvSpPr>
            <p:nvPr/>
          </p:nvSpPr>
          <p:spPr bwMode="auto">
            <a:xfrm>
              <a:off x="2409886" y="3292918"/>
              <a:ext cx="383219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People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cs typeface="Arial" pitchFamily="34" charset="0"/>
                </a:rPr>
                <a:t>(Families &amp; Individuals)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65262" y="1052513"/>
              <a:ext cx="1946275" cy="4039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Rental Housing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&amp; Home Ownership</a:t>
              </a:r>
            </a:p>
          </p:txBody>
        </p:sp>
        <p:pic>
          <p:nvPicPr>
            <p:cNvPr id="25" name="Picture 2" descr="http://mirasolseniorcommunity.com/wp-content/uploads/2011/10/Housing-2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330" y="1432787"/>
              <a:ext cx="1469982" cy="10166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http://www.piercommercial.com/wp-content/uploads/daytim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746" y="2952875"/>
              <a:ext cx="1731290" cy="10863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 bwMode="auto">
            <a:xfrm>
              <a:off x="587375" y="2805113"/>
              <a:ext cx="1573212" cy="245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Retail &amp; Commercial</a:t>
              </a:r>
            </a:p>
          </p:txBody>
        </p:sp>
        <p:pic>
          <p:nvPicPr>
            <p:cNvPr id="28" name="Picture 6" descr="https://static01.nyt.com/images/2013/11/11/arts/20131111COLORS-slide-8C6F/20131111COLORS-slide-8C6F-jumbo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03" r="3785"/>
            <a:stretch/>
          </p:blipFill>
          <p:spPr bwMode="auto">
            <a:xfrm>
              <a:off x="457200" y="4569290"/>
              <a:ext cx="866208" cy="10077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8" descr="http://www.masudsarshar.com/wp-admin/children-playing-in-the-park-210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51" t="11378" b="19146"/>
            <a:stretch/>
          </p:blipFill>
          <p:spPr bwMode="auto">
            <a:xfrm>
              <a:off x="1188103" y="4569289"/>
              <a:ext cx="1295295" cy="10077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 bwMode="auto">
            <a:xfrm>
              <a:off x="523875" y="4346575"/>
              <a:ext cx="1822450" cy="245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Culture &amp; Recreation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2346325" y="5486400"/>
              <a:ext cx="1501775" cy="245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Safety &amp; Security</a:t>
              </a: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4329112" y="5455920"/>
              <a:ext cx="1800225" cy="2452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Education &amp; Job Training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5580062" y="1279525"/>
              <a:ext cx="1360488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Jobs &amp; Businesses</a:t>
              </a:r>
            </a:p>
          </p:txBody>
        </p:sp>
        <p:pic>
          <p:nvPicPr>
            <p:cNvPr id="34" name="Picture 12" descr="https://obgyn.uchicago.edu/sites/obgyn.uchicago.edu/files/styles/homefeature-large/public/uploads/images/education.jpg?itok=5w4zZWnT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308"/>
            <a:stretch/>
          </p:blipFill>
          <p:spPr bwMode="auto">
            <a:xfrm>
              <a:off x="4308861" y="5690514"/>
              <a:ext cx="1800989" cy="10969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6" descr="http://hd.ingham.org/portals/hd/Images/oyc/child-care-providers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3751" y="4871492"/>
              <a:ext cx="1543028" cy="10838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8" descr="http://hatchergcd.com/construction/wp-content/uploads/2015/03/construction-laws-1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8361" y="3360859"/>
              <a:ext cx="1499910" cy="10512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0" descr="http://thyblackman.com/wp-content/uploads/2011/02/blackbusinessman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5540" y="1651609"/>
              <a:ext cx="1303539" cy="115087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4" descr="http://online.missouri.edu/images/familyCommunity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5953" y="1225590"/>
              <a:ext cx="1463860" cy="102922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 bwMode="auto">
            <a:xfrm>
              <a:off x="6519862" y="3049588"/>
              <a:ext cx="1481138" cy="4039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Physical &amp; Lifeline Infrastructure</a:t>
              </a: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6243637" y="4584700"/>
              <a:ext cx="1460500" cy="4039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rPr>
                <a:t>Early Childhood Development</a:t>
              </a:r>
            </a:p>
          </p:txBody>
        </p:sp>
        <p:pic>
          <p:nvPicPr>
            <p:cNvPr id="41" name="Picture 26" descr="http://www.elkgrovecity.org/UserFiles/Servers/Server_109585/Image/comparison.jpg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b="20035"/>
            <a:stretch/>
          </p:blipFill>
          <p:spPr bwMode="auto">
            <a:xfrm>
              <a:off x="2200609" y="5635263"/>
              <a:ext cx="1793122" cy="11560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1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453602" y="76200"/>
            <a:ext cx="2566728" cy="400110"/>
          </a:xfrm>
          <a:prstGeom prst="rect">
            <a:avLst/>
          </a:prstGeom>
        </p:spPr>
        <p:txBody>
          <a:bodyPr wrap="none" lIns="91432" tIns="45716" rIns="91432" bIns="45716">
            <a:spAutoFit/>
          </a:bodyPr>
          <a:lstStyle/>
          <a:p>
            <a:pPr algn="r"/>
            <a:r>
              <a:rPr lang="en-US" sz="20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Centennial Place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52400" y="839135"/>
            <a:ext cx="2045368" cy="414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204788" indent="-101600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u="sng" kern="0" dirty="0">
                <a:solidFill>
                  <a:srgbClr val="000000"/>
                </a:solidFill>
                <a:sym typeface="Arial Narrow" pitchFamily="34" charset="0"/>
              </a:rPr>
              <a:t>Program Components</a:t>
            </a:r>
          </a:p>
          <a:p>
            <a:pPr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1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Rental Units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2 – Branch </a:t>
            </a:r>
            <a:r>
              <a:rPr lang="en-US" altLang="en-US" sz="1000" b="1" kern="0" dirty="0">
                <a:solidFill>
                  <a:srgbClr val="000000"/>
                </a:solidFill>
              </a:rPr>
              <a:t>Bank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3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Elementary School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4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YMCA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5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Community Center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6 – Condominiums and</a:t>
            </a:r>
            <a:b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</a:b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     Town Homes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  <a:sym typeface="Arial Narrow" pitchFamily="34" charset="0"/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7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Sewer Upgrades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8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Historic Building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  <a:sym typeface="Arial Narrow" pitchFamily="34" charset="0"/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  9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Lighting/Streetscapes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  <a:sym typeface="Arial Narrow" pitchFamily="34" charset="0"/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10 – </a:t>
            </a:r>
            <a:r>
              <a:rPr lang="en-US" altLang="en-US" sz="1000" b="1" kern="0" dirty="0">
                <a:solidFill>
                  <a:srgbClr val="000000"/>
                </a:solidFill>
              </a:rPr>
              <a:t>Police Mini-Precinct</a:t>
            </a: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endParaRPr lang="en-US" altLang="en-US" sz="1000" b="1" kern="0" dirty="0">
              <a:solidFill>
                <a:srgbClr val="000000"/>
              </a:solidFill>
              <a:sym typeface="Arial Narrow" pitchFamily="34" charset="0"/>
            </a:endParaRPr>
          </a:p>
          <a:p>
            <a:pPr marL="173022" lvl="1" eaLnBrk="0" fontAlgn="base" hangingPunct="0">
              <a:spcAft>
                <a:spcPct val="0"/>
              </a:spcAft>
              <a:buClr>
                <a:srgbClr val="333399"/>
              </a:buClr>
              <a:defRPr/>
            </a:pPr>
            <a:r>
              <a:rPr lang="en-US" altLang="en-US" sz="1000" b="1" kern="0" dirty="0">
                <a:solidFill>
                  <a:srgbClr val="000000"/>
                </a:solidFill>
                <a:sym typeface="Arial Narrow" pitchFamily="34" charset="0"/>
              </a:rPr>
              <a:t>11 – Mixed-Use Center</a:t>
            </a:r>
            <a:endParaRPr lang="en-US" altLang="en-US" sz="10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333399"/>
              </a:buClr>
              <a:buFontTx/>
              <a:buChar char="•"/>
              <a:defRPr/>
            </a:pPr>
            <a:endParaRPr lang="en-US" altLang="en-US" sz="800" b="1" kern="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333399"/>
              </a:buClr>
              <a:buFontTx/>
              <a:buChar char="•"/>
              <a:defRPr/>
            </a:pPr>
            <a:endParaRPr lang="en-US" altLang="en-US" sz="800" b="1" kern="0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  <a:defRPr/>
            </a:pPr>
            <a:endParaRPr lang="en-US" altLang="en-US" sz="800" b="1" kern="0" dirty="0">
              <a:solidFill>
                <a:srgbClr val="00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351089" y="814389"/>
            <a:ext cx="6276975" cy="5595937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2" name="Picture 4" descr="Centennial_061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9" y="831851"/>
            <a:ext cx="6219825" cy="55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Freeform 5"/>
          <p:cNvSpPr>
            <a:spLocks/>
          </p:cNvSpPr>
          <p:nvPr/>
        </p:nvSpPr>
        <p:spPr bwMode="auto">
          <a:xfrm>
            <a:off x="6138863" y="4968876"/>
            <a:ext cx="2190750" cy="1376363"/>
          </a:xfrm>
          <a:custGeom>
            <a:avLst/>
            <a:gdLst>
              <a:gd name="T0" fmla="*/ 463 w 1518"/>
              <a:gd name="T1" fmla="*/ 0 h 982"/>
              <a:gd name="T2" fmla="*/ 272 w 1518"/>
              <a:gd name="T3" fmla="*/ 391 h 982"/>
              <a:gd name="T4" fmla="*/ 0 w 1518"/>
              <a:gd name="T5" fmla="*/ 900 h 982"/>
              <a:gd name="T6" fmla="*/ 227 w 1518"/>
              <a:gd name="T7" fmla="*/ 972 h 982"/>
              <a:gd name="T8" fmla="*/ 945 w 1518"/>
              <a:gd name="T9" fmla="*/ 982 h 982"/>
              <a:gd name="T10" fmla="*/ 1391 w 1518"/>
              <a:gd name="T11" fmla="*/ 772 h 982"/>
              <a:gd name="T12" fmla="*/ 1518 w 1518"/>
              <a:gd name="T13" fmla="*/ 300 h 982"/>
              <a:gd name="T14" fmla="*/ 463 w 1518"/>
              <a:gd name="T15" fmla="*/ 0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8" h="982">
                <a:moveTo>
                  <a:pt x="463" y="0"/>
                </a:moveTo>
                <a:lnTo>
                  <a:pt x="272" y="391"/>
                </a:lnTo>
                <a:lnTo>
                  <a:pt x="0" y="900"/>
                </a:lnTo>
                <a:lnTo>
                  <a:pt x="227" y="972"/>
                </a:lnTo>
                <a:lnTo>
                  <a:pt x="945" y="982"/>
                </a:lnTo>
                <a:lnTo>
                  <a:pt x="1391" y="772"/>
                </a:lnTo>
                <a:lnTo>
                  <a:pt x="1518" y="300"/>
                </a:lnTo>
                <a:lnTo>
                  <a:pt x="463" y="0"/>
                </a:lnTo>
                <a:close/>
              </a:path>
            </a:pathLst>
          </a:custGeom>
          <a:noFill/>
          <a:ln w="12700" cmpd="sng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353051" y="3144839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1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527801" y="2676526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5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627938" y="5467351"/>
            <a:ext cx="331476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11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7264401" y="2940050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7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6848475" y="3146426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8</a:t>
            </a:r>
          </a:p>
        </p:txBody>
      </p:sp>
      <p:sp>
        <p:nvSpPr>
          <p:cNvPr id="29" name="Freeform 11"/>
          <p:cNvSpPr>
            <a:spLocks/>
          </p:cNvSpPr>
          <p:nvPr/>
        </p:nvSpPr>
        <p:spPr bwMode="auto">
          <a:xfrm>
            <a:off x="2366963" y="820739"/>
            <a:ext cx="6234112" cy="3597275"/>
          </a:xfrm>
          <a:custGeom>
            <a:avLst/>
            <a:gdLst>
              <a:gd name="T0" fmla="*/ 0 w 4320"/>
              <a:gd name="T1" fmla="*/ 2544 h 2568"/>
              <a:gd name="T2" fmla="*/ 0 w 4320"/>
              <a:gd name="T3" fmla="*/ 0 h 2568"/>
              <a:gd name="T4" fmla="*/ 4312 w 4320"/>
              <a:gd name="T5" fmla="*/ 16 h 2568"/>
              <a:gd name="T6" fmla="*/ 4320 w 4320"/>
              <a:gd name="T7" fmla="*/ 1896 h 2568"/>
              <a:gd name="T8" fmla="*/ 3512 w 4320"/>
              <a:gd name="T9" fmla="*/ 1600 h 2568"/>
              <a:gd name="T10" fmla="*/ 3712 w 4320"/>
              <a:gd name="T11" fmla="*/ 1248 h 2568"/>
              <a:gd name="T12" fmla="*/ 3376 w 4320"/>
              <a:gd name="T13" fmla="*/ 1120 h 2568"/>
              <a:gd name="T14" fmla="*/ 3424 w 4320"/>
              <a:gd name="T15" fmla="*/ 1008 h 2568"/>
              <a:gd name="T16" fmla="*/ 2408 w 4320"/>
              <a:gd name="T17" fmla="*/ 624 h 2568"/>
              <a:gd name="T18" fmla="*/ 392 w 4320"/>
              <a:gd name="T19" fmla="*/ 2064 h 2568"/>
              <a:gd name="T20" fmla="*/ 352 w 4320"/>
              <a:gd name="T21" fmla="*/ 2128 h 2568"/>
              <a:gd name="T22" fmla="*/ 176 w 4320"/>
              <a:gd name="T23" fmla="*/ 2568 h 2568"/>
              <a:gd name="T24" fmla="*/ 0 w 4320"/>
              <a:gd name="T25" fmla="*/ 2544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20" h="2568">
                <a:moveTo>
                  <a:pt x="0" y="2544"/>
                </a:moveTo>
                <a:lnTo>
                  <a:pt x="0" y="0"/>
                </a:lnTo>
                <a:lnTo>
                  <a:pt x="4312" y="16"/>
                </a:lnTo>
                <a:lnTo>
                  <a:pt x="4320" y="1896"/>
                </a:lnTo>
                <a:lnTo>
                  <a:pt x="3512" y="1600"/>
                </a:lnTo>
                <a:lnTo>
                  <a:pt x="3712" y="1248"/>
                </a:lnTo>
                <a:lnTo>
                  <a:pt x="3376" y="1120"/>
                </a:lnTo>
                <a:lnTo>
                  <a:pt x="3424" y="1008"/>
                </a:lnTo>
                <a:lnTo>
                  <a:pt x="2408" y="624"/>
                </a:lnTo>
                <a:lnTo>
                  <a:pt x="392" y="2064"/>
                </a:lnTo>
                <a:lnTo>
                  <a:pt x="352" y="2128"/>
                </a:lnTo>
                <a:lnTo>
                  <a:pt x="176" y="2568"/>
                </a:lnTo>
                <a:lnTo>
                  <a:pt x="0" y="2544"/>
                </a:lnTo>
                <a:close/>
              </a:path>
            </a:pathLst>
          </a:custGeom>
          <a:solidFill>
            <a:sysClr val="window" lastClr="FFFFFF">
              <a:alpha val="50000"/>
            </a:sys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" name="Picture 12" descr="MVC-037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860425"/>
            <a:ext cx="1592263" cy="744538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3" descr="MVC-039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6" y="877888"/>
            <a:ext cx="1711325" cy="857250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SunTrust_Centenn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6" y="1814513"/>
            <a:ext cx="1622425" cy="903287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Line 15"/>
          <p:cNvSpPr>
            <a:spLocks noChangeShapeType="1"/>
          </p:cNvSpPr>
          <p:nvPr/>
        </p:nvSpPr>
        <p:spPr bwMode="auto">
          <a:xfrm flipV="1">
            <a:off x="4033838" y="2300288"/>
            <a:ext cx="1016000" cy="23971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4114801" y="1757363"/>
            <a:ext cx="1363663" cy="3937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419725" y="1604964"/>
            <a:ext cx="228600" cy="330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5367339" y="2039939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3</a:t>
            </a: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4943475" y="2189164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2</a:t>
            </a: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5557839" y="1870076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4</a:t>
            </a: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6716713" y="2332039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6</a:t>
            </a:r>
          </a:p>
        </p:txBody>
      </p:sp>
      <p:sp>
        <p:nvSpPr>
          <p:cNvPr id="40" name="Freeform 22"/>
          <p:cNvSpPr>
            <a:spLocks/>
          </p:cNvSpPr>
          <p:nvPr/>
        </p:nvSpPr>
        <p:spPr bwMode="auto">
          <a:xfrm>
            <a:off x="7423150" y="3341689"/>
            <a:ext cx="1212850" cy="3081337"/>
          </a:xfrm>
          <a:custGeom>
            <a:avLst/>
            <a:gdLst>
              <a:gd name="T0" fmla="*/ 824 w 840"/>
              <a:gd name="T1" fmla="*/ 40 h 2200"/>
              <a:gd name="T2" fmla="*/ 840 w 840"/>
              <a:gd name="T3" fmla="*/ 2200 h 2200"/>
              <a:gd name="T4" fmla="*/ 0 w 840"/>
              <a:gd name="T5" fmla="*/ 2176 h 2200"/>
              <a:gd name="T6" fmla="*/ 512 w 840"/>
              <a:gd name="T7" fmla="*/ 1936 h 2200"/>
              <a:gd name="T8" fmla="*/ 688 w 840"/>
              <a:gd name="T9" fmla="*/ 1280 h 2200"/>
              <a:gd name="T10" fmla="*/ 728 w 840"/>
              <a:gd name="T11" fmla="*/ 832 h 2200"/>
              <a:gd name="T12" fmla="*/ 720 w 840"/>
              <a:gd name="T13" fmla="*/ 0 h 2200"/>
              <a:gd name="T14" fmla="*/ 824 w 840"/>
              <a:gd name="T15" fmla="*/ 40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0" h="2200">
                <a:moveTo>
                  <a:pt x="824" y="40"/>
                </a:moveTo>
                <a:lnTo>
                  <a:pt x="840" y="2200"/>
                </a:lnTo>
                <a:lnTo>
                  <a:pt x="0" y="2176"/>
                </a:lnTo>
                <a:lnTo>
                  <a:pt x="512" y="1936"/>
                </a:lnTo>
                <a:lnTo>
                  <a:pt x="688" y="1280"/>
                </a:lnTo>
                <a:lnTo>
                  <a:pt x="728" y="832"/>
                </a:lnTo>
                <a:lnTo>
                  <a:pt x="720" y="0"/>
                </a:lnTo>
                <a:lnTo>
                  <a:pt x="824" y="40"/>
                </a:lnTo>
                <a:close/>
              </a:path>
            </a:pathLst>
          </a:custGeom>
          <a:solidFill>
            <a:sysClr val="window" lastClr="FFFFFF">
              <a:alpha val="50000"/>
            </a:sys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Freeform 23"/>
          <p:cNvSpPr>
            <a:spLocks/>
          </p:cNvSpPr>
          <p:nvPr/>
        </p:nvSpPr>
        <p:spPr bwMode="auto">
          <a:xfrm>
            <a:off x="5807075" y="2159001"/>
            <a:ext cx="1798638" cy="841375"/>
          </a:xfrm>
          <a:custGeom>
            <a:avLst/>
            <a:gdLst>
              <a:gd name="T0" fmla="*/ 1070 w 1246"/>
              <a:gd name="T1" fmla="*/ 600 h 600"/>
              <a:gd name="T2" fmla="*/ 1246 w 1246"/>
              <a:gd name="T3" fmla="*/ 256 h 600"/>
              <a:gd name="T4" fmla="*/ 942 w 1246"/>
              <a:gd name="T5" fmla="*/ 176 h 600"/>
              <a:gd name="T6" fmla="*/ 990 w 1246"/>
              <a:gd name="T7" fmla="*/ 80 h 600"/>
              <a:gd name="T8" fmla="*/ 670 w 1246"/>
              <a:gd name="T9" fmla="*/ 0 h 600"/>
              <a:gd name="T10" fmla="*/ 446 w 1246"/>
              <a:gd name="T11" fmla="*/ 240 h 600"/>
              <a:gd name="T12" fmla="*/ 326 w 1246"/>
              <a:gd name="T13" fmla="*/ 192 h 600"/>
              <a:gd name="T14" fmla="*/ 228 w 1246"/>
              <a:gd name="T15" fmla="*/ 263 h 600"/>
              <a:gd name="T16" fmla="*/ 48 w 1246"/>
              <a:gd name="T17" fmla="*/ 215 h 600"/>
              <a:gd name="T18" fmla="*/ 0 w 1246"/>
              <a:gd name="T19" fmla="*/ 281 h 600"/>
              <a:gd name="T20" fmla="*/ 270 w 1246"/>
              <a:gd name="T21" fmla="*/ 376 h 600"/>
              <a:gd name="T22" fmla="*/ 350 w 1246"/>
              <a:gd name="T23" fmla="*/ 312 h 600"/>
              <a:gd name="T24" fmla="*/ 686 w 1246"/>
              <a:gd name="T25" fmla="*/ 384 h 600"/>
              <a:gd name="T26" fmla="*/ 630 w 1246"/>
              <a:gd name="T27" fmla="*/ 480 h 600"/>
              <a:gd name="T28" fmla="*/ 1070 w 1246"/>
              <a:gd name="T29" fmla="*/ 60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46" h="600">
                <a:moveTo>
                  <a:pt x="1070" y="600"/>
                </a:moveTo>
                <a:lnTo>
                  <a:pt x="1246" y="256"/>
                </a:lnTo>
                <a:lnTo>
                  <a:pt x="942" y="176"/>
                </a:lnTo>
                <a:lnTo>
                  <a:pt x="990" y="80"/>
                </a:lnTo>
                <a:lnTo>
                  <a:pt x="670" y="0"/>
                </a:lnTo>
                <a:lnTo>
                  <a:pt x="446" y="240"/>
                </a:lnTo>
                <a:lnTo>
                  <a:pt x="326" y="192"/>
                </a:lnTo>
                <a:lnTo>
                  <a:pt x="228" y="263"/>
                </a:lnTo>
                <a:lnTo>
                  <a:pt x="48" y="215"/>
                </a:lnTo>
                <a:lnTo>
                  <a:pt x="0" y="281"/>
                </a:lnTo>
                <a:lnTo>
                  <a:pt x="270" y="376"/>
                </a:lnTo>
                <a:lnTo>
                  <a:pt x="350" y="312"/>
                </a:lnTo>
                <a:lnTo>
                  <a:pt x="686" y="384"/>
                </a:lnTo>
                <a:lnTo>
                  <a:pt x="630" y="480"/>
                </a:lnTo>
                <a:lnTo>
                  <a:pt x="1070" y="600"/>
                </a:lnTo>
                <a:close/>
              </a:path>
            </a:pathLst>
          </a:cu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Freeform 24"/>
          <p:cNvSpPr>
            <a:spLocks/>
          </p:cNvSpPr>
          <p:nvPr/>
        </p:nvSpPr>
        <p:spPr bwMode="auto">
          <a:xfrm>
            <a:off x="2351089" y="3756025"/>
            <a:ext cx="3940175" cy="2600325"/>
          </a:xfrm>
          <a:custGeom>
            <a:avLst/>
            <a:gdLst>
              <a:gd name="T0" fmla="*/ 12 w 2730"/>
              <a:gd name="T1" fmla="*/ 1854 h 1856"/>
              <a:gd name="T2" fmla="*/ 1498 w 2730"/>
              <a:gd name="T3" fmla="*/ 1856 h 1856"/>
              <a:gd name="T4" fmla="*/ 2400 w 2730"/>
              <a:gd name="T5" fmla="*/ 1841 h 1856"/>
              <a:gd name="T6" fmla="*/ 2622 w 2730"/>
              <a:gd name="T7" fmla="*/ 1415 h 1856"/>
              <a:gd name="T8" fmla="*/ 2730 w 2730"/>
              <a:gd name="T9" fmla="*/ 1157 h 1856"/>
              <a:gd name="T10" fmla="*/ 2322 w 2730"/>
              <a:gd name="T11" fmla="*/ 1007 h 1856"/>
              <a:gd name="T12" fmla="*/ 2070 w 2730"/>
              <a:gd name="T13" fmla="*/ 905 h 1856"/>
              <a:gd name="T14" fmla="*/ 1950 w 2730"/>
              <a:gd name="T15" fmla="*/ 864 h 1856"/>
              <a:gd name="T16" fmla="*/ 264 w 2730"/>
              <a:gd name="T17" fmla="*/ 0 h 1856"/>
              <a:gd name="T18" fmla="*/ 0 w 2730"/>
              <a:gd name="T19" fmla="*/ 144 h 1856"/>
              <a:gd name="T20" fmla="*/ 12 w 2730"/>
              <a:gd name="T21" fmla="*/ 1854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30" h="1856">
                <a:moveTo>
                  <a:pt x="12" y="1854"/>
                </a:moveTo>
                <a:lnTo>
                  <a:pt x="1498" y="1856"/>
                </a:lnTo>
                <a:lnTo>
                  <a:pt x="2400" y="1841"/>
                </a:lnTo>
                <a:lnTo>
                  <a:pt x="2622" y="1415"/>
                </a:lnTo>
                <a:lnTo>
                  <a:pt x="2730" y="1157"/>
                </a:lnTo>
                <a:lnTo>
                  <a:pt x="2322" y="1007"/>
                </a:lnTo>
                <a:lnTo>
                  <a:pt x="2070" y="905"/>
                </a:lnTo>
                <a:lnTo>
                  <a:pt x="1950" y="864"/>
                </a:lnTo>
                <a:lnTo>
                  <a:pt x="264" y="0"/>
                </a:lnTo>
                <a:lnTo>
                  <a:pt x="0" y="144"/>
                </a:lnTo>
                <a:lnTo>
                  <a:pt x="12" y="185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3" name="Picture 25" descr="MVC-042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4208463"/>
            <a:ext cx="1524000" cy="976312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7585075" y="4013201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1</a:t>
            </a:r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4576764" y="3003551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1</a:t>
            </a:r>
          </a:p>
        </p:txBody>
      </p:sp>
      <p:sp>
        <p:nvSpPr>
          <p:cNvPr id="46" name="Line 28"/>
          <p:cNvSpPr>
            <a:spLocks noChangeShapeType="1"/>
          </p:cNvSpPr>
          <p:nvPr/>
        </p:nvSpPr>
        <p:spPr bwMode="auto">
          <a:xfrm flipV="1">
            <a:off x="4022725" y="2811463"/>
            <a:ext cx="2609850" cy="1752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 flipV="1">
            <a:off x="3319464" y="3208338"/>
            <a:ext cx="1379537" cy="5381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H="1">
            <a:off x="7416800" y="2471738"/>
            <a:ext cx="503238" cy="64135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6894514" y="4113214"/>
            <a:ext cx="252333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9</a:t>
            </a:r>
          </a:p>
        </p:txBody>
      </p:sp>
      <p:pic>
        <p:nvPicPr>
          <p:cNvPr id="50" name="Picture 32" descr="CP_Vista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4" y="5329239"/>
            <a:ext cx="1341437" cy="930275"/>
          </a:xfrm>
          <a:prstGeom prst="rect">
            <a:avLst/>
          </a:prstGeom>
          <a:noFill/>
          <a:ln w="19050" algn="ctr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" name="Line 33"/>
          <p:cNvSpPr>
            <a:spLocks noChangeShapeType="1"/>
          </p:cNvSpPr>
          <p:nvPr/>
        </p:nvSpPr>
        <p:spPr bwMode="auto">
          <a:xfrm flipV="1">
            <a:off x="3865564" y="4256088"/>
            <a:ext cx="3113087" cy="10795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5789614" y="4764089"/>
            <a:ext cx="337828" cy="2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1" tIns="41026" rIns="82051" bIns="41026">
            <a:spAutoFit/>
          </a:bodyPr>
          <a:lstStyle>
            <a:lvl1pPr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095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20738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230313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641475" algn="l" defTabSz="8207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0986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558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130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70275" defTabSz="820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1300">
                <a:solidFill>
                  <a:prstClr val="black"/>
                </a:solidFill>
                <a:latin typeface="Times New Roman" pitchFamily="18" charset="0"/>
                <a:sym typeface="Arial Narrow" pitchFamily="34" charset="0"/>
              </a:rPr>
              <a:t>10</a:t>
            </a:r>
          </a:p>
        </p:txBody>
      </p:sp>
      <p:sp>
        <p:nvSpPr>
          <p:cNvPr id="53" name="Line 35"/>
          <p:cNvSpPr>
            <a:spLocks noChangeShapeType="1"/>
          </p:cNvSpPr>
          <p:nvPr/>
        </p:nvSpPr>
        <p:spPr bwMode="auto">
          <a:xfrm flipH="1">
            <a:off x="6878638" y="1882775"/>
            <a:ext cx="482600" cy="47625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Line 36"/>
          <p:cNvSpPr>
            <a:spLocks noChangeShapeType="1"/>
          </p:cNvSpPr>
          <p:nvPr/>
        </p:nvSpPr>
        <p:spPr bwMode="auto">
          <a:xfrm flipV="1">
            <a:off x="6272214" y="5651500"/>
            <a:ext cx="1468437" cy="9525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kern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5" name="Picture 37" descr="PC1200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1881188"/>
            <a:ext cx="928688" cy="674687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8" descr="CP_Exterior2_smal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9" y="2822575"/>
            <a:ext cx="962025" cy="1304925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9" descr="Centennial rendering2_Page_1_Image_000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t="8585" r="2222" b="1717"/>
          <a:stretch>
            <a:fillRect/>
          </a:stretch>
        </p:blipFill>
        <p:spPr bwMode="auto">
          <a:xfrm>
            <a:off x="4422776" y="5189538"/>
            <a:ext cx="1814513" cy="1181100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0" descr="CPN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842964"/>
            <a:ext cx="1816100" cy="1089025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25" y="6431810"/>
            <a:ext cx="1135405" cy="2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>
            <a:off x="225278" y="6002346"/>
            <a:ext cx="6048" cy="30256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25846" y="5842656"/>
            <a:ext cx="6048" cy="46225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128078" y="5495962"/>
            <a:ext cx="11625" cy="8089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99949" y="235254"/>
            <a:ext cx="8815450" cy="6069659"/>
            <a:chOff x="152400" y="228600"/>
            <a:chExt cx="8686800" cy="6553200"/>
          </a:xfrm>
          <a:effectLst/>
        </p:grpSpPr>
        <p:cxnSp>
          <p:nvCxnSpPr>
            <p:cNvPr id="43" name="Straight Connector 42"/>
            <p:cNvCxnSpPr/>
            <p:nvPr/>
          </p:nvCxnSpPr>
          <p:spPr>
            <a:xfrm>
              <a:off x="152400" y="228600"/>
              <a:ext cx="0" cy="6553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52400" y="6781800"/>
              <a:ext cx="868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46181" y="6113018"/>
            <a:ext cx="2142833" cy="129843"/>
          </a:xfrm>
          <a:prstGeom prst="rect">
            <a:avLst/>
          </a:prstGeom>
          <a:solidFill>
            <a:schemeClr val="bg1"/>
          </a:solidFill>
        </p:spPr>
        <p:txBody>
          <a:bodyPr wrap="none" lIns="43243" tIns="0" rIns="43243" bIns="0" rtlCol="0">
            <a:no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RFP for Techwood/Clark Howell Homes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128" y="5891675"/>
            <a:ext cx="1049997" cy="129843"/>
          </a:xfrm>
          <a:prstGeom prst="rect">
            <a:avLst/>
          </a:prstGeom>
          <a:solidFill>
            <a:schemeClr val="bg1"/>
          </a:solidFill>
        </p:spPr>
        <p:txBody>
          <a:bodyPr wrap="none" lIns="91417" tIns="0" rIns="91417" bIns="0" rtlCol="0">
            <a:no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TIPA selected for PPP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33716" y="5715001"/>
            <a:ext cx="1801119" cy="16642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  Establish 5 Strategic Program Goals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6610" y="5358274"/>
            <a:ext cx="1981586" cy="3693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Escalate Consultation with Residents </a:t>
            </a:r>
          </a:p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(9 hours per month, 18 months)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4194" y="4960418"/>
            <a:ext cx="105593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 Begin The Road Show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99258" y="2018630"/>
            <a:ext cx="1659382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Demolition Application is Filed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5060" y="1616240"/>
            <a:ext cx="1039020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Relocation Begins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88822" y="1818516"/>
            <a:ext cx="2246081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Media Begins “Love Affair” with the Model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26687" y="1453183"/>
            <a:ext cx="1333973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Demolition Commences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20260" y="1149001"/>
            <a:ext cx="2283279" cy="380031"/>
          </a:xfrm>
          <a:prstGeom prst="rect">
            <a:avLst/>
          </a:prstGeom>
          <a:noFill/>
        </p:spPr>
        <p:txBody>
          <a:bodyPr wrap="none" lIns="43243" tIns="45709" rIns="43243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Centennial Place I Achieve Financial Closing</a:t>
            </a:r>
          </a:p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     (Road Show Ends)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42740" y="647030"/>
            <a:ext cx="1701060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First Completed Units Viewable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26833" y="357187"/>
            <a:ext cx="1224968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(Re)occupancy Begins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41346" y="176674"/>
            <a:ext cx="2340658" cy="230810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P3 Revisits Human Development Component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4196" y="4387570"/>
            <a:ext cx="1583130" cy="194911"/>
          </a:xfrm>
          <a:prstGeom prst="rect">
            <a:avLst/>
          </a:prstGeom>
          <a:noFill/>
          <a:ln w="6350">
            <a:noFill/>
          </a:ln>
        </p:spPr>
        <p:txBody>
          <a:bodyPr wrap="square" lIns="91417" tIns="45709" rIns="91417" bIns="45709" rtlCol="0">
            <a:spAutoFit/>
          </a:bodyPr>
          <a:lstStyle/>
          <a:p>
            <a:pPr algn="r" defTabSz="914186">
              <a:lnSpc>
                <a:spcPts val="799"/>
              </a:lnSpc>
            </a:pPr>
            <a:r>
              <a:rPr lang="en-US" sz="900" b="1" u="sng" dirty="0">
                <a:solidFill>
                  <a:prstClr val="black"/>
                </a:solidFill>
              </a:rPr>
              <a:t>Engage Federal Partners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66834" y="3738181"/>
            <a:ext cx="1616101" cy="194903"/>
          </a:xfrm>
          <a:prstGeom prst="rect">
            <a:avLst/>
          </a:prstGeom>
          <a:noFill/>
          <a:ln>
            <a:noFill/>
          </a:ln>
        </p:spPr>
        <p:txBody>
          <a:bodyPr wrap="none" lIns="91417" tIns="45709" rIns="91417" bIns="45709" rtlCol="0">
            <a:spAutoFit/>
          </a:bodyPr>
          <a:lstStyle/>
          <a:p>
            <a:pPr algn="r" defTabSz="914186">
              <a:lnSpc>
                <a:spcPts val="799"/>
              </a:lnSpc>
            </a:pPr>
            <a:r>
              <a:rPr lang="en-US" sz="900" b="1" u="sng" dirty="0">
                <a:solidFill>
                  <a:prstClr val="black"/>
                </a:solidFill>
              </a:rPr>
              <a:t>Engage State &amp; Local Partners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59778" y="3035634"/>
            <a:ext cx="2357962" cy="194911"/>
          </a:xfrm>
          <a:prstGeom prst="rect">
            <a:avLst/>
          </a:prstGeom>
          <a:noFill/>
          <a:ln w="6350">
            <a:noFill/>
          </a:ln>
        </p:spPr>
        <p:txBody>
          <a:bodyPr wrap="square" lIns="91417" tIns="45709" rIns="91417" bIns="45709" numCol="1" rtlCol="0">
            <a:spAutoFit/>
          </a:bodyPr>
          <a:lstStyle/>
          <a:p>
            <a:pPr algn="r" defTabSz="914186">
              <a:lnSpc>
                <a:spcPts val="799"/>
              </a:lnSpc>
            </a:pPr>
            <a:r>
              <a:rPr lang="en-US" sz="900" b="1" u="sng" dirty="0">
                <a:solidFill>
                  <a:prstClr val="black"/>
                </a:solidFill>
              </a:rPr>
              <a:t>Engage Other Strategic Partners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35375" y="2388728"/>
            <a:ext cx="2339201" cy="194911"/>
          </a:xfrm>
          <a:prstGeom prst="rect">
            <a:avLst/>
          </a:prstGeom>
          <a:noFill/>
          <a:ln w="6350">
            <a:noFill/>
          </a:ln>
        </p:spPr>
        <p:txBody>
          <a:bodyPr wrap="square" lIns="91417" tIns="45709" rIns="91417" bIns="45709" numCol="1" rtlCol="0">
            <a:spAutoFit/>
          </a:bodyPr>
          <a:lstStyle/>
          <a:p>
            <a:pPr algn="r" defTabSz="914186">
              <a:lnSpc>
                <a:spcPts val="799"/>
              </a:lnSpc>
            </a:pPr>
            <a:r>
              <a:rPr lang="en-US" sz="900" b="1" u="sng" dirty="0">
                <a:solidFill>
                  <a:prstClr val="black"/>
                </a:solidFill>
              </a:rPr>
              <a:t>Engage Local Financing Community</a:t>
            </a:r>
          </a:p>
        </p:txBody>
      </p:sp>
      <p:sp>
        <p:nvSpPr>
          <p:cNvPr id="10" name="Right Arrow 9"/>
          <p:cNvSpPr/>
          <p:nvPr/>
        </p:nvSpPr>
        <p:spPr>
          <a:xfrm rot="19575423">
            <a:off x="-845725" y="2694334"/>
            <a:ext cx="10797110" cy="899817"/>
          </a:xfrm>
          <a:custGeom>
            <a:avLst/>
            <a:gdLst>
              <a:gd name="connsiteX0" fmla="*/ 0 w 10374707"/>
              <a:gd name="connsiteY0" fmla="*/ 448208 h 1295400"/>
              <a:gd name="connsiteX1" fmla="*/ 9921317 w 10374707"/>
              <a:gd name="connsiteY1" fmla="*/ 448208 h 1295400"/>
              <a:gd name="connsiteX2" fmla="*/ 9921317 w 10374707"/>
              <a:gd name="connsiteY2" fmla="*/ 0 h 1295400"/>
              <a:gd name="connsiteX3" fmla="*/ 10374707 w 10374707"/>
              <a:gd name="connsiteY3" fmla="*/ 647700 h 1295400"/>
              <a:gd name="connsiteX4" fmla="*/ 9921317 w 10374707"/>
              <a:gd name="connsiteY4" fmla="*/ 1295400 h 1295400"/>
              <a:gd name="connsiteX5" fmla="*/ 9921317 w 10374707"/>
              <a:gd name="connsiteY5" fmla="*/ 847192 h 1295400"/>
              <a:gd name="connsiteX6" fmla="*/ 0 w 10374707"/>
              <a:gd name="connsiteY6" fmla="*/ 847192 h 1295400"/>
              <a:gd name="connsiteX7" fmla="*/ 0 w 10374707"/>
              <a:gd name="connsiteY7" fmla="*/ 448208 h 1295400"/>
              <a:gd name="connsiteX0" fmla="*/ 235458 w 10610165"/>
              <a:gd name="connsiteY0" fmla="*/ 448208 h 1295400"/>
              <a:gd name="connsiteX1" fmla="*/ 10156775 w 10610165"/>
              <a:gd name="connsiteY1" fmla="*/ 448208 h 1295400"/>
              <a:gd name="connsiteX2" fmla="*/ 10156775 w 10610165"/>
              <a:gd name="connsiteY2" fmla="*/ 0 h 1295400"/>
              <a:gd name="connsiteX3" fmla="*/ 10610165 w 10610165"/>
              <a:gd name="connsiteY3" fmla="*/ 647700 h 1295400"/>
              <a:gd name="connsiteX4" fmla="*/ 10156775 w 10610165"/>
              <a:gd name="connsiteY4" fmla="*/ 1295400 h 1295400"/>
              <a:gd name="connsiteX5" fmla="*/ 10156775 w 10610165"/>
              <a:gd name="connsiteY5" fmla="*/ 847192 h 1295400"/>
              <a:gd name="connsiteX6" fmla="*/ 0 w 10610165"/>
              <a:gd name="connsiteY6" fmla="*/ 759565 h 1295400"/>
              <a:gd name="connsiteX7" fmla="*/ 235458 w 10610165"/>
              <a:gd name="connsiteY7" fmla="*/ 448208 h 1295400"/>
              <a:gd name="connsiteX0" fmla="*/ 217027 w 10591734"/>
              <a:gd name="connsiteY0" fmla="*/ 448208 h 1295400"/>
              <a:gd name="connsiteX1" fmla="*/ 10138344 w 10591734"/>
              <a:gd name="connsiteY1" fmla="*/ 448208 h 1295400"/>
              <a:gd name="connsiteX2" fmla="*/ 10138344 w 10591734"/>
              <a:gd name="connsiteY2" fmla="*/ 0 h 1295400"/>
              <a:gd name="connsiteX3" fmla="*/ 10591734 w 10591734"/>
              <a:gd name="connsiteY3" fmla="*/ 647700 h 1295400"/>
              <a:gd name="connsiteX4" fmla="*/ 10138344 w 10591734"/>
              <a:gd name="connsiteY4" fmla="*/ 1295400 h 1295400"/>
              <a:gd name="connsiteX5" fmla="*/ 10138344 w 10591734"/>
              <a:gd name="connsiteY5" fmla="*/ 847192 h 1295400"/>
              <a:gd name="connsiteX6" fmla="*/ 0 w 10591734"/>
              <a:gd name="connsiteY6" fmla="*/ 749785 h 1295400"/>
              <a:gd name="connsiteX7" fmla="*/ 217027 w 10591734"/>
              <a:gd name="connsiteY7" fmla="*/ 448208 h 1295400"/>
              <a:gd name="connsiteX0" fmla="*/ 152483 w 10591734"/>
              <a:gd name="connsiteY0" fmla="*/ 445240 h 1295400"/>
              <a:gd name="connsiteX1" fmla="*/ 10138344 w 10591734"/>
              <a:gd name="connsiteY1" fmla="*/ 448208 h 1295400"/>
              <a:gd name="connsiteX2" fmla="*/ 10138344 w 10591734"/>
              <a:gd name="connsiteY2" fmla="*/ 0 h 1295400"/>
              <a:gd name="connsiteX3" fmla="*/ 10591734 w 10591734"/>
              <a:gd name="connsiteY3" fmla="*/ 647700 h 1295400"/>
              <a:gd name="connsiteX4" fmla="*/ 10138344 w 10591734"/>
              <a:gd name="connsiteY4" fmla="*/ 1295400 h 1295400"/>
              <a:gd name="connsiteX5" fmla="*/ 10138344 w 10591734"/>
              <a:gd name="connsiteY5" fmla="*/ 847192 h 1295400"/>
              <a:gd name="connsiteX6" fmla="*/ 0 w 10591734"/>
              <a:gd name="connsiteY6" fmla="*/ 749785 h 1295400"/>
              <a:gd name="connsiteX7" fmla="*/ 152483 w 10591734"/>
              <a:gd name="connsiteY7" fmla="*/ 44524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1734" h="1295400">
                <a:moveTo>
                  <a:pt x="152483" y="445240"/>
                </a:moveTo>
                <a:lnTo>
                  <a:pt x="10138344" y="448208"/>
                </a:lnTo>
                <a:lnTo>
                  <a:pt x="10138344" y="0"/>
                </a:lnTo>
                <a:lnTo>
                  <a:pt x="10591734" y="647700"/>
                </a:lnTo>
                <a:lnTo>
                  <a:pt x="10138344" y="1295400"/>
                </a:lnTo>
                <a:lnTo>
                  <a:pt x="10138344" y="847192"/>
                </a:lnTo>
                <a:lnTo>
                  <a:pt x="0" y="749785"/>
                </a:lnTo>
                <a:lnTo>
                  <a:pt x="152483" y="445240"/>
                </a:lnTo>
                <a:close/>
              </a:path>
            </a:pathLst>
          </a:custGeom>
          <a:solidFill>
            <a:srgbClr val="0000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 defTabSz="914186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Title 7"/>
          <p:cNvSpPr txBox="1">
            <a:spLocks/>
          </p:cNvSpPr>
          <p:nvPr/>
        </p:nvSpPr>
        <p:spPr>
          <a:xfrm>
            <a:off x="231326" y="76201"/>
            <a:ext cx="2906908" cy="1091001"/>
          </a:xfrm>
          <a:prstGeom prst="rect">
            <a:avLst/>
          </a:prstGeom>
        </p:spPr>
        <p:txBody>
          <a:bodyPr vert="horz" lIns="91417" tIns="45709" rIns="91417" bIns="457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prstClr val="black"/>
                </a:solidFill>
              </a:rPr>
              <a:t>Planning Phase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b="1" dirty="0">
                <a:solidFill>
                  <a:prstClr val="black"/>
                </a:solidFill>
              </a:rPr>
              <a:t/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i="1" dirty="0">
                <a:solidFill>
                  <a:prstClr val="black"/>
                </a:solidFill>
              </a:rPr>
              <a:t>The Atlanta Model</a:t>
            </a:r>
          </a:p>
        </p:txBody>
      </p:sp>
      <p:sp>
        <p:nvSpPr>
          <p:cNvPr id="100" name="TextBox 99"/>
          <p:cNvSpPr txBox="1"/>
          <p:nvPr/>
        </p:nvSpPr>
        <p:spPr>
          <a:xfrm rot="19589343">
            <a:off x="703534" y="3189177"/>
            <a:ext cx="6946330" cy="338555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pPr algn="ctr" defTabSz="914186"/>
            <a:r>
              <a:rPr lang="en-US" sz="1600" b="1" spc="750" dirty="0">
                <a:solidFill>
                  <a:prstClr val="white"/>
                </a:solidFill>
              </a:rPr>
              <a:t>SELLING THE CONCEPT AND THE VISION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1189633" y="5161038"/>
            <a:ext cx="173799" cy="229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966857" y="1329752"/>
            <a:ext cx="217714" cy="2864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1088571" y="5090261"/>
            <a:ext cx="112501" cy="847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97866" y="875630"/>
            <a:ext cx="1741135" cy="230810"/>
          </a:xfrm>
          <a:prstGeom prst="rect">
            <a:avLst/>
          </a:prstGeom>
          <a:ln w="28575" cap="rnd">
            <a:solidFill>
              <a:schemeClr val="tx1"/>
            </a:solidFill>
            <a:round/>
            <a:tailEnd type="diamond" w="lg" len="lg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91417" tIns="45709" rIns="91417" bIns="45709" rtlCol="0">
            <a:spAutoFit/>
          </a:bodyPr>
          <a:lstStyle/>
          <a:p>
            <a:pPr algn="r" defTabSz="914186"/>
            <a:r>
              <a:rPr lang="en-US" sz="900" b="1" dirty="0">
                <a:solidFill>
                  <a:prstClr val="black"/>
                </a:solidFill>
              </a:rPr>
              <a:t>1996 SUMMER OLYMPIC </a:t>
            </a:r>
            <a:r>
              <a:rPr lang="en-US" sz="900" b="1" dirty="0" smtClean="0">
                <a:solidFill>
                  <a:prstClr val="black"/>
                </a:solidFill>
              </a:rPr>
              <a:t>GAMES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7" y="6261556"/>
            <a:ext cx="9028787" cy="380031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pPr defTabSz="914186"/>
            <a:r>
              <a:rPr lang="en-US" sz="900" b="1" dirty="0">
                <a:solidFill>
                  <a:prstClr val="black"/>
                </a:solidFill>
              </a:rPr>
              <a:t>  7/94  10/94                1/95                                                                                                                                                                                                                                            3/96                7/96      11/96         8/00</a:t>
            </a:r>
          </a:p>
        </p:txBody>
      </p:sp>
      <p:cxnSp>
        <p:nvCxnSpPr>
          <p:cNvPr id="6" name="Elbow Connector 5"/>
          <p:cNvCxnSpPr>
            <a:stCxn id="18" idx="1"/>
          </p:cNvCxnSpPr>
          <p:nvPr/>
        </p:nvCxnSpPr>
        <p:spPr>
          <a:xfrm rot="10800000">
            <a:off x="533401" y="5783954"/>
            <a:ext cx="75726" cy="172643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9" idx="1"/>
          </p:cNvCxnSpPr>
          <p:nvPr/>
        </p:nvCxnSpPr>
        <p:spPr>
          <a:xfrm rot="10800000">
            <a:off x="1126533" y="5358275"/>
            <a:ext cx="107181" cy="439939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7" idx="1"/>
          </p:cNvCxnSpPr>
          <p:nvPr/>
        </p:nvCxnSpPr>
        <p:spPr>
          <a:xfrm rot="10800000">
            <a:off x="231339" y="5999399"/>
            <a:ext cx="114843" cy="178539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0" idx="1"/>
          </p:cNvCxnSpPr>
          <p:nvPr/>
        </p:nvCxnSpPr>
        <p:spPr>
          <a:xfrm rot="10800000">
            <a:off x="1139706" y="5358281"/>
            <a:ext cx="146905" cy="184648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3" idx="3"/>
            <a:endCxn id="100" idx="3"/>
          </p:cNvCxnSpPr>
          <p:nvPr/>
        </p:nvCxnSpPr>
        <p:spPr>
          <a:xfrm>
            <a:off x="6903538" y="1339017"/>
            <a:ext cx="169017" cy="131877"/>
          </a:xfrm>
          <a:prstGeom prst="straightConnector1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46" idx="3"/>
          </p:cNvCxnSpPr>
          <p:nvPr/>
        </p:nvCxnSpPr>
        <p:spPr>
          <a:xfrm>
            <a:off x="7239001" y="991035"/>
            <a:ext cx="152400" cy="229139"/>
          </a:xfrm>
          <a:prstGeom prst="bentConnector2">
            <a:avLst/>
          </a:prstGeom>
          <a:ln w="28575" cap="rnd">
            <a:solidFill>
              <a:schemeClr val="tx1"/>
            </a:solidFill>
            <a:round/>
            <a:tailEnd type="diamond" w="lg" len="lg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>
            <a:off x="7985276" y="467861"/>
            <a:ext cx="76200" cy="333372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36" idx="3"/>
          </p:cNvCxnSpPr>
          <p:nvPr/>
        </p:nvCxnSpPr>
        <p:spPr>
          <a:xfrm>
            <a:off x="8382004" y="292079"/>
            <a:ext cx="118308" cy="234075"/>
          </a:xfrm>
          <a:prstGeom prst="bentConnector2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504473" y="571500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055428" y="821109"/>
            <a:ext cx="6048" cy="548380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72555" y="1453184"/>
            <a:ext cx="0" cy="483331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108739" y="409923"/>
            <a:ext cx="366885" cy="438820"/>
            <a:chOff x="8395739" y="359367"/>
            <a:chExt cx="527649" cy="620598"/>
          </a:xfrm>
        </p:grpSpPr>
        <p:sp>
          <p:nvSpPr>
            <p:cNvPr id="8" name="Freeform 7"/>
            <p:cNvSpPr/>
            <p:nvPr/>
          </p:nvSpPr>
          <p:spPr>
            <a:xfrm>
              <a:off x="8395739" y="433865"/>
              <a:ext cx="450850" cy="546100"/>
            </a:xfrm>
            <a:custGeom>
              <a:avLst/>
              <a:gdLst>
                <a:gd name="connsiteX0" fmla="*/ 0 w 450850"/>
                <a:gd name="connsiteY0" fmla="*/ 0 h 546100"/>
                <a:gd name="connsiteX1" fmla="*/ 50800 w 450850"/>
                <a:gd name="connsiteY1" fmla="*/ 19050 h 546100"/>
                <a:gd name="connsiteX2" fmla="*/ 88900 w 450850"/>
                <a:gd name="connsiteY2" fmla="*/ 31750 h 546100"/>
                <a:gd name="connsiteX3" fmla="*/ 107950 w 450850"/>
                <a:gd name="connsiteY3" fmla="*/ 38100 h 546100"/>
                <a:gd name="connsiteX4" fmla="*/ 127000 w 450850"/>
                <a:gd name="connsiteY4" fmla="*/ 50800 h 546100"/>
                <a:gd name="connsiteX5" fmla="*/ 152400 w 450850"/>
                <a:gd name="connsiteY5" fmla="*/ 88900 h 546100"/>
                <a:gd name="connsiteX6" fmla="*/ 165100 w 450850"/>
                <a:gd name="connsiteY6" fmla="*/ 127000 h 546100"/>
                <a:gd name="connsiteX7" fmla="*/ 171450 w 450850"/>
                <a:gd name="connsiteY7" fmla="*/ 146050 h 546100"/>
                <a:gd name="connsiteX8" fmla="*/ 177800 w 450850"/>
                <a:gd name="connsiteY8" fmla="*/ 165100 h 546100"/>
                <a:gd name="connsiteX9" fmla="*/ 190500 w 450850"/>
                <a:gd name="connsiteY9" fmla="*/ 228600 h 546100"/>
                <a:gd name="connsiteX10" fmla="*/ 196850 w 450850"/>
                <a:gd name="connsiteY10" fmla="*/ 400050 h 546100"/>
                <a:gd name="connsiteX11" fmla="*/ 203200 w 450850"/>
                <a:gd name="connsiteY11" fmla="*/ 419100 h 546100"/>
                <a:gd name="connsiteX12" fmla="*/ 228600 w 450850"/>
                <a:gd name="connsiteY12" fmla="*/ 457200 h 546100"/>
                <a:gd name="connsiteX13" fmla="*/ 241300 w 450850"/>
                <a:gd name="connsiteY13" fmla="*/ 476250 h 546100"/>
                <a:gd name="connsiteX14" fmla="*/ 279400 w 450850"/>
                <a:gd name="connsiteY14" fmla="*/ 501650 h 546100"/>
                <a:gd name="connsiteX15" fmla="*/ 317500 w 450850"/>
                <a:gd name="connsiteY15" fmla="*/ 514350 h 546100"/>
                <a:gd name="connsiteX16" fmla="*/ 336550 w 450850"/>
                <a:gd name="connsiteY16" fmla="*/ 527050 h 546100"/>
                <a:gd name="connsiteX17" fmla="*/ 374650 w 450850"/>
                <a:gd name="connsiteY17" fmla="*/ 539750 h 546100"/>
                <a:gd name="connsiteX18" fmla="*/ 393700 w 450850"/>
                <a:gd name="connsiteY18" fmla="*/ 546100 h 546100"/>
                <a:gd name="connsiteX19" fmla="*/ 450850 w 450850"/>
                <a:gd name="connsiteY19" fmla="*/ 53975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0850" h="546100">
                  <a:moveTo>
                    <a:pt x="0" y="0"/>
                  </a:moveTo>
                  <a:cubicBezTo>
                    <a:pt x="75271" y="15054"/>
                    <a:pt x="-2712" y="-4733"/>
                    <a:pt x="50800" y="19050"/>
                  </a:cubicBezTo>
                  <a:cubicBezTo>
                    <a:pt x="63033" y="24487"/>
                    <a:pt x="76200" y="27517"/>
                    <a:pt x="88900" y="31750"/>
                  </a:cubicBezTo>
                  <a:cubicBezTo>
                    <a:pt x="95250" y="33867"/>
                    <a:pt x="102381" y="34387"/>
                    <a:pt x="107950" y="38100"/>
                  </a:cubicBezTo>
                  <a:lnTo>
                    <a:pt x="127000" y="50800"/>
                  </a:lnTo>
                  <a:cubicBezTo>
                    <a:pt x="148008" y="113823"/>
                    <a:pt x="112762" y="17551"/>
                    <a:pt x="152400" y="88900"/>
                  </a:cubicBezTo>
                  <a:cubicBezTo>
                    <a:pt x="158901" y="100602"/>
                    <a:pt x="160867" y="114300"/>
                    <a:pt x="165100" y="127000"/>
                  </a:cubicBezTo>
                  <a:lnTo>
                    <a:pt x="171450" y="146050"/>
                  </a:lnTo>
                  <a:cubicBezTo>
                    <a:pt x="173567" y="152400"/>
                    <a:pt x="176700" y="158498"/>
                    <a:pt x="177800" y="165100"/>
                  </a:cubicBezTo>
                  <a:cubicBezTo>
                    <a:pt x="185585" y="211808"/>
                    <a:pt x="181027" y="190709"/>
                    <a:pt x="190500" y="228600"/>
                  </a:cubicBezTo>
                  <a:cubicBezTo>
                    <a:pt x="192617" y="285750"/>
                    <a:pt x="193046" y="342987"/>
                    <a:pt x="196850" y="400050"/>
                  </a:cubicBezTo>
                  <a:cubicBezTo>
                    <a:pt x="197295" y="406729"/>
                    <a:pt x="199949" y="413249"/>
                    <a:pt x="203200" y="419100"/>
                  </a:cubicBezTo>
                  <a:cubicBezTo>
                    <a:pt x="210613" y="432443"/>
                    <a:pt x="220133" y="444500"/>
                    <a:pt x="228600" y="457200"/>
                  </a:cubicBezTo>
                  <a:cubicBezTo>
                    <a:pt x="232833" y="463550"/>
                    <a:pt x="234950" y="472017"/>
                    <a:pt x="241300" y="476250"/>
                  </a:cubicBezTo>
                  <a:cubicBezTo>
                    <a:pt x="254000" y="484717"/>
                    <a:pt x="264920" y="496823"/>
                    <a:pt x="279400" y="501650"/>
                  </a:cubicBezTo>
                  <a:cubicBezTo>
                    <a:pt x="292100" y="505883"/>
                    <a:pt x="306361" y="506924"/>
                    <a:pt x="317500" y="514350"/>
                  </a:cubicBezTo>
                  <a:cubicBezTo>
                    <a:pt x="323850" y="518583"/>
                    <a:pt x="329576" y="523950"/>
                    <a:pt x="336550" y="527050"/>
                  </a:cubicBezTo>
                  <a:cubicBezTo>
                    <a:pt x="348783" y="532487"/>
                    <a:pt x="361950" y="535517"/>
                    <a:pt x="374650" y="539750"/>
                  </a:cubicBezTo>
                  <a:lnTo>
                    <a:pt x="393700" y="546100"/>
                  </a:lnTo>
                  <a:cubicBezTo>
                    <a:pt x="438064" y="538706"/>
                    <a:pt x="418925" y="539750"/>
                    <a:pt x="450850" y="53975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86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8472538" y="359367"/>
              <a:ext cx="450850" cy="546100"/>
            </a:xfrm>
            <a:custGeom>
              <a:avLst/>
              <a:gdLst>
                <a:gd name="connsiteX0" fmla="*/ 0 w 450850"/>
                <a:gd name="connsiteY0" fmla="*/ 0 h 546100"/>
                <a:gd name="connsiteX1" fmla="*/ 50800 w 450850"/>
                <a:gd name="connsiteY1" fmla="*/ 19050 h 546100"/>
                <a:gd name="connsiteX2" fmla="*/ 88900 w 450850"/>
                <a:gd name="connsiteY2" fmla="*/ 31750 h 546100"/>
                <a:gd name="connsiteX3" fmla="*/ 107950 w 450850"/>
                <a:gd name="connsiteY3" fmla="*/ 38100 h 546100"/>
                <a:gd name="connsiteX4" fmla="*/ 127000 w 450850"/>
                <a:gd name="connsiteY4" fmla="*/ 50800 h 546100"/>
                <a:gd name="connsiteX5" fmla="*/ 152400 w 450850"/>
                <a:gd name="connsiteY5" fmla="*/ 88900 h 546100"/>
                <a:gd name="connsiteX6" fmla="*/ 165100 w 450850"/>
                <a:gd name="connsiteY6" fmla="*/ 127000 h 546100"/>
                <a:gd name="connsiteX7" fmla="*/ 171450 w 450850"/>
                <a:gd name="connsiteY7" fmla="*/ 146050 h 546100"/>
                <a:gd name="connsiteX8" fmla="*/ 177800 w 450850"/>
                <a:gd name="connsiteY8" fmla="*/ 165100 h 546100"/>
                <a:gd name="connsiteX9" fmla="*/ 190500 w 450850"/>
                <a:gd name="connsiteY9" fmla="*/ 228600 h 546100"/>
                <a:gd name="connsiteX10" fmla="*/ 196850 w 450850"/>
                <a:gd name="connsiteY10" fmla="*/ 400050 h 546100"/>
                <a:gd name="connsiteX11" fmla="*/ 203200 w 450850"/>
                <a:gd name="connsiteY11" fmla="*/ 419100 h 546100"/>
                <a:gd name="connsiteX12" fmla="*/ 228600 w 450850"/>
                <a:gd name="connsiteY12" fmla="*/ 457200 h 546100"/>
                <a:gd name="connsiteX13" fmla="*/ 241300 w 450850"/>
                <a:gd name="connsiteY13" fmla="*/ 476250 h 546100"/>
                <a:gd name="connsiteX14" fmla="*/ 279400 w 450850"/>
                <a:gd name="connsiteY14" fmla="*/ 501650 h 546100"/>
                <a:gd name="connsiteX15" fmla="*/ 317500 w 450850"/>
                <a:gd name="connsiteY15" fmla="*/ 514350 h 546100"/>
                <a:gd name="connsiteX16" fmla="*/ 336550 w 450850"/>
                <a:gd name="connsiteY16" fmla="*/ 527050 h 546100"/>
                <a:gd name="connsiteX17" fmla="*/ 374650 w 450850"/>
                <a:gd name="connsiteY17" fmla="*/ 539750 h 546100"/>
                <a:gd name="connsiteX18" fmla="*/ 393700 w 450850"/>
                <a:gd name="connsiteY18" fmla="*/ 546100 h 546100"/>
                <a:gd name="connsiteX19" fmla="*/ 450850 w 450850"/>
                <a:gd name="connsiteY19" fmla="*/ 53975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0850" h="546100">
                  <a:moveTo>
                    <a:pt x="0" y="0"/>
                  </a:moveTo>
                  <a:cubicBezTo>
                    <a:pt x="75271" y="15054"/>
                    <a:pt x="-2712" y="-4733"/>
                    <a:pt x="50800" y="19050"/>
                  </a:cubicBezTo>
                  <a:cubicBezTo>
                    <a:pt x="63033" y="24487"/>
                    <a:pt x="76200" y="27517"/>
                    <a:pt x="88900" y="31750"/>
                  </a:cubicBezTo>
                  <a:cubicBezTo>
                    <a:pt x="95250" y="33867"/>
                    <a:pt x="102381" y="34387"/>
                    <a:pt x="107950" y="38100"/>
                  </a:cubicBezTo>
                  <a:lnTo>
                    <a:pt x="127000" y="50800"/>
                  </a:lnTo>
                  <a:cubicBezTo>
                    <a:pt x="148008" y="113823"/>
                    <a:pt x="112762" y="17551"/>
                    <a:pt x="152400" y="88900"/>
                  </a:cubicBezTo>
                  <a:cubicBezTo>
                    <a:pt x="158901" y="100602"/>
                    <a:pt x="160867" y="114300"/>
                    <a:pt x="165100" y="127000"/>
                  </a:cubicBezTo>
                  <a:lnTo>
                    <a:pt x="171450" y="146050"/>
                  </a:lnTo>
                  <a:cubicBezTo>
                    <a:pt x="173567" y="152400"/>
                    <a:pt x="176700" y="158498"/>
                    <a:pt x="177800" y="165100"/>
                  </a:cubicBezTo>
                  <a:cubicBezTo>
                    <a:pt x="185585" y="211808"/>
                    <a:pt x="181027" y="190709"/>
                    <a:pt x="190500" y="228600"/>
                  </a:cubicBezTo>
                  <a:cubicBezTo>
                    <a:pt x="192617" y="285750"/>
                    <a:pt x="193046" y="342987"/>
                    <a:pt x="196850" y="400050"/>
                  </a:cubicBezTo>
                  <a:cubicBezTo>
                    <a:pt x="197295" y="406729"/>
                    <a:pt x="199949" y="413249"/>
                    <a:pt x="203200" y="419100"/>
                  </a:cubicBezTo>
                  <a:cubicBezTo>
                    <a:pt x="210613" y="432443"/>
                    <a:pt x="220133" y="444500"/>
                    <a:pt x="228600" y="457200"/>
                  </a:cubicBezTo>
                  <a:cubicBezTo>
                    <a:pt x="232833" y="463550"/>
                    <a:pt x="234950" y="472017"/>
                    <a:pt x="241300" y="476250"/>
                  </a:cubicBezTo>
                  <a:cubicBezTo>
                    <a:pt x="254000" y="484717"/>
                    <a:pt x="264920" y="496823"/>
                    <a:pt x="279400" y="501650"/>
                  </a:cubicBezTo>
                  <a:cubicBezTo>
                    <a:pt x="292100" y="505883"/>
                    <a:pt x="306361" y="506924"/>
                    <a:pt x="317500" y="514350"/>
                  </a:cubicBezTo>
                  <a:cubicBezTo>
                    <a:pt x="323850" y="518583"/>
                    <a:pt x="329576" y="523950"/>
                    <a:pt x="336550" y="527050"/>
                  </a:cubicBezTo>
                  <a:cubicBezTo>
                    <a:pt x="348783" y="532487"/>
                    <a:pt x="361950" y="535517"/>
                    <a:pt x="374650" y="539750"/>
                  </a:cubicBezTo>
                  <a:lnTo>
                    <a:pt x="393700" y="546100"/>
                  </a:lnTo>
                  <a:cubicBezTo>
                    <a:pt x="438064" y="538706"/>
                    <a:pt x="418925" y="539750"/>
                    <a:pt x="450850" y="53975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86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7696200" y="1000126"/>
            <a:ext cx="0" cy="53047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997247" y="4739744"/>
            <a:ext cx="2177153" cy="923307"/>
          </a:xfrm>
          <a:prstGeom prst="rect">
            <a:avLst/>
          </a:prstGeom>
          <a:solidFill>
            <a:schemeClr val="bg1"/>
          </a:solidFill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u="sng" dirty="0">
                <a:solidFill>
                  <a:prstClr val="black"/>
                </a:solidFill>
              </a:rPr>
              <a:t>Human Development Program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Family Coaching &amp; Counseling Services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Job Training &amp; Employment Placement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Youth Development Programs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Life Skills Training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Senior Programs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00546" y="3834276"/>
            <a:ext cx="2324629" cy="923307"/>
          </a:xfrm>
          <a:prstGeom prst="rect">
            <a:avLst/>
          </a:prstGeom>
          <a:solidFill>
            <a:schemeClr val="bg1"/>
          </a:solidFill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u="sng" dirty="0">
                <a:solidFill>
                  <a:prstClr val="black"/>
                </a:solidFill>
              </a:rPr>
              <a:t>Quality of Life Infrastructure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Early Childhood Development Center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STEAM Elementary School</a:t>
            </a:r>
          </a:p>
          <a:p>
            <a:pPr marL="270267" lvl="1" indent="-108106" defTabSz="914186">
              <a:buFont typeface="Arial" pitchFamily="34" charset="0"/>
              <a:buChar char="•"/>
            </a:pPr>
            <a:r>
              <a:rPr lang="en-US" sz="900" i="1" dirty="0">
                <a:solidFill>
                  <a:prstClr val="black"/>
                </a:solidFill>
              </a:rPr>
              <a:t>Connecting to #1 Middle &amp; High Schools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Family YMCA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Parks &amp; Recreation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615813" y="2919875"/>
            <a:ext cx="1851743" cy="784808"/>
          </a:xfrm>
          <a:prstGeom prst="rect">
            <a:avLst/>
          </a:prstGeom>
          <a:solidFill>
            <a:schemeClr val="bg1"/>
          </a:solidFill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u="sng" dirty="0">
                <a:solidFill>
                  <a:prstClr val="black"/>
                </a:solidFill>
              </a:rPr>
              <a:t>Physical Master Plan Components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Mixed-Income Rental Housing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Mixed-Income For-Sale Housing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Retail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Commercial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694493" y="2085903"/>
            <a:ext cx="1830904" cy="646309"/>
          </a:xfrm>
          <a:prstGeom prst="rect">
            <a:avLst/>
          </a:prstGeom>
          <a:solidFill>
            <a:schemeClr val="bg1"/>
          </a:solidFill>
        </p:spPr>
        <p:txBody>
          <a:bodyPr wrap="none" lIns="91417" tIns="45709" rIns="91417" bIns="45709" rtlCol="0">
            <a:spAutoFit/>
          </a:bodyPr>
          <a:lstStyle/>
          <a:p>
            <a:pPr defTabSz="914186"/>
            <a:r>
              <a:rPr lang="en-US" sz="900" b="1" u="sng" dirty="0">
                <a:solidFill>
                  <a:prstClr val="black"/>
                </a:solidFill>
              </a:rPr>
              <a:t>Communications Plan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Internal Team Communications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External Constituents</a:t>
            </a:r>
          </a:p>
          <a:p>
            <a:pPr marL="171409" indent="-171409" defTabSz="914186">
              <a:buFont typeface="Arial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Media </a:t>
            </a:r>
          </a:p>
        </p:txBody>
      </p:sp>
      <p:sp>
        <p:nvSpPr>
          <p:cNvPr id="99" name="Right Arrow 98"/>
          <p:cNvSpPr/>
          <p:nvPr/>
        </p:nvSpPr>
        <p:spPr>
          <a:xfrm>
            <a:off x="5113719" y="2955450"/>
            <a:ext cx="577904" cy="20585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 defTabSz="914186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10" name="Right Arrow 109"/>
          <p:cNvSpPr/>
          <p:nvPr/>
        </p:nvSpPr>
        <p:spPr>
          <a:xfrm>
            <a:off x="3764858" y="3869850"/>
            <a:ext cx="577904" cy="20585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 defTabSz="914186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11" name="Right Arrow 110"/>
          <p:cNvSpPr/>
          <p:nvPr/>
        </p:nvSpPr>
        <p:spPr>
          <a:xfrm>
            <a:off x="2463846" y="4770746"/>
            <a:ext cx="577904" cy="20585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 defTabSz="914186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40" name="Right Arrow 139"/>
          <p:cNvSpPr/>
          <p:nvPr/>
        </p:nvSpPr>
        <p:spPr>
          <a:xfrm>
            <a:off x="6192400" y="2121478"/>
            <a:ext cx="577904" cy="20585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 defTabSz="914186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9559191">
            <a:off x="7251835" y="1103046"/>
            <a:ext cx="443983" cy="1371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86" tIns="43243" rIns="86486" bIns="43243" spcCol="0" rtlCol="0" anchor="ctr"/>
          <a:lstStyle/>
          <a:p>
            <a:pPr algn="ctr" defTabSz="914186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>
            <a:stCxn id="34" idx="3"/>
            <a:endCxn id="34" idx="3"/>
          </p:cNvCxnSpPr>
          <p:nvPr/>
        </p:nvCxnSpPr>
        <p:spPr>
          <a:xfrm>
            <a:off x="7543800" y="7624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7473870" y="759008"/>
            <a:ext cx="8708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565590" y="762227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0" y="6609395"/>
            <a:ext cx="989289" cy="24611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87"/>
          <a:stretch/>
        </p:blipFill>
        <p:spPr>
          <a:xfrm>
            <a:off x="7858663" y="6542245"/>
            <a:ext cx="1283297" cy="38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traight Connector 130"/>
          <p:cNvCxnSpPr/>
          <p:nvPr/>
        </p:nvCxnSpPr>
        <p:spPr>
          <a:xfrm>
            <a:off x="5660571" y="4397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168571" y="449473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63354" y="439580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41596" y="4300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1378857" y="428625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59429" y="439580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540000" y="45053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048000" y="428625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590508" y="428625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101024" y="4300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624057" y="428625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152571" y="4300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749143" y="420375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257143" y="4300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7765143" y="439774"/>
            <a:ext cx="0" cy="5715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1715" y="318699"/>
            <a:ext cx="2906908" cy="109100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/>
              <a:t>Implementation Phase</a:t>
            </a:r>
            <a:br>
              <a:rPr lang="en-US" sz="2000" dirty="0"/>
            </a:br>
            <a:r>
              <a:rPr lang="en-US" sz="2000" dirty="0"/>
              <a:t>For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i="1" dirty="0"/>
              <a:t>The Atlanta Model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950" y="363380"/>
            <a:ext cx="8815450" cy="5791200"/>
            <a:chOff x="152400" y="228600"/>
            <a:chExt cx="8686800" cy="6553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0" name="Straight Connector 9"/>
            <p:cNvCxnSpPr/>
            <p:nvPr/>
          </p:nvCxnSpPr>
          <p:spPr>
            <a:xfrm>
              <a:off x="152400" y="228600"/>
              <a:ext cx="0" cy="6553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400" y="6781800"/>
              <a:ext cx="868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70514" y="5617726"/>
            <a:ext cx="3185648" cy="304800"/>
            <a:chOff x="457200" y="5943600"/>
            <a:chExt cx="2630888" cy="304800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5943600"/>
              <a:ext cx="2467747" cy="304800"/>
              <a:chOff x="457200" y="5867400"/>
              <a:chExt cx="3454932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7200" y="58674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5" name="Straight Connector 14"/>
              <p:cNvCxnSpPr>
                <a:stCxn id="13" idx="2"/>
              </p:cNvCxnSpPr>
              <p:nvPr/>
            </p:nvCxnSpPr>
            <p:spPr>
              <a:xfrm>
                <a:off x="533400" y="6248400"/>
                <a:ext cx="3378732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593396" y="5971401"/>
              <a:ext cx="2494692" cy="2596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 Centennial Place-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Integral/McCormack Baron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41596" y="5087780"/>
            <a:ext cx="3367547" cy="304800"/>
            <a:chOff x="838199" y="5410200"/>
            <a:chExt cx="3149832" cy="304800"/>
          </a:xfrm>
        </p:grpSpPr>
        <p:grpSp>
          <p:nvGrpSpPr>
            <p:cNvPr id="21" name="Group 20"/>
            <p:cNvGrpSpPr/>
            <p:nvPr/>
          </p:nvGrpSpPr>
          <p:grpSpPr>
            <a:xfrm>
              <a:off x="838199" y="5410200"/>
              <a:ext cx="2726895" cy="304800"/>
              <a:chOff x="457200" y="5867400"/>
              <a:chExt cx="2819400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57200" y="58674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11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4" name="Straight Connector 23"/>
              <p:cNvCxnSpPr>
                <a:stCxn id="23" idx="2"/>
              </p:cNvCxnSpPr>
              <p:nvPr/>
            </p:nvCxnSpPr>
            <p:spPr>
              <a:xfrm>
                <a:off x="533400" y="6248400"/>
                <a:ext cx="2743200" cy="0"/>
              </a:xfrm>
              <a:prstGeom prst="lin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001327" y="5424100"/>
              <a:ext cx="2986704" cy="2596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The Villages of East Lake- </a:t>
              </a:r>
              <a:r>
                <a:rPr lang="en-US" sz="1100" b="1" i="1" dirty="0">
                  <a:solidFill>
                    <a:prstClr val="black"/>
                  </a:solidFill>
                </a:rPr>
                <a:t>Cousins Foundation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111498" y="2481263"/>
            <a:ext cx="2302304" cy="304800"/>
            <a:chOff x="457200" y="5867400"/>
            <a:chExt cx="2819400" cy="381000"/>
          </a:xfrm>
        </p:grpSpPr>
        <p:sp>
          <p:nvSpPr>
            <p:cNvPr id="38" name="Rectangle 37"/>
            <p:cNvSpPr/>
            <p:nvPr/>
          </p:nvSpPr>
          <p:spPr>
            <a:xfrm>
              <a:off x="457200" y="5867400"/>
              <a:ext cx="1524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05"/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39" name="Straight Connector 38"/>
            <p:cNvCxnSpPr>
              <a:stCxn id="38" idx="2"/>
            </p:cNvCxnSpPr>
            <p:nvPr/>
          </p:nvCxnSpPr>
          <p:spPr>
            <a:xfrm>
              <a:off x="533400" y="6248400"/>
              <a:ext cx="2743200" cy="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281716" y="2509063"/>
            <a:ext cx="2552045" cy="264624"/>
          </a:xfrm>
          <a:prstGeom prst="rect">
            <a:avLst/>
          </a:prstGeom>
          <a:solidFill>
            <a:schemeClr val="bg1"/>
          </a:solidFill>
        </p:spPr>
        <p:txBody>
          <a:bodyPr wrap="square" lIns="91409" tIns="45705" rIns="91409" bIns="45705" rtlCol="0">
            <a:spAutoFit/>
          </a:bodyPr>
          <a:lstStyle/>
          <a:p>
            <a:pPr defTabSz="914105"/>
            <a:r>
              <a:rPr lang="en-US" sz="1100" b="1" dirty="0">
                <a:solidFill>
                  <a:prstClr val="black"/>
                </a:solidFill>
              </a:rPr>
              <a:t>West Highlands- </a:t>
            </a:r>
            <a:r>
              <a:rPr lang="en-US" sz="1100" b="1" i="1" dirty="0">
                <a:solidFill>
                  <a:prstClr val="black"/>
                </a:solidFill>
              </a:rPr>
              <a:t>Columbia/Brock Built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841595" y="4630580"/>
            <a:ext cx="2696166" cy="304800"/>
            <a:chOff x="457200" y="5867400"/>
            <a:chExt cx="2819400" cy="381000"/>
          </a:xfrm>
        </p:grpSpPr>
        <p:sp>
          <p:nvSpPr>
            <p:cNvPr id="71" name="Rectangle 70"/>
            <p:cNvSpPr/>
            <p:nvPr/>
          </p:nvSpPr>
          <p:spPr>
            <a:xfrm>
              <a:off x="457200" y="5867400"/>
              <a:ext cx="1524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05"/>
              <a:endParaRPr lang="en-US" sz="1100" dirty="0">
                <a:solidFill>
                  <a:prstClr val="white"/>
                </a:solidFill>
              </a:endParaRPr>
            </a:p>
          </p:txBody>
        </p:sp>
        <p:cxnSp>
          <p:nvCxnSpPr>
            <p:cNvPr id="72" name="Straight Connector 71"/>
            <p:cNvCxnSpPr>
              <a:stCxn id="71" idx="2"/>
            </p:cNvCxnSpPr>
            <p:nvPr/>
          </p:nvCxnSpPr>
          <p:spPr>
            <a:xfrm>
              <a:off x="533400" y="6248400"/>
              <a:ext cx="2743200" cy="0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841594" y="4097180"/>
            <a:ext cx="2696166" cy="304800"/>
            <a:chOff x="457200" y="5867400"/>
            <a:chExt cx="2819400" cy="381000"/>
          </a:xfrm>
        </p:grpSpPr>
        <p:sp>
          <p:nvSpPr>
            <p:cNvPr id="74" name="Rectangle 73"/>
            <p:cNvSpPr/>
            <p:nvPr/>
          </p:nvSpPr>
          <p:spPr>
            <a:xfrm>
              <a:off x="457200" y="5867400"/>
              <a:ext cx="152400" cy="38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05"/>
              <a:endParaRPr lang="en-US" sz="1100" dirty="0">
                <a:solidFill>
                  <a:prstClr val="white"/>
                </a:solidFill>
              </a:endParaRPr>
            </a:p>
          </p:txBody>
        </p:sp>
        <p:cxnSp>
          <p:nvCxnSpPr>
            <p:cNvPr id="75" name="Straight Connector 74"/>
            <p:cNvCxnSpPr>
              <a:stCxn id="74" idx="2"/>
            </p:cNvCxnSpPr>
            <p:nvPr/>
          </p:nvCxnSpPr>
          <p:spPr>
            <a:xfrm>
              <a:off x="533400" y="6248400"/>
              <a:ext cx="2743200" cy="0"/>
            </a:xfrm>
            <a:prstGeom prst="lin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999186" y="4644480"/>
            <a:ext cx="2620267" cy="264624"/>
          </a:xfrm>
          <a:prstGeom prst="rect">
            <a:avLst/>
          </a:prstGeom>
          <a:solidFill>
            <a:schemeClr val="bg1"/>
          </a:solidFill>
        </p:spPr>
        <p:txBody>
          <a:bodyPr wrap="square" lIns="91409" tIns="45705" rIns="91409" bIns="45705" rtlCol="0">
            <a:spAutoFit/>
          </a:bodyPr>
          <a:lstStyle/>
          <a:p>
            <a:pPr defTabSz="914105"/>
            <a:r>
              <a:rPr lang="en-US" sz="1100" b="1" dirty="0">
                <a:solidFill>
                  <a:prstClr val="black"/>
                </a:solidFill>
              </a:rPr>
              <a:t> The Villages at Castleberry Hill- </a:t>
            </a:r>
            <a:r>
              <a:rPr lang="en-US" sz="1100" b="1" i="1" dirty="0">
                <a:solidFill>
                  <a:prstClr val="black"/>
                </a:solidFill>
              </a:rPr>
              <a:t>Russell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6001" y="4111080"/>
            <a:ext cx="2574509" cy="264624"/>
          </a:xfrm>
          <a:prstGeom prst="rect">
            <a:avLst/>
          </a:prstGeom>
          <a:solidFill>
            <a:schemeClr val="bg1"/>
          </a:solidFill>
        </p:spPr>
        <p:txBody>
          <a:bodyPr wrap="square" lIns="91409" tIns="45705" rIns="91409" bIns="45705" rtlCol="0">
            <a:spAutoFit/>
          </a:bodyPr>
          <a:lstStyle/>
          <a:p>
            <a:pPr defTabSz="914105"/>
            <a:r>
              <a:rPr lang="en-US" sz="1100" b="1" dirty="0">
                <a:solidFill>
                  <a:prstClr val="black"/>
                </a:solidFill>
              </a:rPr>
              <a:t>Magnolia Park- </a:t>
            </a:r>
            <a:r>
              <a:rPr lang="en-US" sz="1100" b="1" i="1" dirty="0">
                <a:solidFill>
                  <a:prstClr val="black"/>
                </a:solidFill>
              </a:rPr>
              <a:t>Creative Choice Homes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3048000" y="3605213"/>
            <a:ext cx="2726895" cy="304800"/>
            <a:chOff x="838199" y="5555974"/>
            <a:chExt cx="2726895" cy="304800"/>
          </a:xfrm>
        </p:grpSpPr>
        <p:grpSp>
          <p:nvGrpSpPr>
            <p:cNvPr id="80" name="Group 79"/>
            <p:cNvGrpSpPr/>
            <p:nvPr/>
          </p:nvGrpSpPr>
          <p:grpSpPr>
            <a:xfrm>
              <a:off x="838199" y="5555974"/>
              <a:ext cx="2726895" cy="304800"/>
              <a:chOff x="457200" y="6049618"/>
              <a:chExt cx="2819400" cy="3810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457200" y="6049618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3" name="Straight Connector 82"/>
              <p:cNvCxnSpPr>
                <a:stCxn id="82" idx="2"/>
              </p:cNvCxnSpPr>
              <p:nvPr/>
            </p:nvCxnSpPr>
            <p:spPr>
              <a:xfrm>
                <a:off x="533400" y="6430618"/>
                <a:ext cx="2743200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914400" y="5583775"/>
              <a:ext cx="2628192" cy="259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 The Villages at Carver –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Integral/Russell</a:t>
              </a:r>
              <a:endParaRPr lang="en-US" sz="11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11495" y="3071813"/>
            <a:ext cx="3073076" cy="304800"/>
            <a:chOff x="838199" y="5562600"/>
            <a:chExt cx="3073076" cy="304800"/>
          </a:xfrm>
        </p:grpSpPr>
        <p:grpSp>
          <p:nvGrpSpPr>
            <p:cNvPr id="85" name="Group 84"/>
            <p:cNvGrpSpPr/>
            <p:nvPr/>
          </p:nvGrpSpPr>
          <p:grpSpPr>
            <a:xfrm>
              <a:off x="838199" y="5562600"/>
              <a:ext cx="3073076" cy="304800"/>
              <a:chOff x="457200" y="6057900"/>
              <a:chExt cx="3177325" cy="3810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457200" y="60579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8" name="Straight Connector 87"/>
              <p:cNvCxnSpPr>
                <a:stCxn id="87" idx="2"/>
              </p:cNvCxnSpPr>
              <p:nvPr/>
            </p:nvCxnSpPr>
            <p:spPr>
              <a:xfrm>
                <a:off x="533400" y="6438900"/>
                <a:ext cx="3101125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86" name="TextBox 85"/>
            <p:cNvSpPr txBox="1"/>
            <p:nvPr/>
          </p:nvSpPr>
          <p:spPr>
            <a:xfrm>
              <a:off x="1008417" y="5590401"/>
              <a:ext cx="2540001" cy="2596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 err="1">
                  <a:solidFill>
                    <a:prstClr val="black"/>
                  </a:solidFill>
                </a:rPr>
                <a:t>CollegeTown</a:t>
              </a:r>
              <a:r>
                <a:rPr lang="en-US" sz="1100" b="1" dirty="0">
                  <a:solidFill>
                    <a:prstClr val="black"/>
                  </a:solidFill>
                </a:rPr>
                <a:t> at West End -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52575" y="1887380"/>
            <a:ext cx="3873418" cy="304800"/>
            <a:chOff x="838199" y="5410200"/>
            <a:chExt cx="3554223" cy="304800"/>
          </a:xfrm>
        </p:grpSpPr>
        <p:grpSp>
          <p:nvGrpSpPr>
            <p:cNvPr id="90" name="Group 89"/>
            <p:cNvGrpSpPr/>
            <p:nvPr/>
          </p:nvGrpSpPr>
          <p:grpSpPr>
            <a:xfrm>
              <a:off x="838199" y="5410200"/>
              <a:ext cx="3194105" cy="304800"/>
              <a:chOff x="457200" y="5867400"/>
              <a:chExt cx="3302459" cy="3810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57200" y="58674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93" name="Straight Connector 92"/>
              <p:cNvCxnSpPr>
                <a:stCxn id="92" idx="2"/>
              </p:cNvCxnSpPr>
              <p:nvPr/>
            </p:nvCxnSpPr>
            <p:spPr>
              <a:xfrm>
                <a:off x="533400" y="6248400"/>
                <a:ext cx="3226259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1009477" y="5424100"/>
              <a:ext cx="338294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Capitol Gateway –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Integral/Trammell Crow/Urban Realty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152573" y="1409700"/>
            <a:ext cx="2726895" cy="304800"/>
            <a:chOff x="838199" y="5410200"/>
            <a:chExt cx="2726895" cy="304800"/>
          </a:xfrm>
        </p:grpSpPr>
        <p:grpSp>
          <p:nvGrpSpPr>
            <p:cNvPr id="95" name="Group 94"/>
            <p:cNvGrpSpPr/>
            <p:nvPr/>
          </p:nvGrpSpPr>
          <p:grpSpPr>
            <a:xfrm>
              <a:off x="838199" y="5410200"/>
              <a:ext cx="2726895" cy="304800"/>
              <a:chOff x="457200" y="5867400"/>
              <a:chExt cx="2819400" cy="381000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457200" y="58674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98" name="Straight Connector 97"/>
              <p:cNvCxnSpPr>
                <a:stCxn id="97" idx="2"/>
              </p:cNvCxnSpPr>
              <p:nvPr/>
            </p:nvCxnSpPr>
            <p:spPr>
              <a:xfrm>
                <a:off x="533400" y="6248400"/>
                <a:ext cx="2743200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96" name="TextBox 95"/>
            <p:cNvSpPr txBox="1"/>
            <p:nvPr/>
          </p:nvSpPr>
          <p:spPr>
            <a:xfrm>
              <a:off x="998834" y="5424100"/>
              <a:ext cx="2524505" cy="2596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Auburn Pointe-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Integral/Urban Realty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152573" y="896780"/>
            <a:ext cx="2726895" cy="304800"/>
            <a:chOff x="838199" y="5410200"/>
            <a:chExt cx="2726895" cy="304800"/>
          </a:xfrm>
        </p:grpSpPr>
        <p:grpSp>
          <p:nvGrpSpPr>
            <p:cNvPr id="100" name="Group 99"/>
            <p:cNvGrpSpPr/>
            <p:nvPr/>
          </p:nvGrpSpPr>
          <p:grpSpPr>
            <a:xfrm>
              <a:off x="838199" y="5410200"/>
              <a:ext cx="2726895" cy="304800"/>
              <a:chOff x="457200" y="5867400"/>
              <a:chExt cx="2819400" cy="3810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57200" y="5867400"/>
                <a:ext cx="152400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3" name="Straight Connector 102"/>
              <p:cNvCxnSpPr>
                <a:stCxn id="102" idx="2"/>
              </p:cNvCxnSpPr>
              <p:nvPr/>
            </p:nvCxnSpPr>
            <p:spPr>
              <a:xfrm>
                <a:off x="533400" y="6248400"/>
                <a:ext cx="2743200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998836" y="5424100"/>
              <a:ext cx="2524504" cy="2596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 Mechanicsville- </a:t>
              </a:r>
              <a:r>
                <a:rPr lang="en-US" sz="1100" b="1" i="1" dirty="0">
                  <a:solidFill>
                    <a:prstClr val="black"/>
                  </a:solidFill>
                </a:rPr>
                <a:t>Columbia/SUMMECH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758786" y="439774"/>
            <a:ext cx="1949786" cy="304800"/>
            <a:chOff x="790049" y="5410200"/>
            <a:chExt cx="3062187" cy="3048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790049" y="5410200"/>
              <a:ext cx="2441630" cy="304800"/>
              <a:chOff x="407417" y="5867400"/>
              <a:chExt cx="2524458" cy="3810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07417" y="5867400"/>
                <a:ext cx="202183" cy="381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5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8" name="Straight Connector 107"/>
              <p:cNvCxnSpPr>
                <a:stCxn id="107" idx="2"/>
              </p:cNvCxnSpPr>
              <p:nvPr/>
            </p:nvCxnSpPr>
            <p:spPr>
              <a:xfrm>
                <a:off x="508508" y="6248400"/>
                <a:ext cx="2423367" cy="0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sp>
          <p:nvSpPr>
            <p:cNvPr id="106" name="TextBox 105"/>
            <p:cNvSpPr txBox="1"/>
            <p:nvPr/>
          </p:nvSpPr>
          <p:spPr>
            <a:xfrm>
              <a:off x="1063989" y="5424100"/>
              <a:ext cx="2788247" cy="2596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105"/>
              <a:r>
                <a:rPr lang="en-US" sz="1100" b="1" dirty="0">
                  <a:solidFill>
                    <a:prstClr val="black"/>
                  </a:solidFill>
                </a:rPr>
                <a:t>Scholars Landing- </a:t>
              </a:r>
              <a:r>
                <a:rPr lang="en-US" sz="1100" b="1" i="1" dirty="0">
                  <a:solidFill>
                    <a:prstClr val="black"/>
                  </a:solidFill>
                </a:rPr>
                <a:t>Integral</a:t>
              </a: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5943600" y="4554380"/>
            <a:ext cx="2804686" cy="144780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5" rIns="91409" bIns="45705" rtlCol="0" anchor="ctr"/>
          <a:lstStyle/>
          <a:p>
            <a:pPr algn="ctr" defTabSz="914105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4140" y="6154580"/>
            <a:ext cx="8947460" cy="235770"/>
          </a:xfrm>
          <a:prstGeom prst="rect">
            <a:avLst/>
          </a:prstGeom>
          <a:noFill/>
        </p:spPr>
        <p:txBody>
          <a:bodyPr wrap="square" lIns="91409" tIns="45705" rIns="91409" bIns="45705" rtlCol="0">
            <a:spAutoFit/>
          </a:bodyPr>
          <a:lstStyle/>
          <a:p>
            <a:pPr defTabSz="914105"/>
            <a:r>
              <a:rPr lang="en-US" sz="900" b="1" dirty="0">
                <a:solidFill>
                  <a:srgbClr val="1F497D"/>
                </a:solidFill>
              </a:rPr>
              <a:t>1994            1995            1996            1997           1998           1999          2000          2001          2002          2003          2004          2005          2006          2007          2008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943600" y="4388082"/>
            <a:ext cx="2804686" cy="1663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5" rIns="91409" bIns="45705" rtlCol="0" anchor="ctr"/>
          <a:lstStyle/>
          <a:p>
            <a:pPr algn="ctr" defTabSz="914105"/>
            <a:r>
              <a:rPr lang="en-US" sz="1100" b="1" dirty="0">
                <a:solidFill>
                  <a:prstClr val="white"/>
                </a:solidFill>
              </a:rPr>
              <a:t>LEGEND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25841" y="6324601"/>
            <a:ext cx="1743760" cy="307896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defTabSz="914105"/>
            <a:r>
              <a:rPr lang="en-US" sz="1400" b="1" dirty="0">
                <a:solidFill>
                  <a:srgbClr val="1F497D"/>
                </a:solidFill>
              </a:rPr>
              <a:t>Year of Procurement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619450" y="4111081"/>
            <a:ext cx="553867" cy="1891101"/>
          </a:xfrm>
          <a:prstGeom prst="rightBrace">
            <a:avLst>
              <a:gd name="adj1" fmla="val 166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9" tIns="45705" rIns="91409" bIns="45705" rtlCol="0" anchor="ctr"/>
          <a:lstStyle/>
          <a:p>
            <a:pPr algn="ctr" defTabSz="914105"/>
            <a:endParaRPr lang="en-US">
              <a:solidFill>
                <a:prstClr val="black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015615" y="4671539"/>
            <a:ext cx="846670" cy="742537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ctr" defTabSz="914105"/>
            <a:r>
              <a:rPr lang="en-US" sz="1400" b="1" dirty="0">
                <a:solidFill>
                  <a:srgbClr val="1F497D"/>
                </a:solidFill>
              </a:rPr>
              <a:t>Olympic</a:t>
            </a:r>
          </a:p>
          <a:p>
            <a:pPr algn="ctr" defTabSz="914105"/>
            <a:r>
              <a:rPr lang="en-US" sz="1400" b="1" dirty="0">
                <a:solidFill>
                  <a:srgbClr val="1F497D"/>
                </a:solidFill>
              </a:rPr>
              <a:t>Legacy</a:t>
            </a:r>
          </a:p>
          <a:p>
            <a:pPr algn="ctr" defTabSz="914105"/>
            <a:r>
              <a:rPr lang="en-US" sz="1400" b="1" dirty="0">
                <a:solidFill>
                  <a:srgbClr val="1F497D"/>
                </a:solidFill>
              </a:rPr>
              <a:t>Program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41106" y="5123538"/>
            <a:ext cx="147400" cy="30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5" rIns="91409" bIns="45705" rtlCol="0" anchor="ctr"/>
          <a:lstStyle/>
          <a:p>
            <a:pPr algn="ctr" defTabSz="914105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041106" y="4635188"/>
            <a:ext cx="147400" cy="304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09" tIns="45705" rIns="91409" bIns="45705" rtlCol="0" anchor="ctr"/>
          <a:lstStyle/>
          <a:p>
            <a:pPr algn="ctr" defTabSz="914105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041106" y="5611888"/>
            <a:ext cx="147400" cy="304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5" rIns="91409" bIns="45705" rtlCol="0" anchor="ctr"/>
          <a:lstStyle/>
          <a:p>
            <a:pPr algn="ctr" defTabSz="914105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154307" y="5588914"/>
            <a:ext cx="2278125" cy="369302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defTabSz="914105"/>
            <a:r>
              <a:rPr lang="en-US" sz="900" b="1" dirty="0">
                <a:solidFill>
                  <a:prstClr val="black"/>
                </a:solidFill>
              </a:rPr>
              <a:t>Integral/MBA as Developer &amp; Development</a:t>
            </a:r>
          </a:p>
          <a:p>
            <a:pPr defTabSz="914105"/>
            <a:r>
              <a:rPr lang="en-US" sz="900" b="1" dirty="0">
                <a:solidFill>
                  <a:prstClr val="black"/>
                </a:solidFill>
              </a:rPr>
              <a:t>Program Manager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154306" y="5160846"/>
            <a:ext cx="2593980" cy="235761"/>
          </a:xfrm>
          <a:prstGeom prst="rect">
            <a:avLst/>
          </a:prstGeom>
          <a:noFill/>
        </p:spPr>
        <p:txBody>
          <a:bodyPr wrap="square" lIns="91409" tIns="45705" rIns="91409" bIns="45705" rtlCol="0">
            <a:spAutoFit/>
          </a:bodyPr>
          <a:lstStyle/>
          <a:p>
            <a:pPr defTabSz="914105"/>
            <a:r>
              <a:rPr lang="en-US" sz="900" b="1" dirty="0">
                <a:solidFill>
                  <a:prstClr val="black"/>
                </a:solidFill>
              </a:rPr>
              <a:t>Integral as Development Program Manager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154308" y="4667562"/>
            <a:ext cx="2101795" cy="230802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defTabSz="914105"/>
            <a:r>
              <a:rPr lang="en-US" sz="900" b="1" dirty="0">
                <a:solidFill>
                  <a:prstClr val="black"/>
                </a:solidFill>
              </a:rPr>
              <a:t>AHA as Development Program Manager</a:t>
            </a: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8" y="6517629"/>
            <a:ext cx="1135405" cy="28246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71" y="6478549"/>
            <a:ext cx="1283297" cy="3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3922"/>
              </p:ext>
            </p:extLst>
          </p:nvPr>
        </p:nvGraphicFramePr>
        <p:xfrm>
          <a:off x="457747" y="1371600"/>
          <a:ext cx="8095341" cy="4267200"/>
        </p:xfrm>
        <a:graphic>
          <a:graphicData uri="http://schemas.openxmlformats.org/drawingml/2006/table">
            <a:tbl>
              <a:tblPr firstRow="1" bandRow="1"/>
              <a:tblGrid>
                <a:gridCol w="1987038"/>
                <a:gridCol w="6108303"/>
              </a:tblGrid>
              <a:tr h="36576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/>
                        <a:t>       Performance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2344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00FF"/>
                          </a:solidFill>
                        </a:rPr>
                        <a:t>Education  </a:t>
                      </a:r>
                    </a:p>
                    <a:p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i="1" dirty="0" smtClean="0"/>
                        <a:t>48 Students from the inaugural class of Centennial Elementary School</a:t>
                      </a:r>
                      <a:r>
                        <a:rPr lang="en-US" sz="1200" b="1" i="1" baseline="0" dirty="0" smtClean="0"/>
                        <a:t> </a:t>
                      </a:r>
                      <a:r>
                        <a:rPr lang="en-US" sz="1200" b="1" i="1" dirty="0" smtClean="0"/>
                        <a:t>entered college in 2011, including many Ivy League/top tier Universities. Over 70% are graduates of high schools within the APS system.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i="1" dirty="0" smtClean="0"/>
                        <a:t>The Atlanta Community Scholars Fund, established in 2004 by AHA, has awarded 82 scholarships to students living in publicly  funded housing.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85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00FF"/>
                          </a:solidFill>
                        </a:rPr>
                        <a:t>Employment Growth &amp; Stability  </a:t>
                      </a:r>
                    </a:p>
                    <a:p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i="1" dirty="0" smtClean="0"/>
                        <a:t>Of 2,805 families served from 4 Hope VI funded communities, 67% completed job training programs and 74% of employment referrals resulted in placement. At the end of 2009, 90% were employed.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4848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00FF"/>
                          </a:solidFill>
                        </a:rPr>
                        <a:t>Engagement in the larger Community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6075" indent="-285750">
                        <a:buFont typeface="Arial" pitchFamily="34" charset="0"/>
                        <a:buChar char="•"/>
                      </a:pPr>
                      <a:r>
                        <a:rPr lang="en-US" sz="1200" b="1" i="1" dirty="0" smtClean="0"/>
                        <a:t>Client maintained a website for mothers battling HIV, based on her own experiences with the disease and her family.</a:t>
                      </a:r>
                    </a:p>
                    <a:p>
                      <a:pPr marL="346075" indent="-285750">
                        <a:buFont typeface="Arial" pitchFamily="34" charset="0"/>
                        <a:buChar char="•"/>
                      </a:pPr>
                      <a:r>
                        <a:rPr lang="en-US" sz="1200" b="1" i="1" dirty="0" smtClean="0"/>
                        <a:t>Seniors involved in Senior Idol Talent Competition and Healthy Lifestyles programs.</a:t>
                      </a:r>
                    </a:p>
                    <a:p>
                      <a:pPr marL="346075" indent="-285750">
                        <a:buFont typeface="Arial" pitchFamily="34" charset="0"/>
                        <a:buChar char="•"/>
                      </a:pPr>
                      <a:r>
                        <a:rPr lang="en-US" sz="1200" b="1" i="1" dirty="0" smtClean="0"/>
                        <a:t>Grandparents raising grandchildren involved in Project Healthy Grandparents and PTA’s</a:t>
                      </a:r>
                    </a:p>
                    <a:p>
                      <a:pPr marL="346075" indent="-285750">
                        <a:buFont typeface="Arial" pitchFamily="34" charset="0"/>
                        <a:buChar char="•"/>
                      </a:pPr>
                      <a:r>
                        <a:rPr lang="en-US" sz="1200" b="1" i="1" dirty="0" smtClean="0"/>
                        <a:t>Teens enrolling in Children’s Art Project, Youth Entrepreneurship, Debating, and  Music Programs.</a:t>
                      </a:r>
                    </a:p>
                    <a:p>
                      <a:pPr marL="346075" indent="-285750">
                        <a:buFont typeface="Arial" pitchFamily="34" charset="0"/>
                        <a:buChar char="•"/>
                      </a:pPr>
                      <a:r>
                        <a:rPr lang="en-US" sz="1200" b="1" i="1" dirty="0" smtClean="0"/>
                        <a:t>Former AHA resident and mother of three sponsored by the NAACP as an exchange IT student to Germany.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76638" y="0"/>
            <a:ext cx="6348132" cy="707878"/>
          </a:xfrm>
          <a:prstGeom prst="rect">
            <a:avLst/>
          </a:prstGeom>
        </p:spPr>
        <p:txBody>
          <a:bodyPr wrap="none" lIns="91432" tIns="45716" rIns="91432" bIns="45716">
            <a:spAutoFit/>
          </a:bodyPr>
          <a:lstStyle/>
          <a:p>
            <a:pPr algn="r"/>
            <a:r>
              <a:rPr lang="en-US" sz="2000" b="1" i="1" dirty="0">
                <a:solidFill>
                  <a:prstClr val="white"/>
                </a:solidFill>
                <a:latin typeface="Arial Black" panose="020B0A04020102020204" pitchFamily="34" charset="0"/>
              </a:rPr>
              <a:t>Examples of Human Development </a:t>
            </a:r>
            <a:r>
              <a:rPr lang="en-US" sz="2000" b="1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Success: </a:t>
            </a:r>
          </a:p>
          <a:p>
            <a:pPr algn="r"/>
            <a:r>
              <a:rPr lang="en-US" sz="2000" b="1" i="1" dirty="0" smtClean="0">
                <a:latin typeface="Arial Black" panose="020B0A04020102020204" pitchFamily="34" charset="0"/>
              </a:rPr>
              <a:t>in The </a:t>
            </a:r>
            <a:r>
              <a:rPr lang="en-US" sz="2000" b="1" i="1" dirty="0">
                <a:latin typeface="Arial Black" panose="020B0A04020102020204" pitchFamily="34" charset="0"/>
              </a:rPr>
              <a:t>Atlanta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12"/>
          <a:stretch/>
        </p:blipFill>
        <p:spPr>
          <a:xfrm>
            <a:off x="8011005" y="6406750"/>
            <a:ext cx="1132995" cy="393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7" y="6462189"/>
            <a:ext cx="1135405" cy="2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1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92D050"/>
      </a:accent1>
      <a:accent2>
        <a:srgbClr val="0000FF"/>
      </a:accent2>
      <a:accent3>
        <a:srgbClr val="7F7F7F"/>
      </a:accent3>
      <a:accent4>
        <a:srgbClr val="161616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92D050"/>
      </a:accent1>
      <a:accent2>
        <a:srgbClr val="0000FF"/>
      </a:accent2>
      <a:accent3>
        <a:srgbClr val="7F7F7F"/>
      </a:accent3>
      <a:accent4>
        <a:srgbClr val="161616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FB977DE276C4F9E1CF611DD55AA6F" ma:contentTypeVersion="4" ma:contentTypeDescription="Create a new document." ma:contentTypeScope="" ma:versionID="2d5ee395f23dc2467ed7add3ce4849cf">
  <xsd:schema xmlns:xsd="http://www.w3.org/2001/XMLSchema" xmlns:xs="http://www.w3.org/2001/XMLSchema" xmlns:p="http://schemas.microsoft.com/office/2006/metadata/properties" xmlns:ns2="5c07dca6-cb82-4a6f-a788-46eccb33b646" xmlns:ns3="f570e621-9c0a-4d98-a92f-0d16cf29b50b" targetNamespace="http://schemas.microsoft.com/office/2006/metadata/properties" ma:root="true" ma:fieldsID="e73b23284fe0234074878d38c839eff3" ns2:_="" ns3:_="">
    <xsd:import namespace="5c07dca6-cb82-4a6f-a788-46eccb33b646"/>
    <xsd:import namespace="f570e621-9c0a-4d98-a92f-0d16cf29b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7dca6-cb82-4a6f-a788-46eccb33b6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0e621-9c0a-4d98-a92f-0d16cf29b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2A764E-F9E1-4B73-854F-14B4121DF881}"/>
</file>

<file path=customXml/itemProps2.xml><?xml version="1.0" encoding="utf-8"?>
<ds:datastoreItem xmlns:ds="http://schemas.openxmlformats.org/officeDocument/2006/customXml" ds:itemID="{4E97CF5B-DF12-4F89-8A49-8FB4FDE45B0E}"/>
</file>

<file path=customXml/itemProps3.xml><?xml version="1.0" encoding="utf-8"?>
<ds:datastoreItem xmlns:ds="http://schemas.openxmlformats.org/officeDocument/2006/customXml" ds:itemID="{15EE69BE-EF6F-4B98-9A55-7C9BA3FF1547}"/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660</Words>
  <Application>Microsoft Office PowerPoint</Application>
  <PresentationFormat>On-screen Show (4:3)</PresentationFormat>
  <Paragraphs>154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Urban</vt:lpstr>
      <vt:lpstr>1_Urban</vt:lpstr>
      <vt:lpstr>Office Theme</vt:lpstr>
      <vt:lpstr>1_Office Theme</vt:lpstr>
      <vt:lpstr>   HUD Conference: Emerging Strategies In Affordable Housing</vt:lpstr>
      <vt:lpstr>PowerPoint Presentation</vt:lpstr>
      <vt:lpstr>PowerPoint Presentation</vt:lpstr>
      <vt:lpstr>PowerPoint Presentation</vt:lpstr>
      <vt:lpstr>PowerPoint Presentation</vt:lpstr>
      <vt:lpstr>Implementation Phase For  The Atlanta Model</vt:lpstr>
      <vt:lpstr>PowerPoint Presentation</vt:lpstr>
    </vt:vector>
  </TitlesOfParts>
  <Company>Integral Properties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Kelly</dc:creator>
  <cp:lastModifiedBy>Egbert Perry</cp:lastModifiedBy>
  <cp:revision>70</cp:revision>
  <cp:lastPrinted>2017-08-24T19:36:09Z</cp:lastPrinted>
  <dcterms:created xsi:type="dcterms:W3CDTF">2016-11-09T14:13:56Z</dcterms:created>
  <dcterms:modified xsi:type="dcterms:W3CDTF">2019-07-22T20:40:25Z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0x010100953FB977DE276C4F9E1CF611DD55AA6F</vt:lpwstr>
  </property>
</Properties>
</file>