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537" r:id="rId3"/>
    <p:sldId id="519" r:id="rId4"/>
    <p:sldId id="538" r:id="rId5"/>
    <p:sldId id="520" r:id="rId6"/>
    <p:sldId id="539" r:id="rId7"/>
    <p:sldId id="523" r:id="rId8"/>
    <p:sldId id="521" r:id="rId9"/>
    <p:sldId id="522" r:id="rId10"/>
    <p:sldId id="540" r:id="rId11"/>
    <p:sldId id="524" r:id="rId12"/>
    <p:sldId id="525" r:id="rId13"/>
    <p:sldId id="526" r:id="rId14"/>
    <p:sldId id="527" r:id="rId15"/>
    <p:sldId id="528" r:id="rId16"/>
    <p:sldId id="530" r:id="rId17"/>
    <p:sldId id="529" r:id="rId18"/>
    <p:sldId id="531" r:id="rId19"/>
    <p:sldId id="532" r:id="rId20"/>
    <p:sldId id="533" r:id="rId21"/>
    <p:sldId id="534" r:id="rId22"/>
    <p:sldId id="535" r:id="rId23"/>
    <p:sldId id="536" r:id="rId24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ajan Pro" panose="02020502050506020301" charset="0"/>
      <p:regular r:id="rId30"/>
      <p:bold r:id="rId31"/>
    </p:embeddedFont>
  </p:embeddedFontLst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B16"/>
    <a:srgbClr val="8CC63F"/>
    <a:srgbClr val="FF8500"/>
    <a:srgbClr val="07A9FE"/>
    <a:srgbClr val="CC1E07"/>
    <a:srgbClr val="099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 showGuides="1">
      <p:cViewPr varScale="1">
        <p:scale>
          <a:sx n="60" d="100"/>
          <a:sy n="60" d="100"/>
        </p:scale>
        <p:origin x="688" y="36"/>
      </p:cViewPr>
      <p:guideLst>
        <p:guide orient="horz" pos="2160"/>
        <p:guide pos="57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4AD3B-D37C-4E50-86FC-488CFC9DEB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9DA2A-8C7E-4924-BDE4-AB0376E03D5A}">
      <dgm:prSet custT="1"/>
      <dgm:spPr/>
      <dgm:t>
        <a:bodyPr/>
        <a:lstStyle/>
        <a:p>
          <a:pPr rtl="0"/>
          <a:r>
            <a:rPr lang="en-US" sz="2000" dirty="0"/>
            <a:t>WITHOUT TAX CREDITS</a:t>
          </a:r>
        </a:p>
      </dgm:t>
    </dgm:pt>
    <dgm:pt modelId="{F2515681-5CB5-4EF3-94B2-4E5CC597D37B}" type="parTrans" cxnId="{301F13AF-F69F-4219-943B-21A7F5A59FB9}">
      <dgm:prSet/>
      <dgm:spPr/>
      <dgm:t>
        <a:bodyPr/>
        <a:lstStyle/>
        <a:p>
          <a:endParaRPr lang="en-US"/>
        </a:p>
      </dgm:t>
    </dgm:pt>
    <dgm:pt modelId="{73F9A35A-2870-450D-9A48-0A53BF94F93A}" type="sibTrans" cxnId="{301F13AF-F69F-4219-943B-21A7F5A59FB9}">
      <dgm:prSet/>
      <dgm:spPr/>
      <dgm:t>
        <a:bodyPr/>
        <a:lstStyle/>
        <a:p>
          <a:endParaRPr lang="en-US"/>
        </a:p>
      </dgm:t>
    </dgm:pt>
    <dgm:pt modelId="{C9947985-5DFE-4E4E-93FD-B05442BFF575}">
      <dgm:prSet custT="1"/>
      <dgm:spPr/>
      <dgm:t>
        <a:bodyPr/>
        <a:lstStyle/>
        <a:p>
          <a:pPr rtl="0"/>
          <a:r>
            <a:rPr lang="en-US" sz="2000" dirty="0"/>
            <a:t>Op Expense    = $500</a:t>
          </a:r>
        </a:p>
      </dgm:t>
    </dgm:pt>
    <dgm:pt modelId="{A502BC49-E01C-4A91-9C04-89C95A6AE427}" type="parTrans" cxnId="{DAB39BA6-0D1F-4F93-9483-FE4F603786D1}">
      <dgm:prSet/>
      <dgm:spPr/>
      <dgm:t>
        <a:bodyPr/>
        <a:lstStyle/>
        <a:p>
          <a:endParaRPr lang="en-US"/>
        </a:p>
      </dgm:t>
    </dgm:pt>
    <dgm:pt modelId="{816AC37E-6D46-42FA-B022-7015E20265F9}" type="sibTrans" cxnId="{DAB39BA6-0D1F-4F93-9483-FE4F603786D1}">
      <dgm:prSet/>
      <dgm:spPr/>
      <dgm:t>
        <a:bodyPr/>
        <a:lstStyle/>
        <a:p>
          <a:endParaRPr lang="en-US"/>
        </a:p>
      </dgm:t>
    </dgm:pt>
    <dgm:pt modelId="{C62A43A2-6C24-4047-8C8D-A22922BB30D6}">
      <dgm:prSet custT="1"/>
      <dgm:spPr/>
      <dgm:t>
        <a:bodyPr/>
        <a:lstStyle/>
        <a:p>
          <a:pPr rtl="0"/>
          <a:r>
            <a:rPr lang="en-US" sz="2000" dirty="0"/>
            <a:t>Mortgage </a:t>
          </a:r>
          <a:r>
            <a:rPr lang="en-US" sz="2000" dirty="0" err="1"/>
            <a:t>Pmt</a:t>
          </a:r>
          <a:r>
            <a:rPr lang="en-US" sz="2000" dirty="0"/>
            <a:t> = </a:t>
          </a:r>
          <a:r>
            <a:rPr lang="en-US" sz="2000" u="none" dirty="0"/>
            <a:t>$600</a:t>
          </a:r>
        </a:p>
      </dgm:t>
    </dgm:pt>
    <dgm:pt modelId="{2DBB11C7-8171-4557-835C-5EE323459B7A}" type="parTrans" cxnId="{8A323F50-646E-472C-AEE6-42594A35949C}">
      <dgm:prSet/>
      <dgm:spPr/>
      <dgm:t>
        <a:bodyPr/>
        <a:lstStyle/>
        <a:p>
          <a:endParaRPr lang="en-US"/>
        </a:p>
      </dgm:t>
    </dgm:pt>
    <dgm:pt modelId="{15D02187-B82C-44F0-AEFD-9B76F5367801}" type="sibTrans" cxnId="{8A323F50-646E-472C-AEE6-42594A35949C}">
      <dgm:prSet/>
      <dgm:spPr/>
      <dgm:t>
        <a:bodyPr/>
        <a:lstStyle/>
        <a:p>
          <a:endParaRPr lang="en-US"/>
        </a:p>
      </dgm:t>
    </dgm:pt>
    <dgm:pt modelId="{DB2472CB-1D66-406C-817B-50E6C4575F57}">
      <dgm:prSet custT="1"/>
      <dgm:spPr/>
      <dgm:t>
        <a:bodyPr/>
        <a:lstStyle/>
        <a:p>
          <a:pPr rtl="0"/>
          <a:r>
            <a:rPr lang="en-US" sz="2000" dirty="0"/>
            <a:t>Rent                = $1,100</a:t>
          </a:r>
        </a:p>
      </dgm:t>
    </dgm:pt>
    <dgm:pt modelId="{0F46DDBA-58BB-46FB-9E75-91E336D4E41A}" type="parTrans" cxnId="{BD268DFF-A095-4734-95FD-FDBC3A52CFBA}">
      <dgm:prSet/>
      <dgm:spPr/>
      <dgm:t>
        <a:bodyPr/>
        <a:lstStyle/>
        <a:p>
          <a:endParaRPr lang="en-US"/>
        </a:p>
      </dgm:t>
    </dgm:pt>
    <dgm:pt modelId="{2E3A3E46-BEE5-4602-9A03-B2C8D80CADAD}" type="sibTrans" cxnId="{BD268DFF-A095-4734-95FD-FDBC3A52CFBA}">
      <dgm:prSet/>
      <dgm:spPr/>
      <dgm:t>
        <a:bodyPr/>
        <a:lstStyle/>
        <a:p>
          <a:endParaRPr lang="en-US"/>
        </a:p>
      </dgm:t>
    </dgm:pt>
    <dgm:pt modelId="{D1D80EAD-757A-4848-802B-6A42FA0B19CF}" type="pres">
      <dgm:prSet presAssocID="{1744AD3B-D37C-4E50-86FC-488CFC9DEB84}" presName="Name0" presStyleCnt="0">
        <dgm:presLayoutVars>
          <dgm:dir/>
          <dgm:animLvl val="lvl"/>
          <dgm:resizeHandles val="exact"/>
        </dgm:presLayoutVars>
      </dgm:prSet>
      <dgm:spPr/>
    </dgm:pt>
    <dgm:pt modelId="{E8625142-9C96-4B40-83B9-EE34E1109581}" type="pres">
      <dgm:prSet presAssocID="{BB99DA2A-8C7E-4924-BDE4-AB0376E03D5A}" presName="linNode" presStyleCnt="0"/>
      <dgm:spPr/>
    </dgm:pt>
    <dgm:pt modelId="{8F9AD041-FA4B-491B-BD4F-811A2ECA97F8}" type="pres">
      <dgm:prSet presAssocID="{BB99DA2A-8C7E-4924-BDE4-AB0376E03D5A}" presName="parentText" presStyleLbl="node1" presStyleIdx="0" presStyleCnt="4" custScaleX="132356" custScaleY="130152">
        <dgm:presLayoutVars>
          <dgm:chMax val="1"/>
          <dgm:bulletEnabled val="1"/>
        </dgm:presLayoutVars>
      </dgm:prSet>
      <dgm:spPr/>
    </dgm:pt>
    <dgm:pt modelId="{D96C110D-F445-4345-987C-CE66F285BDEA}" type="pres">
      <dgm:prSet presAssocID="{73F9A35A-2870-450D-9A48-0A53BF94F93A}" presName="sp" presStyleCnt="0"/>
      <dgm:spPr/>
    </dgm:pt>
    <dgm:pt modelId="{5A242A99-1D27-458B-8350-2F0DDE6D2E71}" type="pres">
      <dgm:prSet presAssocID="{C9947985-5DFE-4E4E-93FD-B05442BFF575}" presName="linNode" presStyleCnt="0"/>
      <dgm:spPr/>
    </dgm:pt>
    <dgm:pt modelId="{FF6D897C-C332-4198-A18B-92FA45EA670B}" type="pres">
      <dgm:prSet presAssocID="{C9947985-5DFE-4E4E-93FD-B05442BFF575}" presName="parentText" presStyleLbl="node1" presStyleIdx="1" presStyleCnt="4" custScaleX="250194">
        <dgm:presLayoutVars>
          <dgm:chMax val="1"/>
          <dgm:bulletEnabled val="1"/>
        </dgm:presLayoutVars>
      </dgm:prSet>
      <dgm:spPr/>
    </dgm:pt>
    <dgm:pt modelId="{0FEC5D4C-991B-41C3-AAC7-F5E8DC0D00E6}" type="pres">
      <dgm:prSet presAssocID="{816AC37E-6D46-42FA-B022-7015E20265F9}" presName="sp" presStyleCnt="0"/>
      <dgm:spPr/>
    </dgm:pt>
    <dgm:pt modelId="{29F1184E-BF24-4D81-83B9-ABE82A1D314C}" type="pres">
      <dgm:prSet presAssocID="{C62A43A2-6C24-4047-8C8D-A22922BB30D6}" presName="linNode" presStyleCnt="0"/>
      <dgm:spPr/>
    </dgm:pt>
    <dgm:pt modelId="{D792BA95-26A6-41A0-8258-5B16CFE6A4F7}" type="pres">
      <dgm:prSet presAssocID="{C62A43A2-6C24-4047-8C8D-A22922BB30D6}" presName="parentText" presStyleLbl="node1" presStyleIdx="2" presStyleCnt="4" custScaleX="250194">
        <dgm:presLayoutVars>
          <dgm:chMax val="1"/>
          <dgm:bulletEnabled val="1"/>
        </dgm:presLayoutVars>
      </dgm:prSet>
      <dgm:spPr/>
    </dgm:pt>
    <dgm:pt modelId="{B981C846-B4F8-4834-AF14-F0C63C2D4714}" type="pres">
      <dgm:prSet presAssocID="{15D02187-B82C-44F0-AEFD-9B76F5367801}" presName="sp" presStyleCnt="0"/>
      <dgm:spPr/>
    </dgm:pt>
    <dgm:pt modelId="{5C0368A4-AD7B-4592-923A-0F52EA74633D}" type="pres">
      <dgm:prSet presAssocID="{DB2472CB-1D66-406C-817B-50E6C4575F57}" presName="linNode" presStyleCnt="0"/>
      <dgm:spPr/>
    </dgm:pt>
    <dgm:pt modelId="{E0F7A17B-0EB7-4C65-9A3F-9080DD7D22E6}" type="pres">
      <dgm:prSet presAssocID="{DB2472CB-1D66-406C-817B-50E6C4575F5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E1CEC01-A87C-4907-81CD-10893B9652C6}" type="presOf" srcId="{C9947985-5DFE-4E4E-93FD-B05442BFF575}" destId="{FF6D897C-C332-4198-A18B-92FA45EA670B}" srcOrd="0" destOrd="0" presId="urn:microsoft.com/office/officeart/2005/8/layout/vList5"/>
    <dgm:cxn modelId="{65297569-5EAA-4050-B909-65050C21963A}" type="presOf" srcId="{C62A43A2-6C24-4047-8C8D-A22922BB30D6}" destId="{D792BA95-26A6-41A0-8258-5B16CFE6A4F7}" srcOrd="0" destOrd="0" presId="urn:microsoft.com/office/officeart/2005/8/layout/vList5"/>
    <dgm:cxn modelId="{5452A54E-B0FD-4C86-A49A-0A15352B29E5}" type="presOf" srcId="{DB2472CB-1D66-406C-817B-50E6C4575F57}" destId="{E0F7A17B-0EB7-4C65-9A3F-9080DD7D22E6}" srcOrd="0" destOrd="0" presId="urn:microsoft.com/office/officeart/2005/8/layout/vList5"/>
    <dgm:cxn modelId="{8A323F50-646E-472C-AEE6-42594A35949C}" srcId="{1744AD3B-D37C-4E50-86FC-488CFC9DEB84}" destId="{C62A43A2-6C24-4047-8C8D-A22922BB30D6}" srcOrd="2" destOrd="0" parTransId="{2DBB11C7-8171-4557-835C-5EE323459B7A}" sibTransId="{15D02187-B82C-44F0-AEFD-9B76F5367801}"/>
    <dgm:cxn modelId="{9EA02D9E-CBB2-4EC0-8661-84F8A437ECDF}" type="presOf" srcId="{1744AD3B-D37C-4E50-86FC-488CFC9DEB84}" destId="{D1D80EAD-757A-4848-802B-6A42FA0B19CF}" srcOrd="0" destOrd="0" presId="urn:microsoft.com/office/officeart/2005/8/layout/vList5"/>
    <dgm:cxn modelId="{DAB39BA6-0D1F-4F93-9483-FE4F603786D1}" srcId="{1744AD3B-D37C-4E50-86FC-488CFC9DEB84}" destId="{C9947985-5DFE-4E4E-93FD-B05442BFF575}" srcOrd="1" destOrd="0" parTransId="{A502BC49-E01C-4A91-9C04-89C95A6AE427}" sibTransId="{816AC37E-6D46-42FA-B022-7015E20265F9}"/>
    <dgm:cxn modelId="{301F13AF-F69F-4219-943B-21A7F5A59FB9}" srcId="{1744AD3B-D37C-4E50-86FC-488CFC9DEB84}" destId="{BB99DA2A-8C7E-4924-BDE4-AB0376E03D5A}" srcOrd="0" destOrd="0" parTransId="{F2515681-5CB5-4EF3-94B2-4E5CC597D37B}" sibTransId="{73F9A35A-2870-450D-9A48-0A53BF94F93A}"/>
    <dgm:cxn modelId="{1C4142C3-0DB1-4E4F-991B-09B2C3EC9191}" type="presOf" srcId="{BB99DA2A-8C7E-4924-BDE4-AB0376E03D5A}" destId="{8F9AD041-FA4B-491B-BD4F-811A2ECA97F8}" srcOrd="0" destOrd="0" presId="urn:microsoft.com/office/officeart/2005/8/layout/vList5"/>
    <dgm:cxn modelId="{BD268DFF-A095-4734-95FD-FDBC3A52CFBA}" srcId="{1744AD3B-D37C-4E50-86FC-488CFC9DEB84}" destId="{DB2472CB-1D66-406C-817B-50E6C4575F57}" srcOrd="3" destOrd="0" parTransId="{0F46DDBA-58BB-46FB-9E75-91E336D4E41A}" sibTransId="{2E3A3E46-BEE5-4602-9A03-B2C8D80CADAD}"/>
    <dgm:cxn modelId="{6B9381E1-294C-4778-BA69-0A0F209B595A}" type="presParOf" srcId="{D1D80EAD-757A-4848-802B-6A42FA0B19CF}" destId="{E8625142-9C96-4B40-83B9-EE34E1109581}" srcOrd="0" destOrd="0" presId="urn:microsoft.com/office/officeart/2005/8/layout/vList5"/>
    <dgm:cxn modelId="{E9114F39-6C89-4741-9FB3-D71F6CA59E11}" type="presParOf" srcId="{E8625142-9C96-4B40-83B9-EE34E1109581}" destId="{8F9AD041-FA4B-491B-BD4F-811A2ECA97F8}" srcOrd="0" destOrd="0" presId="urn:microsoft.com/office/officeart/2005/8/layout/vList5"/>
    <dgm:cxn modelId="{11E48E97-7E7B-46C6-942C-089967A4BE1F}" type="presParOf" srcId="{D1D80EAD-757A-4848-802B-6A42FA0B19CF}" destId="{D96C110D-F445-4345-987C-CE66F285BDEA}" srcOrd="1" destOrd="0" presId="urn:microsoft.com/office/officeart/2005/8/layout/vList5"/>
    <dgm:cxn modelId="{ABC10BED-AE8C-4469-941D-1AD005986130}" type="presParOf" srcId="{D1D80EAD-757A-4848-802B-6A42FA0B19CF}" destId="{5A242A99-1D27-458B-8350-2F0DDE6D2E71}" srcOrd="2" destOrd="0" presId="urn:microsoft.com/office/officeart/2005/8/layout/vList5"/>
    <dgm:cxn modelId="{027EB161-7103-469A-AF43-6F90C5D0DDE4}" type="presParOf" srcId="{5A242A99-1D27-458B-8350-2F0DDE6D2E71}" destId="{FF6D897C-C332-4198-A18B-92FA45EA670B}" srcOrd="0" destOrd="0" presId="urn:microsoft.com/office/officeart/2005/8/layout/vList5"/>
    <dgm:cxn modelId="{4B20CBE7-FAC9-4D46-AE54-804D9020F779}" type="presParOf" srcId="{D1D80EAD-757A-4848-802B-6A42FA0B19CF}" destId="{0FEC5D4C-991B-41C3-AAC7-F5E8DC0D00E6}" srcOrd="3" destOrd="0" presId="urn:microsoft.com/office/officeart/2005/8/layout/vList5"/>
    <dgm:cxn modelId="{C82A3E04-599D-426C-A9DF-B85392536904}" type="presParOf" srcId="{D1D80EAD-757A-4848-802B-6A42FA0B19CF}" destId="{29F1184E-BF24-4D81-83B9-ABE82A1D314C}" srcOrd="4" destOrd="0" presId="urn:microsoft.com/office/officeart/2005/8/layout/vList5"/>
    <dgm:cxn modelId="{80C95376-3ECD-498E-94B4-0E51B346E9EE}" type="presParOf" srcId="{29F1184E-BF24-4D81-83B9-ABE82A1D314C}" destId="{D792BA95-26A6-41A0-8258-5B16CFE6A4F7}" srcOrd="0" destOrd="0" presId="urn:microsoft.com/office/officeart/2005/8/layout/vList5"/>
    <dgm:cxn modelId="{B1155CC7-8CC5-4E44-B335-0080EBCD7DFF}" type="presParOf" srcId="{D1D80EAD-757A-4848-802B-6A42FA0B19CF}" destId="{B981C846-B4F8-4834-AF14-F0C63C2D4714}" srcOrd="5" destOrd="0" presId="urn:microsoft.com/office/officeart/2005/8/layout/vList5"/>
    <dgm:cxn modelId="{827CC66F-5C68-4A11-9D92-70917C618424}" type="presParOf" srcId="{D1D80EAD-757A-4848-802B-6A42FA0B19CF}" destId="{5C0368A4-AD7B-4592-923A-0F52EA74633D}" srcOrd="6" destOrd="0" presId="urn:microsoft.com/office/officeart/2005/8/layout/vList5"/>
    <dgm:cxn modelId="{599E0DE3-571E-499C-9A22-5021D21EC826}" type="presParOf" srcId="{5C0368A4-AD7B-4592-923A-0F52EA74633D}" destId="{E0F7A17B-0EB7-4C65-9A3F-9080DD7D22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4AD3B-D37C-4E50-86FC-488CFC9DEB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9DA2A-8C7E-4924-BDE4-AB0376E03D5A}">
      <dgm:prSet/>
      <dgm:spPr/>
      <dgm:t>
        <a:bodyPr/>
        <a:lstStyle/>
        <a:p>
          <a:pPr rtl="0"/>
          <a:r>
            <a:rPr lang="en-US" dirty="0"/>
            <a:t>WITH TAX CREDITS</a:t>
          </a:r>
        </a:p>
      </dgm:t>
    </dgm:pt>
    <dgm:pt modelId="{F2515681-5CB5-4EF3-94B2-4E5CC597D37B}" type="parTrans" cxnId="{301F13AF-F69F-4219-943B-21A7F5A59FB9}">
      <dgm:prSet/>
      <dgm:spPr/>
      <dgm:t>
        <a:bodyPr/>
        <a:lstStyle/>
        <a:p>
          <a:endParaRPr lang="en-US"/>
        </a:p>
      </dgm:t>
    </dgm:pt>
    <dgm:pt modelId="{73F9A35A-2870-450D-9A48-0A53BF94F93A}" type="sibTrans" cxnId="{301F13AF-F69F-4219-943B-21A7F5A59FB9}">
      <dgm:prSet/>
      <dgm:spPr/>
      <dgm:t>
        <a:bodyPr/>
        <a:lstStyle/>
        <a:p>
          <a:endParaRPr lang="en-US"/>
        </a:p>
      </dgm:t>
    </dgm:pt>
    <dgm:pt modelId="{C9947985-5DFE-4E4E-93FD-B05442BFF575}">
      <dgm:prSet custT="1"/>
      <dgm:spPr/>
      <dgm:t>
        <a:bodyPr/>
        <a:lstStyle/>
        <a:p>
          <a:pPr rtl="0"/>
          <a:r>
            <a:rPr lang="en-US" sz="2000" dirty="0"/>
            <a:t>Op Expense    = $500</a:t>
          </a:r>
        </a:p>
      </dgm:t>
    </dgm:pt>
    <dgm:pt modelId="{A502BC49-E01C-4A91-9C04-89C95A6AE427}" type="parTrans" cxnId="{DAB39BA6-0D1F-4F93-9483-FE4F603786D1}">
      <dgm:prSet/>
      <dgm:spPr/>
      <dgm:t>
        <a:bodyPr/>
        <a:lstStyle/>
        <a:p>
          <a:endParaRPr lang="en-US"/>
        </a:p>
      </dgm:t>
    </dgm:pt>
    <dgm:pt modelId="{816AC37E-6D46-42FA-B022-7015E20265F9}" type="sibTrans" cxnId="{DAB39BA6-0D1F-4F93-9483-FE4F603786D1}">
      <dgm:prSet/>
      <dgm:spPr/>
      <dgm:t>
        <a:bodyPr/>
        <a:lstStyle/>
        <a:p>
          <a:endParaRPr lang="en-US"/>
        </a:p>
      </dgm:t>
    </dgm:pt>
    <dgm:pt modelId="{C62A43A2-6C24-4047-8C8D-A22922BB30D6}">
      <dgm:prSet custT="1"/>
      <dgm:spPr/>
      <dgm:t>
        <a:bodyPr/>
        <a:lstStyle/>
        <a:p>
          <a:pPr rtl="0"/>
          <a:r>
            <a:rPr lang="en-US" sz="2000" dirty="0"/>
            <a:t>Mortgage </a:t>
          </a:r>
          <a:r>
            <a:rPr lang="en-US" sz="2000" dirty="0" err="1"/>
            <a:t>Pmt</a:t>
          </a:r>
          <a:r>
            <a:rPr lang="en-US" sz="2000" dirty="0"/>
            <a:t> = </a:t>
          </a:r>
          <a:r>
            <a:rPr lang="en-US" sz="2000" u="none" dirty="0"/>
            <a:t>$250</a:t>
          </a:r>
        </a:p>
      </dgm:t>
    </dgm:pt>
    <dgm:pt modelId="{2DBB11C7-8171-4557-835C-5EE323459B7A}" type="parTrans" cxnId="{8A323F50-646E-472C-AEE6-42594A35949C}">
      <dgm:prSet/>
      <dgm:spPr/>
      <dgm:t>
        <a:bodyPr/>
        <a:lstStyle/>
        <a:p>
          <a:endParaRPr lang="en-US"/>
        </a:p>
      </dgm:t>
    </dgm:pt>
    <dgm:pt modelId="{15D02187-B82C-44F0-AEFD-9B76F5367801}" type="sibTrans" cxnId="{8A323F50-646E-472C-AEE6-42594A35949C}">
      <dgm:prSet/>
      <dgm:spPr/>
      <dgm:t>
        <a:bodyPr/>
        <a:lstStyle/>
        <a:p>
          <a:endParaRPr lang="en-US"/>
        </a:p>
      </dgm:t>
    </dgm:pt>
    <dgm:pt modelId="{DB2472CB-1D66-406C-817B-50E6C4575F57}">
      <dgm:prSet custT="1"/>
      <dgm:spPr/>
      <dgm:t>
        <a:bodyPr/>
        <a:lstStyle/>
        <a:p>
          <a:pPr rtl="0"/>
          <a:r>
            <a:rPr lang="en-US" sz="2000" dirty="0"/>
            <a:t>Rent                = $750</a:t>
          </a:r>
        </a:p>
      </dgm:t>
    </dgm:pt>
    <dgm:pt modelId="{0F46DDBA-58BB-46FB-9E75-91E336D4E41A}" type="parTrans" cxnId="{BD268DFF-A095-4734-95FD-FDBC3A52CFBA}">
      <dgm:prSet/>
      <dgm:spPr/>
      <dgm:t>
        <a:bodyPr/>
        <a:lstStyle/>
        <a:p>
          <a:endParaRPr lang="en-US"/>
        </a:p>
      </dgm:t>
    </dgm:pt>
    <dgm:pt modelId="{2E3A3E46-BEE5-4602-9A03-B2C8D80CADAD}" type="sibTrans" cxnId="{BD268DFF-A095-4734-95FD-FDBC3A52CFBA}">
      <dgm:prSet/>
      <dgm:spPr/>
      <dgm:t>
        <a:bodyPr/>
        <a:lstStyle/>
        <a:p>
          <a:endParaRPr lang="en-US"/>
        </a:p>
      </dgm:t>
    </dgm:pt>
    <dgm:pt modelId="{D1D80EAD-757A-4848-802B-6A42FA0B19CF}" type="pres">
      <dgm:prSet presAssocID="{1744AD3B-D37C-4E50-86FC-488CFC9DEB84}" presName="Name0" presStyleCnt="0">
        <dgm:presLayoutVars>
          <dgm:dir/>
          <dgm:animLvl val="lvl"/>
          <dgm:resizeHandles val="exact"/>
        </dgm:presLayoutVars>
      </dgm:prSet>
      <dgm:spPr/>
    </dgm:pt>
    <dgm:pt modelId="{E8625142-9C96-4B40-83B9-EE34E1109581}" type="pres">
      <dgm:prSet presAssocID="{BB99DA2A-8C7E-4924-BDE4-AB0376E03D5A}" presName="linNode" presStyleCnt="0"/>
      <dgm:spPr/>
    </dgm:pt>
    <dgm:pt modelId="{8F9AD041-FA4B-491B-BD4F-811A2ECA97F8}" type="pres">
      <dgm:prSet presAssocID="{BB99DA2A-8C7E-4924-BDE4-AB0376E03D5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96C110D-F445-4345-987C-CE66F285BDEA}" type="pres">
      <dgm:prSet presAssocID="{73F9A35A-2870-450D-9A48-0A53BF94F93A}" presName="sp" presStyleCnt="0"/>
      <dgm:spPr/>
    </dgm:pt>
    <dgm:pt modelId="{5A242A99-1D27-458B-8350-2F0DDE6D2E71}" type="pres">
      <dgm:prSet presAssocID="{C9947985-5DFE-4E4E-93FD-B05442BFF575}" presName="linNode" presStyleCnt="0"/>
      <dgm:spPr/>
    </dgm:pt>
    <dgm:pt modelId="{FF6D897C-C332-4198-A18B-92FA45EA670B}" type="pres">
      <dgm:prSet presAssocID="{C9947985-5DFE-4E4E-93FD-B05442BFF575}" presName="parentText" presStyleLbl="node1" presStyleIdx="1" presStyleCnt="4" custScaleX="250194">
        <dgm:presLayoutVars>
          <dgm:chMax val="1"/>
          <dgm:bulletEnabled val="1"/>
        </dgm:presLayoutVars>
      </dgm:prSet>
      <dgm:spPr/>
    </dgm:pt>
    <dgm:pt modelId="{0FEC5D4C-991B-41C3-AAC7-F5E8DC0D00E6}" type="pres">
      <dgm:prSet presAssocID="{816AC37E-6D46-42FA-B022-7015E20265F9}" presName="sp" presStyleCnt="0"/>
      <dgm:spPr/>
    </dgm:pt>
    <dgm:pt modelId="{29F1184E-BF24-4D81-83B9-ABE82A1D314C}" type="pres">
      <dgm:prSet presAssocID="{C62A43A2-6C24-4047-8C8D-A22922BB30D6}" presName="linNode" presStyleCnt="0"/>
      <dgm:spPr/>
    </dgm:pt>
    <dgm:pt modelId="{D792BA95-26A6-41A0-8258-5B16CFE6A4F7}" type="pres">
      <dgm:prSet presAssocID="{C62A43A2-6C24-4047-8C8D-A22922BB30D6}" presName="parentText" presStyleLbl="node1" presStyleIdx="2" presStyleCnt="4" custScaleX="250194">
        <dgm:presLayoutVars>
          <dgm:chMax val="1"/>
          <dgm:bulletEnabled val="1"/>
        </dgm:presLayoutVars>
      </dgm:prSet>
      <dgm:spPr/>
    </dgm:pt>
    <dgm:pt modelId="{B981C846-B4F8-4834-AF14-F0C63C2D4714}" type="pres">
      <dgm:prSet presAssocID="{15D02187-B82C-44F0-AEFD-9B76F5367801}" presName="sp" presStyleCnt="0"/>
      <dgm:spPr/>
    </dgm:pt>
    <dgm:pt modelId="{5C0368A4-AD7B-4592-923A-0F52EA74633D}" type="pres">
      <dgm:prSet presAssocID="{DB2472CB-1D66-406C-817B-50E6C4575F57}" presName="linNode" presStyleCnt="0"/>
      <dgm:spPr/>
    </dgm:pt>
    <dgm:pt modelId="{E0F7A17B-0EB7-4C65-9A3F-9080DD7D22E6}" type="pres">
      <dgm:prSet presAssocID="{DB2472CB-1D66-406C-817B-50E6C4575F5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7158C23-0781-4F0B-977B-4EC41B055992}" type="presOf" srcId="{DB2472CB-1D66-406C-817B-50E6C4575F57}" destId="{E0F7A17B-0EB7-4C65-9A3F-9080DD7D22E6}" srcOrd="0" destOrd="0" presId="urn:microsoft.com/office/officeart/2005/8/layout/vList5"/>
    <dgm:cxn modelId="{E8F99365-011C-49E3-B828-7A96D070E583}" type="presOf" srcId="{C62A43A2-6C24-4047-8C8D-A22922BB30D6}" destId="{D792BA95-26A6-41A0-8258-5B16CFE6A4F7}" srcOrd="0" destOrd="0" presId="urn:microsoft.com/office/officeart/2005/8/layout/vList5"/>
    <dgm:cxn modelId="{49C61668-27E5-4BD7-9535-693A78D382C7}" type="presOf" srcId="{BB99DA2A-8C7E-4924-BDE4-AB0376E03D5A}" destId="{8F9AD041-FA4B-491B-BD4F-811A2ECA97F8}" srcOrd="0" destOrd="0" presId="urn:microsoft.com/office/officeart/2005/8/layout/vList5"/>
    <dgm:cxn modelId="{8A323F50-646E-472C-AEE6-42594A35949C}" srcId="{1744AD3B-D37C-4E50-86FC-488CFC9DEB84}" destId="{C62A43A2-6C24-4047-8C8D-A22922BB30D6}" srcOrd="2" destOrd="0" parTransId="{2DBB11C7-8171-4557-835C-5EE323459B7A}" sibTransId="{15D02187-B82C-44F0-AEFD-9B76F5367801}"/>
    <dgm:cxn modelId="{DAB39BA6-0D1F-4F93-9483-FE4F603786D1}" srcId="{1744AD3B-D37C-4E50-86FC-488CFC9DEB84}" destId="{C9947985-5DFE-4E4E-93FD-B05442BFF575}" srcOrd="1" destOrd="0" parTransId="{A502BC49-E01C-4A91-9C04-89C95A6AE427}" sibTransId="{816AC37E-6D46-42FA-B022-7015E20265F9}"/>
    <dgm:cxn modelId="{301F13AF-F69F-4219-943B-21A7F5A59FB9}" srcId="{1744AD3B-D37C-4E50-86FC-488CFC9DEB84}" destId="{BB99DA2A-8C7E-4924-BDE4-AB0376E03D5A}" srcOrd="0" destOrd="0" parTransId="{F2515681-5CB5-4EF3-94B2-4E5CC597D37B}" sibTransId="{73F9A35A-2870-450D-9A48-0A53BF94F93A}"/>
    <dgm:cxn modelId="{2CD841FB-41D3-4394-938E-B11F755C6CA2}" type="presOf" srcId="{1744AD3B-D37C-4E50-86FC-488CFC9DEB84}" destId="{D1D80EAD-757A-4848-802B-6A42FA0B19CF}" srcOrd="0" destOrd="0" presId="urn:microsoft.com/office/officeart/2005/8/layout/vList5"/>
    <dgm:cxn modelId="{BD268DFF-A095-4734-95FD-FDBC3A52CFBA}" srcId="{1744AD3B-D37C-4E50-86FC-488CFC9DEB84}" destId="{DB2472CB-1D66-406C-817B-50E6C4575F57}" srcOrd="3" destOrd="0" parTransId="{0F46DDBA-58BB-46FB-9E75-91E336D4E41A}" sibTransId="{2E3A3E46-BEE5-4602-9A03-B2C8D80CADAD}"/>
    <dgm:cxn modelId="{0A1AC5FF-EDD8-48D3-8F93-B02F6B2B236F}" type="presOf" srcId="{C9947985-5DFE-4E4E-93FD-B05442BFF575}" destId="{FF6D897C-C332-4198-A18B-92FA45EA670B}" srcOrd="0" destOrd="0" presId="urn:microsoft.com/office/officeart/2005/8/layout/vList5"/>
    <dgm:cxn modelId="{EE926A5B-474F-4636-A3ED-5EA02F558C60}" type="presParOf" srcId="{D1D80EAD-757A-4848-802B-6A42FA0B19CF}" destId="{E8625142-9C96-4B40-83B9-EE34E1109581}" srcOrd="0" destOrd="0" presId="urn:microsoft.com/office/officeart/2005/8/layout/vList5"/>
    <dgm:cxn modelId="{0732B353-D4CA-4A58-9C8C-05E7F2820A0E}" type="presParOf" srcId="{E8625142-9C96-4B40-83B9-EE34E1109581}" destId="{8F9AD041-FA4B-491B-BD4F-811A2ECA97F8}" srcOrd="0" destOrd="0" presId="urn:microsoft.com/office/officeart/2005/8/layout/vList5"/>
    <dgm:cxn modelId="{D12D9C85-688A-4625-884C-2826AF06BD39}" type="presParOf" srcId="{D1D80EAD-757A-4848-802B-6A42FA0B19CF}" destId="{D96C110D-F445-4345-987C-CE66F285BDEA}" srcOrd="1" destOrd="0" presId="urn:microsoft.com/office/officeart/2005/8/layout/vList5"/>
    <dgm:cxn modelId="{A4DC960D-B6A7-4C02-A26F-DD14C6B2F660}" type="presParOf" srcId="{D1D80EAD-757A-4848-802B-6A42FA0B19CF}" destId="{5A242A99-1D27-458B-8350-2F0DDE6D2E71}" srcOrd="2" destOrd="0" presId="urn:microsoft.com/office/officeart/2005/8/layout/vList5"/>
    <dgm:cxn modelId="{71927A68-F405-4B90-9FB3-2B4754016139}" type="presParOf" srcId="{5A242A99-1D27-458B-8350-2F0DDE6D2E71}" destId="{FF6D897C-C332-4198-A18B-92FA45EA670B}" srcOrd="0" destOrd="0" presId="urn:microsoft.com/office/officeart/2005/8/layout/vList5"/>
    <dgm:cxn modelId="{5E66EB84-0C03-4978-A679-5F7DBA37BCE2}" type="presParOf" srcId="{D1D80EAD-757A-4848-802B-6A42FA0B19CF}" destId="{0FEC5D4C-991B-41C3-AAC7-F5E8DC0D00E6}" srcOrd="3" destOrd="0" presId="urn:microsoft.com/office/officeart/2005/8/layout/vList5"/>
    <dgm:cxn modelId="{2BB6F2B2-EBED-48D5-B767-E11B53198839}" type="presParOf" srcId="{D1D80EAD-757A-4848-802B-6A42FA0B19CF}" destId="{29F1184E-BF24-4D81-83B9-ABE82A1D314C}" srcOrd="4" destOrd="0" presId="urn:microsoft.com/office/officeart/2005/8/layout/vList5"/>
    <dgm:cxn modelId="{E88A3324-FB1F-44BE-BE5E-FFB891F78858}" type="presParOf" srcId="{29F1184E-BF24-4D81-83B9-ABE82A1D314C}" destId="{D792BA95-26A6-41A0-8258-5B16CFE6A4F7}" srcOrd="0" destOrd="0" presId="urn:microsoft.com/office/officeart/2005/8/layout/vList5"/>
    <dgm:cxn modelId="{A34D1E51-A80F-4EC2-9F9F-B58825EB83E1}" type="presParOf" srcId="{D1D80EAD-757A-4848-802B-6A42FA0B19CF}" destId="{B981C846-B4F8-4834-AF14-F0C63C2D4714}" srcOrd="5" destOrd="0" presId="urn:microsoft.com/office/officeart/2005/8/layout/vList5"/>
    <dgm:cxn modelId="{6EBB9485-D1AD-48B2-8FDB-9D8C3B3EB97C}" type="presParOf" srcId="{D1D80EAD-757A-4848-802B-6A42FA0B19CF}" destId="{5C0368A4-AD7B-4592-923A-0F52EA74633D}" srcOrd="6" destOrd="0" presId="urn:microsoft.com/office/officeart/2005/8/layout/vList5"/>
    <dgm:cxn modelId="{301FF138-7517-42A7-BF7D-B0AFD48FA566}" type="presParOf" srcId="{5C0368A4-AD7B-4592-923A-0F52EA74633D}" destId="{E0F7A17B-0EB7-4C65-9A3F-9080DD7D22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C2E96-5FEE-4388-9BC4-E639EED07C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8A653-937B-442A-837E-6FD6A14E56D1}">
      <dgm:prSet phldrT="[Text]"/>
      <dgm:spPr/>
      <dgm:t>
        <a:bodyPr/>
        <a:lstStyle/>
        <a:p>
          <a:r>
            <a:rPr lang="en-US" dirty="0"/>
            <a:t>Happy Town, LP</a:t>
          </a:r>
        </a:p>
      </dgm:t>
    </dgm:pt>
    <dgm:pt modelId="{98EA5BBF-0924-4E06-BC8C-980816D80BA2}" type="parTrans" cxnId="{8F370539-9631-4F6F-B469-A50034FF4C10}">
      <dgm:prSet/>
      <dgm:spPr/>
      <dgm:t>
        <a:bodyPr/>
        <a:lstStyle/>
        <a:p>
          <a:endParaRPr lang="en-US"/>
        </a:p>
      </dgm:t>
    </dgm:pt>
    <dgm:pt modelId="{5D776CB9-3552-4BE6-AE42-34E88CF90DA8}" type="sibTrans" cxnId="{8F370539-9631-4F6F-B469-A50034FF4C10}">
      <dgm:prSet/>
      <dgm:spPr/>
      <dgm:t>
        <a:bodyPr/>
        <a:lstStyle/>
        <a:p>
          <a:endParaRPr lang="en-US"/>
        </a:p>
      </dgm:t>
    </dgm:pt>
    <dgm:pt modelId="{18E94AB2-A0B2-4791-B79C-5FCCEFEB0565}" type="asst">
      <dgm:prSet phldrT="[Text]"/>
      <dgm:spPr/>
      <dgm:t>
        <a:bodyPr/>
        <a:lstStyle/>
        <a:p>
          <a:r>
            <a:rPr lang="en-US" dirty="0"/>
            <a:t>Investor, LP </a:t>
          </a:r>
        </a:p>
        <a:p>
          <a:r>
            <a:rPr lang="en-US" dirty="0"/>
            <a:t>99.99%</a:t>
          </a:r>
        </a:p>
      </dgm:t>
    </dgm:pt>
    <dgm:pt modelId="{8043D081-8A78-48C4-8D8B-21B3B1362DED}" type="parTrans" cxnId="{E5DA1C7E-C722-446C-89E2-DAF372F0AFA4}">
      <dgm:prSet/>
      <dgm:spPr/>
      <dgm:t>
        <a:bodyPr/>
        <a:lstStyle/>
        <a:p>
          <a:endParaRPr lang="en-US"/>
        </a:p>
      </dgm:t>
    </dgm:pt>
    <dgm:pt modelId="{90044937-6394-447E-9C56-77CD557D2A59}" type="sibTrans" cxnId="{E5DA1C7E-C722-446C-89E2-DAF372F0AFA4}">
      <dgm:prSet/>
      <dgm:spPr/>
      <dgm:t>
        <a:bodyPr/>
        <a:lstStyle/>
        <a:p>
          <a:endParaRPr lang="en-US"/>
        </a:p>
      </dgm:t>
    </dgm:pt>
    <dgm:pt modelId="{2B1C675B-301A-47A2-B7D6-16C7EBFF3446}">
      <dgm:prSet phldrT="[Text]"/>
      <dgm:spPr/>
      <dgm:t>
        <a:bodyPr/>
        <a:lstStyle/>
        <a:p>
          <a:r>
            <a:rPr lang="en-US" dirty="0"/>
            <a:t>BGC Advantage, LLC</a:t>
          </a:r>
        </a:p>
        <a:p>
          <a:r>
            <a:rPr lang="en-US" dirty="0"/>
            <a:t>51%</a:t>
          </a:r>
        </a:p>
      </dgm:t>
    </dgm:pt>
    <dgm:pt modelId="{426C9247-483C-4954-A4FF-6D06D9BE8413}" type="parTrans" cxnId="{C7D1057C-36F0-4E70-BD03-B313B6EC2EB4}">
      <dgm:prSet/>
      <dgm:spPr/>
      <dgm:t>
        <a:bodyPr/>
        <a:lstStyle/>
        <a:p>
          <a:endParaRPr lang="en-US"/>
        </a:p>
      </dgm:t>
    </dgm:pt>
    <dgm:pt modelId="{2DF24081-AEAC-44D2-973C-D982566515EE}" type="sibTrans" cxnId="{C7D1057C-36F0-4E70-BD03-B313B6EC2EB4}">
      <dgm:prSet/>
      <dgm:spPr/>
      <dgm:t>
        <a:bodyPr/>
        <a:lstStyle/>
        <a:p>
          <a:endParaRPr lang="en-US"/>
        </a:p>
      </dgm:t>
    </dgm:pt>
    <dgm:pt modelId="{EEB50DC6-C450-4D74-88DC-13CEB5D1346B}">
      <dgm:prSet phldrT="[Text]"/>
      <dgm:spPr/>
      <dgm:t>
        <a:bodyPr/>
        <a:lstStyle/>
        <a:p>
          <a:r>
            <a:rPr lang="en-US" dirty="0"/>
            <a:t>Scottsdale Housing Development Corporation, LLC</a:t>
          </a:r>
        </a:p>
        <a:p>
          <a:r>
            <a:rPr lang="en-US" dirty="0"/>
            <a:t>49%</a:t>
          </a:r>
        </a:p>
      </dgm:t>
    </dgm:pt>
    <dgm:pt modelId="{699926C3-E421-4472-9CF3-F3056575E3F8}" type="parTrans" cxnId="{DD879FAA-EED9-4AA0-B7A2-A097F76FA523}">
      <dgm:prSet/>
      <dgm:spPr/>
      <dgm:t>
        <a:bodyPr/>
        <a:lstStyle/>
        <a:p>
          <a:endParaRPr lang="en-US"/>
        </a:p>
      </dgm:t>
    </dgm:pt>
    <dgm:pt modelId="{C50A691B-DAF6-4098-9139-33BF08CAF2AC}" type="sibTrans" cxnId="{DD879FAA-EED9-4AA0-B7A2-A097F76FA523}">
      <dgm:prSet/>
      <dgm:spPr/>
      <dgm:t>
        <a:bodyPr/>
        <a:lstStyle/>
        <a:p>
          <a:endParaRPr lang="en-US"/>
        </a:p>
      </dgm:t>
    </dgm:pt>
    <dgm:pt modelId="{14CEAF64-37B7-46B1-B3FD-ED489C35DB4F}">
      <dgm:prSet phldrT="[Text]"/>
      <dgm:spPr/>
      <dgm:t>
        <a:bodyPr/>
        <a:lstStyle/>
        <a:p>
          <a:r>
            <a:rPr lang="en-US" dirty="0"/>
            <a:t>Happy Town, GP</a:t>
          </a:r>
        </a:p>
        <a:p>
          <a:r>
            <a:rPr lang="en-US" dirty="0"/>
            <a:t>.01%</a:t>
          </a:r>
        </a:p>
      </dgm:t>
    </dgm:pt>
    <dgm:pt modelId="{1B55A874-2A74-4889-9945-639A4254CBF5}" type="parTrans" cxnId="{5E7C5503-D9B7-41D6-9BD7-2495D55FC3DC}">
      <dgm:prSet/>
      <dgm:spPr/>
      <dgm:t>
        <a:bodyPr/>
        <a:lstStyle/>
        <a:p>
          <a:endParaRPr lang="en-US"/>
        </a:p>
      </dgm:t>
    </dgm:pt>
    <dgm:pt modelId="{79AD5FEE-6419-46D9-959A-7CB23D98F608}" type="sibTrans" cxnId="{5E7C5503-D9B7-41D6-9BD7-2495D55FC3DC}">
      <dgm:prSet/>
      <dgm:spPr/>
      <dgm:t>
        <a:bodyPr/>
        <a:lstStyle/>
        <a:p>
          <a:endParaRPr lang="en-US"/>
        </a:p>
      </dgm:t>
    </dgm:pt>
    <dgm:pt modelId="{42A5F957-1A6B-49BD-A434-CBBA4E3D82BE}">
      <dgm:prSet phldrT="[Text]"/>
      <dgm:spPr/>
      <dgm:t>
        <a:bodyPr/>
        <a:lstStyle/>
        <a:p>
          <a:r>
            <a:rPr lang="en-US" dirty="0"/>
            <a:t>SHA</a:t>
          </a:r>
        </a:p>
        <a:p>
          <a:r>
            <a:rPr lang="en-US" dirty="0"/>
            <a:t>100%</a:t>
          </a:r>
        </a:p>
      </dgm:t>
    </dgm:pt>
    <dgm:pt modelId="{69B87F8B-91B8-44B4-8C31-E5CB85CD12EE}" type="parTrans" cxnId="{C5F22154-7033-4E4A-AB00-5341BB64B366}">
      <dgm:prSet/>
      <dgm:spPr/>
      <dgm:t>
        <a:bodyPr/>
        <a:lstStyle/>
        <a:p>
          <a:endParaRPr lang="en-US"/>
        </a:p>
      </dgm:t>
    </dgm:pt>
    <dgm:pt modelId="{5A5E3170-B57A-41EC-900B-86A934417166}" type="sibTrans" cxnId="{C5F22154-7033-4E4A-AB00-5341BB64B366}">
      <dgm:prSet/>
      <dgm:spPr/>
      <dgm:t>
        <a:bodyPr/>
        <a:lstStyle/>
        <a:p>
          <a:endParaRPr lang="en-US"/>
        </a:p>
      </dgm:t>
    </dgm:pt>
    <dgm:pt modelId="{807A47BE-8A35-4ECD-8EFC-ADF646CD3392}" type="pres">
      <dgm:prSet presAssocID="{CF2C2E96-5FEE-4388-9BC4-E639EED07C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72BFB5-5266-4B1B-8B47-79979A33B34D}" type="pres">
      <dgm:prSet presAssocID="{4848A653-937B-442A-837E-6FD6A14E56D1}" presName="hierRoot1" presStyleCnt="0">
        <dgm:presLayoutVars>
          <dgm:hierBranch val="init"/>
        </dgm:presLayoutVars>
      </dgm:prSet>
      <dgm:spPr/>
    </dgm:pt>
    <dgm:pt modelId="{F8652871-CB20-4E1E-90E7-2F88F0B950C8}" type="pres">
      <dgm:prSet presAssocID="{4848A653-937B-442A-837E-6FD6A14E56D1}" presName="rootComposite1" presStyleCnt="0"/>
      <dgm:spPr/>
    </dgm:pt>
    <dgm:pt modelId="{5D2074B6-15E0-4DF8-BBC1-A37930CAB601}" type="pres">
      <dgm:prSet presAssocID="{4848A653-937B-442A-837E-6FD6A14E56D1}" presName="rootText1" presStyleLbl="node0" presStyleIdx="0" presStyleCnt="2" custLinFactNeighborX="-1307" custLinFactNeighborY="-71660">
        <dgm:presLayoutVars>
          <dgm:chPref val="3"/>
        </dgm:presLayoutVars>
      </dgm:prSet>
      <dgm:spPr/>
    </dgm:pt>
    <dgm:pt modelId="{571DEA1C-0072-40CD-8412-3794AC1F33F0}" type="pres">
      <dgm:prSet presAssocID="{4848A653-937B-442A-837E-6FD6A14E56D1}" presName="rootConnector1" presStyleLbl="node1" presStyleIdx="0" presStyleCnt="0"/>
      <dgm:spPr/>
    </dgm:pt>
    <dgm:pt modelId="{4CF37F55-669A-4402-B871-6FE66E940387}" type="pres">
      <dgm:prSet presAssocID="{4848A653-937B-442A-837E-6FD6A14E56D1}" presName="hierChild2" presStyleCnt="0"/>
      <dgm:spPr/>
    </dgm:pt>
    <dgm:pt modelId="{34D25765-3DF5-4CD4-824B-A7498AD823BF}" type="pres">
      <dgm:prSet presAssocID="{426C9247-483C-4954-A4FF-6D06D9BE8413}" presName="Name37" presStyleLbl="parChTrans1D2" presStyleIdx="0" presStyleCnt="4"/>
      <dgm:spPr/>
    </dgm:pt>
    <dgm:pt modelId="{AA7DAC2D-973D-4D11-A544-7610D9349C1D}" type="pres">
      <dgm:prSet presAssocID="{2B1C675B-301A-47A2-B7D6-16C7EBFF3446}" presName="hierRoot2" presStyleCnt="0">
        <dgm:presLayoutVars>
          <dgm:hierBranch val="init"/>
        </dgm:presLayoutVars>
      </dgm:prSet>
      <dgm:spPr/>
    </dgm:pt>
    <dgm:pt modelId="{9E194B3B-CCF1-49DA-B439-7165F62748ED}" type="pres">
      <dgm:prSet presAssocID="{2B1C675B-301A-47A2-B7D6-16C7EBFF3446}" presName="rootComposite" presStyleCnt="0"/>
      <dgm:spPr/>
    </dgm:pt>
    <dgm:pt modelId="{70B51D5E-8225-4FFB-827D-69B5C6B27F36}" type="pres">
      <dgm:prSet presAssocID="{2B1C675B-301A-47A2-B7D6-16C7EBFF3446}" presName="rootText" presStyleLbl="node2" presStyleIdx="0" presStyleCnt="3" custScaleX="91448" custScaleY="53920" custLinFactX="100000" custLinFactY="-15636" custLinFactNeighborX="137632" custLinFactNeighborY="-100000">
        <dgm:presLayoutVars>
          <dgm:chPref val="3"/>
        </dgm:presLayoutVars>
      </dgm:prSet>
      <dgm:spPr/>
    </dgm:pt>
    <dgm:pt modelId="{40C14FB0-211E-440E-99E8-E589C0C030DE}" type="pres">
      <dgm:prSet presAssocID="{2B1C675B-301A-47A2-B7D6-16C7EBFF3446}" presName="rootConnector" presStyleLbl="node2" presStyleIdx="0" presStyleCnt="3"/>
      <dgm:spPr/>
    </dgm:pt>
    <dgm:pt modelId="{99E5B40C-B168-4CDB-BA80-97EC317C0CB5}" type="pres">
      <dgm:prSet presAssocID="{2B1C675B-301A-47A2-B7D6-16C7EBFF3446}" presName="hierChild4" presStyleCnt="0"/>
      <dgm:spPr/>
    </dgm:pt>
    <dgm:pt modelId="{F51F8A8F-0882-4A4C-8361-23DE50532AA3}" type="pres">
      <dgm:prSet presAssocID="{2B1C675B-301A-47A2-B7D6-16C7EBFF3446}" presName="hierChild5" presStyleCnt="0"/>
      <dgm:spPr/>
    </dgm:pt>
    <dgm:pt modelId="{E92748F3-6A89-464F-8C83-28EB9978B34C}" type="pres">
      <dgm:prSet presAssocID="{699926C3-E421-4472-9CF3-F3056575E3F8}" presName="Name37" presStyleLbl="parChTrans1D2" presStyleIdx="1" presStyleCnt="4"/>
      <dgm:spPr/>
    </dgm:pt>
    <dgm:pt modelId="{18E03451-B4C4-465E-9C55-70033DE4E264}" type="pres">
      <dgm:prSet presAssocID="{EEB50DC6-C450-4D74-88DC-13CEB5D1346B}" presName="hierRoot2" presStyleCnt="0">
        <dgm:presLayoutVars>
          <dgm:hierBranch val="init"/>
        </dgm:presLayoutVars>
      </dgm:prSet>
      <dgm:spPr/>
    </dgm:pt>
    <dgm:pt modelId="{086C8CC4-B9B4-4B2B-ACE5-94AC3629D169}" type="pres">
      <dgm:prSet presAssocID="{EEB50DC6-C450-4D74-88DC-13CEB5D1346B}" presName="rootComposite" presStyleCnt="0"/>
      <dgm:spPr/>
    </dgm:pt>
    <dgm:pt modelId="{7AE9FAC7-2484-4D94-9E66-9BC6FA535FC4}" type="pres">
      <dgm:prSet presAssocID="{EEB50DC6-C450-4D74-88DC-13CEB5D1346B}" presName="rootText" presStyleLbl="node2" presStyleIdx="1" presStyleCnt="3" custScaleX="83315" custScaleY="71024" custLinFactX="21013" custLinFactNeighborX="100000" custLinFactNeighborY="-32214">
        <dgm:presLayoutVars>
          <dgm:chPref val="3"/>
        </dgm:presLayoutVars>
      </dgm:prSet>
      <dgm:spPr/>
    </dgm:pt>
    <dgm:pt modelId="{E461E0A5-BB80-4780-A0EB-E7B635AFC5D0}" type="pres">
      <dgm:prSet presAssocID="{EEB50DC6-C450-4D74-88DC-13CEB5D1346B}" presName="rootConnector" presStyleLbl="node2" presStyleIdx="1" presStyleCnt="3"/>
      <dgm:spPr/>
    </dgm:pt>
    <dgm:pt modelId="{26B57644-EE9E-4330-841E-9A779B294BB6}" type="pres">
      <dgm:prSet presAssocID="{EEB50DC6-C450-4D74-88DC-13CEB5D1346B}" presName="hierChild4" presStyleCnt="0"/>
      <dgm:spPr/>
    </dgm:pt>
    <dgm:pt modelId="{0C5CBBD2-B16C-4F6B-A37F-EEC23EB71E7E}" type="pres">
      <dgm:prSet presAssocID="{EEB50DC6-C450-4D74-88DC-13CEB5D1346B}" presName="hierChild5" presStyleCnt="0"/>
      <dgm:spPr/>
    </dgm:pt>
    <dgm:pt modelId="{D5709C18-B82A-4343-B0DE-AE7A698AC887}" type="pres">
      <dgm:prSet presAssocID="{1B55A874-2A74-4889-9945-639A4254CBF5}" presName="Name37" presStyleLbl="parChTrans1D2" presStyleIdx="2" presStyleCnt="4"/>
      <dgm:spPr/>
    </dgm:pt>
    <dgm:pt modelId="{C86D9523-E4C2-45B3-BF30-5FE9F1C7E17A}" type="pres">
      <dgm:prSet presAssocID="{14CEAF64-37B7-46B1-B3FD-ED489C35DB4F}" presName="hierRoot2" presStyleCnt="0">
        <dgm:presLayoutVars>
          <dgm:hierBranch val="init"/>
        </dgm:presLayoutVars>
      </dgm:prSet>
      <dgm:spPr/>
    </dgm:pt>
    <dgm:pt modelId="{A05B2B46-8CD5-487C-BB39-F71479D213B5}" type="pres">
      <dgm:prSet presAssocID="{14CEAF64-37B7-46B1-B3FD-ED489C35DB4F}" presName="rootComposite" presStyleCnt="0"/>
      <dgm:spPr/>
    </dgm:pt>
    <dgm:pt modelId="{65D9BC2B-DEB3-49FD-B610-375445041743}" type="pres">
      <dgm:prSet presAssocID="{14CEAF64-37B7-46B1-B3FD-ED489C35DB4F}" presName="rootText" presStyleLbl="node2" presStyleIdx="2" presStyleCnt="3" custLinFactY="-100000" custLinFactNeighborX="-32520" custLinFactNeighborY="-135944">
        <dgm:presLayoutVars>
          <dgm:chPref val="3"/>
        </dgm:presLayoutVars>
      </dgm:prSet>
      <dgm:spPr/>
    </dgm:pt>
    <dgm:pt modelId="{FAAB48D1-B76B-430C-97E7-53C12B414A30}" type="pres">
      <dgm:prSet presAssocID="{14CEAF64-37B7-46B1-B3FD-ED489C35DB4F}" presName="rootConnector" presStyleLbl="node2" presStyleIdx="2" presStyleCnt="3"/>
      <dgm:spPr/>
    </dgm:pt>
    <dgm:pt modelId="{3125E9E7-394A-454C-A6D3-9B522954F5B0}" type="pres">
      <dgm:prSet presAssocID="{14CEAF64-37B7-46B1-B3FD-ED489C35DB4F}" presName="hierChild4" presStyleCnt="0"/>
      <dgm:spPr/>
    </dgm:pt>
    <dgm:pt modelId="{82E40782-B317-4126-AC3A-E3EE096B8DF6}" type="pres">
      <dgm:prSet presAssocID="{14CEAF64-37B7-46B1-B3FD-ED489C35DB4F}" presName="hierChild5" presStyleCnt="0"/>
      <dgm:spPr/>
    </dgm:pt>
    <dgm:pt modelId="{BC611091-DA65-44AC-9950-C74BB20C90B9}" type="pres">
      <dgm:prSet presAssocID="{4848A653-937B-442A-837E-6FD6A14E56D1}" presName="hierChild3" presStyleCnt="0"/>
      <dgm:spPr/>
    </dgm:pt>
    <dgm:pt modelId="{53EC818F-B452-4F77-BCDA-2C6055873614}" type="pres">
      <dgm:prSet presAssocID="{8043D081-8A78-48C4-8D8B-21B3B1362DED}" presName="Name111" presStyleLbl="parChTrans1D2" presStyleIdx="3" presStyleCnt="4"/>
      <dgm:spPr/>
    </dgm:pt>
    <dgm:pt modelId="{C75D1B98-596D-4DD3-AA3E-0C0C0A97259C}" type="pres">
      <dgm:prSet presAssocID="{18E94AB2-A0B2-4791-B79C-5FCCEFEB0565}" presName="hierRoot3" presStyleCnt="0">
        <dgm:presLayoutVars>
          <dgm:hierBranch val="init"/>
        </dgm:presLayoutVars>
      </dgm:prSet>
      <dgm:spPr/>
    </dgm:pt>
    <dgm:pt modelId="{898E8977-393F-4D3A-B046-6414C701C395}" type="pres">
      <dgm:prSet presAssocID="{18E94AB2-A0B2-4791-B79C-5FCCEFEB0565}" presName="rootComposite3" presStyleCnt="0"/>
      <dgm:spPr/>
    </dgm:pt>
    <dgm:pt modelId="{E7102815-1815-4DE6-83E6-5519251CC487}" type="pres">
      <dgm:prSet presAssocID="{18E94AB2-A0B2-4791-B79C-5FCCEFEB0565}" presName="rootText3" presStyleLbl="asst1" presStyleIdx="0" presStyleCnt="1" custLinFactNeighborX="-39145" custLinFactNeighborY="-85393">
        <dgm:presLayoutVars>
          <dgm:chPref val="3"/>
        </dgm:presLayoutVars>
      </dgm:prSet>
      <dgm:spPr/>
    </dgm:pt>
    <dgm:pt modelId="{12581764-2090-4A07-9C0B-B23753AE7AD8}" type="pres">
      <dgm:prSet presAssocID="{18E94AB2-A0B2-4791-B79C-5FCCEFEB0565}" presName="rootConnector3" presStyleLbl="asst1" presStyleIdx="0" presStyleCnt="1"/>
      <dgm:spPr/>
    </dgm:pt>
    <dgm:pt modelId="{263FD1D8-9C8E-4A73-947A-362012F00D94}" type="pres">
      <dgm:prSet presAssocID="{18E94AB2-A0B2-4791-B79C-5FCCEFEB0565}" presName="hierChild6" presStyleCnt="0"/>
      <dgm:spPr/>
    </dgm:pt>
    <dgm:pt modelId="{91919D65-2C48-4093-AAB9-49328EFF6FF2}" type="pres">
      <dgm:prSet presAssocID="{18E94AB2-A0B2-4791-B79C-5FCCEFEB0565}" presName="hierChild7" presStyleCnt="0"/>
      <dgm:spPr/>
    </dgm:pt>
    <dgm:pt modelId="{72E1ABA1-12D5-4D7F-9A22-E03370690C72}" type="pres">
      <dgm:prSet presAssocID="{42A5F957-1A6B-49BD-A434-CBBA4E3D82BE}" presName="hierRoot1" presStyleCnt="0">
        <dgm:presLayoutVars>
          <dgm:hierBranch val="init"/>
        </dgm:presLayoutVars>
      </dgm:prSet>
      <dgm:spPr/>
    </dgm:pt>
    <dgm:pt modelId="{C12621AD-694F-4A5F-9512-CA8FBA4D3114}" type="pres">
      <dgm:prSet presAssocID="{42A5F957-1A6B-49BD-A434-CBBA4E3D82BE}" presName="rootComposite1" presStyleCnt="0"/>
      <dgm:spPr/>
    </dgm:pt>
    <dgm:pt modelId="{B49ED9E9-4255-4753-94B3-11A8F96F4701}" type="pres">
      <dgm:prSet presAssocID="{42A5F957-1A6B-49BD-A434-CBBA4E3D82BE}" presName="rootText1" presStyleLbl="node0" presStyleIdx="1" presStyleCnt="2" custScaleX="74346" custScaleY="65322" custLinFactY="143851" custLinFactNeighborX="12188" custLinFactNeighborY="200000">
        <dgm:presLayoutVars>
          <dgm:chPref val="3"/>
        </dgm:presLayoutVars>
      </dgm:prSet>
      <dgm:spPr/>
    </dgm:pt>
    <dgm:pt modelId="{AE493F5D-4202-42FC-AEE7-8A0763823989}" type="pres">
      <dgm:prSet presAssocID="{42A5F957-1A6B-49BD-A434-CBBA4E3D82BE}" presName="rootConnector1" presStyleLbl="node1" presStyleIdx="0" presStyleCnt="0"/>
      <dgm:spPr/>
    </dgm:pt>
    <dgm:pt modelId="{681FD361-4BA4-44C9-85A9-7295EBE76B41}" type="pres">
      <dgm:prSet presAssocID="{42A5F957-1A6B-49BD-A434-CBBA4E3D82BE}" presName="hierChild2" presStyleCnt="0"/>
      <dgm:spPr/>
    </dgm:pt>
    <dgm:pt modelId="{9AB46809-526F-4DAA-A6D2-E695CB84064A}" type="pres">
      <dgm:prSet presAssocID="{42A5F957-1A6B-49BD-A434-CBBA4E3D82BE}" presName="hierChild3" presStyleCnt="0"/>
      <dgm:spPr/>
    </dgm:pt>
  </dgm:ptLst>
  <dgm:cxnLst>
    <dgm:cxn modelId="{5E7C5503-D9B7-41D6-9BD7-2495D55FC3DC}" srcId="{4848A653-937B-442A-837E-6FD6A14E56D1}" destId="{14CEAF64-37B7-46B1-B3FD-ED489C35DB4F}" srcOrd="3" destOrd="0" parTransId="{1B55A874-2A74-4889-9945-639A4254CBF5}" sibTransId="{79AD5FEE-6419-46D9-959A-7CB23D98F608}"/>
    <dgm:cxn modelId="{10FB311C-5CCB-40C7-BE9C-FBB19E17368A}" type="presOf" srcId="{426C9247-483C-4954-A4FF-6D06D9BE8413}" destId="{34D25765-3DF5-4CD4-824B-A7498AD823BF}" srcOrd="0" destOrd="0" presId="urn:microsoft.com/office/officeart/2005/8/layout/orgChart1"/>
    <dgm:cxn modelId="{CA9A4221-95F2-445E-9DE1-792B02AF723C}" type="presOf" srcId="{14CEAF64-37B7-46B1-B3FD-ED489C35DB4F}" destId="{65D9BC2B-DEB3-49FD-B610-375445041743}" srcOrd="0" destOrd="0" presId="urn:microsoft.com/office/officeart/2005/8/layout/orgChart1"/>
    <dgm:cxn modelId="{EC3BFD25-82CA-450F-AE10-65CB3A9C3503}" type="presOf" srcId="{18E94AB2-A0B2-4791-B79C-5FCCEFEB0565}" destId="{12581764-2090-4A07-9C0B-B23753AE7AD8}" srcOrd="1" destOrd="0" presId="urn:microsoft.com/office/officeart/2005/8/layout/orgChart1"/>
    <dgm:cxn modelId="{64CB7E27-77BB-4FA1-BB46-7AAD85A045D8}" type="presOf" srcId="{42A5F957-1A6B-49BD-A434-CBBA4E3D82BE}" destId="{AE493F5D-4202-42FC-AEE7-8A0763823989}" srcOrd="1" destOrd="0" presId="urn:microsoft.com/office/officeart/2005/8/layout/orgChart1"/>
    <dgm:cxn modelId="{7781382E-D37F-478F-BF6C-212F29963742}" type="presOf" srcId="{EEB50DC6-C450-4D74-88DC-13CEB5D1346B}" destId="{E461E0A5-BB80-4780-A0EB-E7B635AFC5D0}" srcOrd="1" destOrd="0" presId="urn:microsoft.com/office/officeart/2005/8/layout/orgChart1"/>
    <dgm:cxn modelId="{8F370539-9631-4F6F-B469-A50034FF4C10}" srcId="{CF2C2E96-5FEE-4388-9BC4-E639EED07CED}" destId="{4848A653-937B-442A-837E-6FD6A14E56D1}" srcOrd="0" destOrd="0" parTransId="{98EA5BBF-0924-4E06-BC8C-980816D80BA2}" sibTransId="{5D776CB9-3552-4BE6-AE42-34E88CF90DA8}"/>
    <dgm:cxn modelId="{851C8F61-22A0-4E73-AC20-F8A79198696F}" type="presOf" srcId="{18E94AB2-A0B2-4791-B79C-5FCCEFEB0565}" destId="{E7102815-1815-4DE6-83E6-5519251CC487}" srcOrd="0" destOrd="0" presId="urn:microsoft.com/office/officeart/2005/8/layout/orgChart1"/>
    <dgm:cxn modelId="{421D0246-570F-4AE2-A57F-E6BDDAF4CBCA}" type="presOf" srcId="{14CEAF64-37B7-46B1-B3FD-ED489C35DB4F}" destId="{FAAB48D1-B76B-430C-97E7-53C12B414A30}" srcOrd="1" destOrd="0" presId="urn:microsoft.com/office/officeart/2005/8/layout/orgChart1"/>
    <dgm:cxn modelId="{B3B86A70-F193-4AC2-88DE-62A45EAF5156}" type="presOf" srcId="{1B55A874-2A74-4889-9945-639A4254CBF5}" destId="{D5709C18-B82A-4343-B0DE-AE7A698AC887}" srcOrd="0" destOrd="0" presId="urn:microsoft.com/office/officeart/2005/8/layout/orgChart1"/>
    <dgm:cxn modelId="{AC12DF53-CCEC-4ABF-8DC4-DEFCBFAE5F50}" type="presOf" srcId="{8043D081-8A78-48C4-8D8B-21B3B1362DED}" destId="{53EC818F-B452-4F77-BCDA-2C6055873614}" srcOrd="0" destOrd="0" presId="urn:microsoft.com/office/officeart/2005/8/layout/orgChart1"/>
    <dgm:cxn modelId="{C5F22154-7033-4E4A-AB00-5341BB64B366}" srcId="{CF2C2E96-5FEE-4388-9BC4-E639EED07CED}" destId="{42A5F957-1A6B-49BD-A434-CBBA4E3D82BE}" srcOrd="1" destOrd="0" parTransId="{69B87F8B-91B8-44B4-8C31-E5CB85CD12EE}" sibTransId="{5A5E3170-B57A-41EC-900B-86A934417166}"/>
    <dgm:cxn modelId="{9DD0B855-79CF-43C7-A27C-B060AFA22E6C}" type="presOf" srcId="{4848A653-937B-442A-837E-6FD6A14E56D1}" destId="{571DEA1C-0072-40CD-8412-3794AC1F33F0}" srcOrd="1" destOrd="0" presId="urn:microsoft.com/office/officeart/2005/8/layout/orgChart1"/>
    <dgm:cxn modelId="{339A787A-73EE-4E7D-88FC-3903EFD2E47B}" type="presOf" srcId="{42A5F957-1A6B-49BD-A434-CBBA4E3D82BE}" destId="{B49ED9E9-4255-4753-94B3-11A8F96F4701}" srcOrd="0" destOrd="0" presId="urn:microsoft.com/office/officeart/2005/8/layout/orgChart1"/>
    <dgm:cxn modelId="{C7D1057C-36F0-4E70-BD03-B313B6EC2EB4}" srcId="{4848A653-937B-442A-837E-6FD6A14E56D1}" destId="{2B1C675B-301A-47A2-B7D6-16C7EBFF3446}" srcOrd="1" destOrd="0" parTransId="{426C9247-483C-4954-A4FF-6D06D9BE8413}" sibTransId="{2DF24081-AEAC-44D2-973C-D982566515EE}"/>
    <dgm:cxn modelId="{E5DA1C7E-C722-446C-89E2-DAF372F0AFA4}" srcId="{4848A653-937B-442A-837E-6FD6A14E56D1}" destId="{18E94AB2-A0B2-4791-B79C-5FCCEFEB0565}" srcOrd="0" destOrd="0" parTransId="{8043D081-8A78-48C4-8D8B-21B3B1362DED}" sibTransId="{90044937-6394-447E-9C56-77CD557D2A59}"/>
    <dgm:cxn modelId="{078E3A7E-516E-4B31-AA3B-2DD5585AC237}" type="presOf" srcId="{CF2C2E96-5FEE-4388-9BC4-E639EED07CED}" destId="{807A47BE-8A35-4ECD-8EFC-ADF646CD3392}" srcOrd="0" destOrd="0" presId="urn:microsoft.com/office/officeart/2005/8/layout/orgChart1"/>
    <dgm:cxn modelId="{DD879FAA-EED9-4AA0-B7A2-A097F76FA523}" srcId="{4848A653-937B-442A-837E-6FD6A14E56D1}" destId="{EEB50DC6-C450-4D74-88DC-13CEB5D1346B}" srcOrd="2" destOrd="0" parTransId="{699926C3-E421-4472-9CF3-F3056575E3F8}" sibTransId="{C50A691B-DAF6-4098-9139-33BF08CAF2AC}"/>
    <dgm:cxn modelId="{4B9C96AC-2B97-4806-9481-473C382AEAEB}" type="presOf" srcId="{699926C3-E421-4472-9CF3-F3056575E3F8}" destId="{E92748F3-6A89-464F-8C83-28EB9978B34C}" srcOrd="0" destOrd="0" presId="urn:microsoft.com/office/officeart/2005/8/layout/orgChart1"/>
    <dgm:cxn modelId="{D8B45CBD-5BB0-42D3-B864-358F49FBFEC8}" type="presOf" srcId="{4848A653-937B-442A-837E-6FD6A14E56D1}" destId="{5D2074B6-15E0-4DF8-BBC1-A37930CAB601}" srcOrd="0" destOrd="0" presId="urn:microsoft.com/office/officeart/2005/8/layout/orgChart1"/>
    <dgm:cxn modelId="{2879CDC9-B7B0-4062-A27A-B75BD1CCBFBB}" type="presOf" srcId="{EEB50DC6-C450-4D74-88DC-13CEB5D1346B}" destId="{7AE9FAC7-2484-4D94-9E66-9BC6FA535FC4}" srcOrd="0" destOrd="0" presId="urn:microsoft.com/office/officeart/2005/8/layout/orgChart1"/>
    <dgm:cxn modelId="{52C125DA-7B36-44F5-8422-68903D25B1F9}" type="presOf" srcId="{2B1C675B-301A-47A2-B7D6-16C7EBFF3446}" destId="{40C14FB0-211E-440E-99E8-E589C0C030DE}" srcOrd="1" destOrd="0" presId="urn:microsoft.com/office/officeart/2005/8/layout/orgChart1"/>
    <dgm:cxn modelId="{BAFB70EA-6A15-411B-84DA-1B06B687662B}" type="presOf" srcId="{2B1C675B-301A-47A2-B7D6-16C7EBFF3446}" destId="{70B51D5E-8225-4FFB-827D-69B5C6B27F36}" srcOrd="0" destOrd="0" presId="urn:microsoft.com/office/officeart/2005/8/layout/orgChart1"/>
    <dgm:cxn modelId="{E85399F4-C60D-4BF3-946A-579FA9539419}" type="presParOf" srcId="{807A47BE-8A35-4ECD-8EFC-ADF646CD3392}" destId="{9372BFB5-5266-4B1B-8B47-79979A33B34D}" srcOrd="0" destOrd="0" presId="urn:microsoft.com/office/officeart/2005/8/layout/orgChart1"/>
    <dgm:cxn modelId="{AAD6FC1C-B370-4453-80AC-1E9005B7E813}" type="presParOf" srcId="{9372BFB5-5266-4B1B-8B47-79979A33B34D}" destId="{F8652871-CB20-4E1E-90E7-2F88F0B950C8}" srcOrd="0" destOrd="0" presId="urn:microsoft.com/office/officeart/2005/8/layout/orgChart1"/>
    <dgm:cxn modelId="{F65B30B6-5DB3-4DBC-88BE-D9493C25CB82}" type="presParOf" srcId="{F8652871-CB20-4E1E-90E7-2F88F0B950C8}" destId="{5D2074B6-15E0-4DF8-BBC1-A37930CAB601}" srcOrd="0" destOrd="0" presId="urn:microsoft.com/office/officeart/2005/8/layout/orgChart1"/>
    <dgm:cxn modelId="{5D31E393-2E85-441B-99F4-DA884C09138A}" type="presParOf" srcId="{F8652871-CB20-4E1E-90E7-2F88F0B950C8}" destId="{571DEA1C-0072-40CD-8412-3794AC1F33F0}" srcOrd="1" destOrd="0" presId="urn:microsoft.com/office/officeart/2005/8/layout/orgChart1"/>
    <dgm:cxn modelId="{928EDC66-8B3A-413B-BCF0-155A875F4DEF}" type="presParOf" srcId="{9372BFB5-5266-4B1B-8B47-79979A33B34D}" destId="{4CF37F55-669A-4402-B871-6FE66E940387}" srcOrd="1" destOrd="0" presId="urn:microsoft.com/office/officeart/2005/8/layout/orgChart1"/>
    <dgm:cxn modelId="{B5074C8A-EA62-4219-B5C1-D84591A6782A}" type="presParOf" srcId="{4CF37F55-669A-4402-B871-6FE66E940387}" destId="{34D25765-3DF5-4CD4-824B-A7498AD823BF}" srcOrd="0" destOrd="0" presId="urn:microsoft.com/office/officeart/2005/8/layout/orgChart1"/>
    <dgm:cxn modelId="{1C2AAB63-8F3A-46F8-A643-608DAC293AB2}" type="presParOf" srcId="{4CF37F55-669A-4402-B871-6FE66E940387}" destId="{AA7DAC2D-973D-4D11-A544-7610D9349C1D}" srcOrd="1" destOrd="0" presId="urn:microsoft.com/office/officeart/2005/8/layout/orgChart1"/>
    <dgm:cxn modelId="{DA706CE5-8993-433E-A474-FD50A569879E}" type="presParOf" srcId="{AA7DAC2D-973D-4D11-A544-7610D9349C1D}" destId="{9E194B3B-CCF1-49DA-B439-7165F62748ED}" srcOrd="0" destOrd="0" presId="urn:microsoft.com/office/officeart/2005/8/layout/orgChart1"/>
    <dgm:cxn modelId="{E5A5D7D3-D590-4E36-973F-93F69A7512DE}" type="presParOf" srcId="{9E194B3B-CCF1-49DA-B439-7165F62748ED}" destId="{70B51D5E-8225-4FFB-827D-69B5C6B27F36}" srcOrd="0" destOrd="0" presId="urn:microsoft.com/office/officeart/2005/8/layout/orgChart1"/>
    <dgm:cxn modelId="{5349F63A-BAA4-4B1F-9C3E-10F99769B67C}" type="presParOf" srcId="{9E194B3B-CCF1-49DA-B439-7165F62748ED}" destId="{40C14FB0-211E-440E-99E8-E589C0C030DE}" srcOrd="1" destOrd="0" presId="urn:microsoft.com/office/officeart/2005/8/layout/orgChart1"/>
    <dgm:cxn modelId="{5F2889A9-11BF-499E-B7B7-B3C2B1866483}" type="presParOf" srcId="{AA7DAC2D-973D-4D11-A544-7610D9349C1D}" destId="{99E5B40C-B168-4CDB-BA80-97EC317C0CB5}" srcOrd="1" destOrd="0" presId="urn:microsoft.com/office/officeart/2005/8/layout/orgChart1"/>
    <dgm:cxn modelId="{4383B9EC-EC73-422A-B6C4-DE39A4C16061}" type="presParOf" srcId="{AA7DAC2D-973D-4D11-A544-7610D9349C1D}" destId="{F51F8A8F-0882-4A4C-8361-23DE50532AA3}" srcOrd="2" destOrd="0" presId="urn:microsoft.com/office/officeart/2005/8/layout/orgChart1"/>
    <dgm:cxn modelId="{6F666331-E027-4DAA-B51D-56C82AE25C6C}" type="presParOf" srcId="{4CF37F55-669A-4402-B871-6FE66E940387}" destId="{E92748F3-6A89-464F-8C83-28EB9978B34C}" srcOrd="2" destOrd="0" presId="urn:microsoft.com/office/officeart/2005/8/layout/orgChart1"/>
    <dgm:cxn modelId="{5C2FC083-6E95-4DBC-8E6D-7EF21C0F69E2}" type="presParOf" srcId="{4CF37F55-669A-4402-B871-6FE66E940387}" destId="{18E03451-B4C4-465E-9C55-70033DE4E264}" srcOrd="3" destOrd="0" presId="urn:microsoft.com/office/officeart/2005/8/layout/orgChart1"/>
    <dgm:cxn modelId="{638589FC-CA16-481A-A161-8F88411AA8A8}" type="presParOf" srcId="{18E03451-B4C4-465E-9C55-70033DE4E264}" destId="{086C8CC4-B9B4-4B2B-ACE5-94AC3629D169}" srcOrd="0" destOrd="0" presId="urn:microsoft.com/office/officeart/2005/8/layout/orgChart1"/>
    <dgm:cxn modelId="{5C01C6BE-E602-4C5C-9C6E-6A5FEFFAF4BD}" type="presParOf" srcId="{086C8CC4-B9B4-4B2B-ACE5-94AC3629D169}" destId="{7AE9FAC7-2484-4D94-9E66-9BC6FA535FC4}" srcOrd="0" destOrd="0" presId="urn:microsoft.com/office/officeart/2005/8/layout/orgChart1"/>
    <dgm:cxn modelId="{3221B4FE-07FF-495B-9368-CD4D26334097}" type="presParOf" srcId="{086C8CC4-B9B4-4B2B-ACE5-94AC3629D169}" destId="{E461E0A5-BB80-4780-A0EB-E7B635AFC5D0}" srcOrd="1" destOrd="0" presId="urn:microsoft.com/office/officeart/2005/8/layout/orgChart1"/>
    <dgm:cxn modelId="{227DB841-54C3-4D56-80FB-63B5604C0B65}" type="presParOf" srcId="{18E03451-B4C4-465E-9C55-70033DE4E264}" destId="{26B57644-EE9E-4330-841E-9A779B294BB6}" srcOrd="1" destOrd="0" presId="urn:microsoft.com/office/officeart/2005/8/layout/orgChart1"/>
    <dgm:cxn modelId="{11848CB4-1035-47E7-AA1E-DC133F07AF25}" type="presParOf" srcId="{18E03451-B4C4-465E-9C55-70033DE4E264}" destId="{0C5CBBD2-B16C-4F6B-A37F-EEC23EB71E7E}" srcOrd="2" destOrd="0" presId="urn:microsoft.com/office/officeart/2005/8/layout/orgChart1"/>
    <dgm:cxn modelId="{7BCEE443-C979-42FA-80AE-709FEAFB4DDD}" type="presParOf" srcId="{4CF37F55-669A-4402-B871-6FE66E940387}" destId="{D5709C18-B82A-4343-B0DE-AE7A698AC887}" srcOrd="4" destOrd="0" presId="urn:microsoft.com/office/officeart/2005/8/layout/orgChart1"/>
    <dgm:cxn modelId="{BEB2C647-F5E4-4000-8200-DF5D9C01AA46}" type="presParOf" srcId="{4CF37F55-669A-4402-B871-6FE66E940387}" destId="{C86D9523-E4C2-45B3-BF30-5FE9F1C7E17A}" srcOrd="5" destOrd="0" presId="urn:microsoft.com/office/officeart/2005/8/layout/orgChart1"/>
    <dgm:cxn modelId="{07949BF4-C44C-4FD5-8FE2-A27F4B70170D}" type="presParOf" srcId="{C86D9523-E4C2-45B3-BF30-5FE9F1C7E17A}" destId="{A05B2B46-8CD5-487C-BB39-F71479D213B5}" srcOrd="0" destOrd="0" presId="urn:microsoft.com/office/officeart/2005/8/layout/orgChart1"/>
    <dgm:cxn modelId="{4E7E50C4-7703-49A3-95FD-07A37CBD8172}" type="presParOf" srcId="{A05B2B46-8CD5-487C-BB39-F71479D213B5}" destId="{65D9BC2B-DEB3-49FD-B610-375445041743}" srcOrd="0" destOrd="0" presId="urn:microsoft.com/office/officeart/2005/8/layout/orgChart1"/>
    <dgm:cxn modelId="{609941F1-F194-4DDB-9491-A28CBF48C9BA}" type="presParOf" srcId="{A05B2B46-8CD5-487C-BB39-F71479D213B5}" destId="{FAAB48D1-B76B-430C-97E7-53C12B414A30}" srcOrd="1" destOrd="0" presId="urn:microsoft.com/office/officeart/2005/8/layout/orgChart1"/>
    <dgm:cxn modelId="{E996D2DE-A9B6-4DA3-8CA2-934FE087DEF8}" type="presParOf" srcId="{C86D9523-E4C2-45B3-BF30-5FE9F1C7E17A}" destId="{3125E9E7-394A-454C-A6D3-9B522954F5B0}" srcOrd="1" destOrd="0" presId="urn:microsoft.com/office/officeart/2005/8/layout/orgChart1"/>
    <dgm:cxn modelId="{AFBA5373-633A-47FC-896D-857596DA9627}" type="presParOf" srcId="{C86D9523-E4C2-45B3-BF30-5FE9F1C7E17A}" destId="{82E40782-B317-4126-AC3A-E3EE096B8DF6}" srcOrd="2" destOrd="0" presId="urn:microsoft.com/office/officeart/2005/8/layout/orgChart1"/>
    <dgm:cxn modelId="{C3E3B445-8E75-47A1-B5C3-5F84ABCFF038}" type="presParOf" srcId="{9372BFB5-5266-4B1B-8B47-79979A33B34D}" destId="{BC611091-DA65-44AC-9950-C74BB20C90B9}" srcOrd="2" destOrd="0" presId="urn:microsoft.com/office/officeart/2005/8/layout/orgChart1"/>
    <dgm:cxn modelId="{6428B352-A813-44B7-98D8-D73423BAA687}" type="presParOf" srcId="{BC611091-DA65-44AC-9950-C74BB20C90B9}" destId="{53EC818F-B452-4F77-BCDA-2C6055873614}" srcOrd="0" destOrd="0" presId="urn:microsoft.com/office/officeart/2005/8/layout/orgChart1"/>
    <dgm:cxn modelId="{ED7E09AE-0CF6-4363-AB9F-58526A4584AF}" type="presParOf" srcId="{BC611091-DA65-44AC-9950-C74BB20C90B9}" destId="{C75D1B98-596D-4DD3-AA3E-0C0C0A97259C}" srcOrd="1" destOrd="0" presId="urn:microsoft.com/office/officeart/2005/8/layout/orgChart1"/>
    <dgm:cxn modelId="{5556664A-84EF-4847-8242-45BB5ACC2A09}" type="presParOf" srcId="{C75D1B98-596D-4DD3-AA3E-0C0C0A97259C}" destId="{898E8977-393F-4D3A-B046-6414C701C395}" srcOrd="0" destOrd="0" presId="urn:microsoft.com/office/officeart/2005/8/layout/orgChart1"/>
    <dgm:cxn modelId="{C41D2790-6A3C-41CC-BEC8-A2D815DFFDCE}" type="presParOf" srcId="{898E8977-393F-4D3A-B046-6414C701C395}" destId="{E7102815-1815-4DE6-83E6-5519251CC487}" srcOrd="0" destOrd="0" presId="urn:microsoft.com/office/officeart/2005/8/layout/orgChart1"/>
    <dgm:cxn modelId="{F1283076-3A86-4772-9F0B-F4E9140F70E3}" type="presParOf" srcId="{898E8977-393F-4D3A-B046-6414C701C395}" destId="{12581764-2090-4A07-9C0B-B23753AE7AD8}" srcOrd="1" destOrd="0" presId="urn:microsoft.com/office/officeart/2005/8/layout/orgChart1"/>
    <dgm:cxn modelId="{68403571-31AB-4384-8FAF-55106BA6EA91}" type="presParOf" srcId="{C75D1B98-596D-4DD3-AA3E-0C0C0A97259C}" destId="{263FD1D8-9C8E-4A73-947A-362012F00D94}" srcOrd="1" destOrd="0" presId="urn:microsoft.com/office/officeart/2005/8/layout/orgChart1"/>
    <dgm:cxn modelId="{EF5487E0-E181-45F1-9319-70281DA87BA6}" type="presParOf" srcId="{C75D1B98-596D-4DD3-AA3E-0C0C0A97259C}" destId="{91919D65-2C48-4093-AAB9-49328EFF6FF2}" srcOrd="2" destOrd="0" presId="urn:microsoft.com/office/officeart/2005/8/layout/orgChart1"/>
    <dgm:cxn modelId="{876091C5-4984-4BC1-9147-429F86E75CA5}" type="presParOf" srcId="{807A47BE-8A35-4ECD-8EFC-ADF646CD3392}" destId="{72E1ABA1-12D5-4D7F-9A22-E03370690C72}" srcOrd="1" destOrd="0" presId="urn:microsoft.com/office/officeart/2005/8/layout/orgChart1"/>
    <dgm:cxn modelId="{9B8894CC-D28C-488E-BDE3-F191199A1DE6}" type="presParOf" srcId="{72E1ABA1-12D5-4D7F-9A22-E03370690C72}" destId="{C12621AD-694F-4A5F-9512-CA8FBA4D3114}" srcOrd="0" destOrd="0" presId="urn:microsoft.com/office/officeart/2005/8/layout/orgChart1"/>
    <dgm:cxn modelId="{18921543-73F5-41E2-8C95-32CBADBF842A}" type="presParOf" srcId="{C12621AD-694F-4A5F-9512-CA8FBA4D3114}" destId="{B49ED9E9-4255-4753-94B3-11A8F96F4701}" srcOrd="0" destOrd="0" presId="urn:microsoft.com/office/officeart/2005/8/layout/orgChart1"/>
    <dgm:cxn modelId="{6E10A97F-A857-44F8-B193-99B2F2A356D0}" type="presParOf" srcId="{C12621AD-694F-4A5F-9512-CA8FBA4D3114}" destId="{AE493F5D-4202-42FC-AEE7-8A0763823989}" srcOrd="1" destOrd="0" presId="urn:microsoft.com/office/officeart/2005/8/layout/orgChart1"/>
    <dgm:cxn modelId="{9438285A-0AEE-4777-AB8E-440F0A9115DF}" type="presParOf" srcId="{72E1ABA1-12D5-4D7F-9A22-E03370690C72}" destId="{681FD361-4BA4-44C9-85A9-7295EBE76B41}" srcOrd="1" destOrd="0" presId="urn:microsoft.com/office/officeart/2005/8/layout/orgChart1"/>
    <dgm:cxn modelId="{DF51D91A-2776-48B2-8550-592E9961D156}" type="presParOf" srcId="{72E1ABA1-12D5-4D7F-9A22-E03370690C72}" destId="{9AB46809-526F-4DAA-A6D2-E695CB8406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D1058D-428F-42C2-9C86-994780F204A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95B0E-099B-48F6-95A2-16618E6ED9C9}">
      <dgm:prSet phldrT="[Text]"/>
      <dgm:spPr/>
      <dgm:t>
        <a:bodyPr/>
        <a:lstStyle/>
        <a:p>
          <a:r>
            <a:rPr lang="en-US" dirty="0"/>
            <a:t>Predevelopment Stage</a:t>
          </a:r>
        </a:p>
      </dgm:t>
    </dgm:pt>
    <dgm:pt modelId="{7A41AA42-8EF3-4E3A-8800-9FD4859CFAAF}" type="parTrans" cxnId="{3C7AE5CF-B259-46EB-9BC7-1E490425F065}">
      <dgm:prSet/>
      <dgm:spPr/>
      <dgm:t>
        <a:bodyPr/>
        <a:lstStyle/>
        <a:p>
          <a:endParaRPr lang="en-US"/>
        </a:p>
      </dgm:t>
    </dgm:pt>
    <dgm:pt modelId="{C88911A5-A114-4A7B-89CD-4916C1514B93}" type="sibTrans" cxnId="{3C7AE5CF-B259-46EB-9BC7-1E490425F065}">
      <dgm:prSet/>
      <dgm:spPr/>
      <dgm:t>
        <a:bodyPr/>
        <a:lstStyle/>
        <a:p>
          <a:endParaRPr lang="en-US"/>
        </a:p>
      </dgm:t>
    </dgm:pt>
    <dgm:pt modelId="{AFB3E439-8651-4E66-918B-D5F8E09E5CD4}">
      <dgm:prSet phldrT="[Text]"/>
      <dgm:spPr/>
      <dgm:t>
        <a:bodyPr/>
        <a:lstStyle/>
        <a:p>
          <a:r>
            <a:rPr lang="en-US" dirty="0"/>
            <a:t>Allocation Plan/Application Process (QAP)</a:t>
          </a:r>
        </a:p>
      </dgm:t>
    </dgm:pt>
    <dgm:pt modelId="{1A5C0871-E0D0-4CE1-AEDE-92F155B1750F}" type="parTrans" cxnId="{6F6F9A88-C34A-4EF5-952E-46F56989A882}">
      <dgm:prSet/>
      <dgm:spPr/>
      <dgm:t>
        <a:bodyPr/>
        <a:lstStyle/>
        <a:p>
          <a:endParaRPr lang="en-US"/>
        </a:p>
      </dgm:t>
    </dgm:pt>
    <dgm:pt modelId="{161EE526-6682-4535-B1C9-BA14D4DD766C}" type="sibTrans" cxnId="{6F6F9A88-C34A-4EF5-952E-46F56989A882}">
      <dgm:prSet/>
      <dgm:spPr/>
      <dgm:t>
        <a:bodyPr/>
        <a:lstStyle/>
        <a:p>
          <a:endParaRPr lang="en-US"/>
        </a:p>
      </dgm:t>
    </dgm:pt>
    <dgm:pt modelId="{50763215-AF8B-4C8D-8A13-474D6F386070}">
      <dgm:prSet phldrT="[Text]"/>
      <dgm:spPr/>
      <dgm:t>
        <a:bodyPr/>
        <a:lstStyle/>
        <a:p>
          <a:r>
            <a:rPr lang="en-US" dirty="0"/>
            <a:t>Project Receives Tax Credit Allocation</a:t>
          </a:r>
        </a:p>
      </dgm:t>
    </dgm:pt>
    <dgm:pt modelId="{3489A3D5-B63E-4928-A911-4189F3D6F4F1}" type="parTrans" cxnId="{239043E8-2B15-406C-BC83-421E1C20F81B}">
      <dgm:prSet/>
      <dgm:spPr/>
      <dgm:t>
        <a:bodyPr/>
        <a:lstStyle/>
        <a:p>
          <a:endParaRPr lang="en-US"/>
        </a:p>
      </dgm:t>
    </dgm:pt>
    <dgm:pt modelId="{08BB5294-E0C2-4DDA-B914-C56DDF4EFECF}" type="sibTrans" cxnId="{239043E8-2B15-406C-BC83-421E1C20F81B}">
      <dgm:prSet/>
      <dgm:spPr/>
      <dgm:t>
        <a:bodyPr/>
        <a:lstStyle/>
        <a:p>
          <a:endParaRPr lang="en-US"/>
        </a:p>
      </dgm:t>
    </dgm:pt>
    <dgm:pt modelId="{6F0449EE-0F47-4671-94B6-0373E7241486}">
      <dgm:prSet phldrT="[Text]"/>
      <dgm:spPr/>
      <dgm:t>
        <a:bodyPr/>
        <a:lstStyle/>
        <a:p>
          <a:r>
            <a:rPr lang="en-US" dirty="0"/>
            <a:t>Sponsor Forms Limited Partnership</a:t>
          </a:r>
        </a:p>
      </dgm:t>
    </dgm:pt>
    <dgm:pt modelId="{8F12676D-EBCD-43EB-B2AD-117D15BA1EED}" type="parTrans" cxnId="{0D3F5FAA-6EF1-4025-B5F8-9C2A91D742EA}">
      <dgm:prSet/>
      <dgm:spPr/>
      <dgm:t>
        <a:bodyPr/>
        <a:lstStyle/>
        <a:p>
          <a:endParaRPr lang="en-US"/>
        </a:p>
      </dgm:t>
    </dgm:pt>
    <dgm:pt modelId="{1EAFC327-6279-4F65-B84C-684DAC500A5C}" type="sibTrans" cxnId="{0D3F5FAA-6EF1-4025-B5F8-9C2A91D742EA}">
      <dgm:prSet/>
      <dgm:spPr/>
      <dgm:t>
        <a:bodyPr/>
        <a:lstStyle/>
        <a:p>
          <a:endParaRPr lang="en-US"/>
        </a:p>
      </dgm:t>
    </dgm:pt>
    <dgm:pt modelId="{E3568B41-D791-4FEC-B7A6-9EEF5F79AD5F}">
      <dgm:prSet phldrT="[Text]"/>
      <dgm:spPr/>
      <dgm:t>
        <a:bodyPr/>
        <a:lstStyle/>
        <a:p>
          <a:r>
            <a:rPr lang="en-US" dirty="0"/>
            <a:t>Asset Management Monitor s Project on Behalf of Investors</a:t>
          </a:r>
        </a:p>
      </dgm:t>
    </dgm:pt>
    <dgm:pt modelId="{F3DB03C7-730A-418C-8B71-600DC865093E}" type="parTrans" cxnId="{3D4B1930-857A-4CAC-B0DD-35A787009611}">
      <dgm:prSet/>
      <dgm:spPr/>
      <dgm:t>
        <a:bodyPr/>
        <a:lstStyle/>
        <a:p>
          <a:endParaRPr lang="en-US"/>
        </a:p>
      </dgm:t>
    </dgm:pt>
    <dgm:pt modelId="{57B66159-0333-473C-A6E2-9B4164B5169B}" type="sibTrans" cxnId="{3D4B1930-857A-4CAC-B0DD-35A787009611}">
      <dgm:prSet/>
      <dgm:spPr/>
      <dgm:t>
        <a:bodyPr/>
        <a:lstStyle/>
        <a:p>
          <a:endParaRPr lang="en-US"/>
        </a:p>
      </dgm:t>
    </dgm:pt>
    <dgm:pt modelId="{2E4CCE3E-517B-44EB-A18D-479FCEF067CB}">
      <dgm:prSet phldrT="[Text]"/>
      <dgm:spPr/>
      <dgm:t>
        <a:bodyPr/>
        <a:lstStyle/>
        <a:p>
          <a:r>
            <a:rPr lang="en-US" dirty="0"/>
            <a:t>General Partner (0.1% owner)</a:t>
          </a:r>
        </a:p>
      </dgm:t>
    </dgm:pt>
    <dgm:pt modelId="{50219635-DB26-4232-ADA2-91C8AE6861C2}" type="parTrans" cxnId="{F41B9C1C-6D78-40FE-B04B-480669131EB9}">
      <dgm:prSet/>
      <dgm:spPr/>
      <dgm:t>
        <a:bodyPr/>
        <a:lstStyle/>
        <a:p>
          <a:endParaRPr lang="en-US"/>
        </a:p>
      </dgm:t>
    </dgm:pt>
    <dgm:pt modelId="{C990DF2C-12AC-4999-BD7E-1C0165FAD091}" type="sibTrans" cxnId="{F41B9C1C-6D78-40FE-B04B-480669131EB9}">
      <dgm:prSet/>
      <dgm:spPr/>
      <dgm:t>
        <a:bodyPr/>
        <a:lstStyle/>
        <a:p>
          <a:endParaRPr lang="en-US"/>
        </a:p>
      </dgm:t>
    </dgm:pt>
    <dgm:pt modelId="{A4ABB354-16A0-4D30-B7A9-98CDEEC4704E}">
      <dgm:prSet phldrT="[Text]"/>
      <dgm:spPr/>
      <dgm:t>
        <a:bodyPr/>
        <a:lstStyle/>
        <a:p>
          <a:r>
            <a:rPr lang="en-US" dirty="0"/>
            <a:t>Limited Partner (99.9% owner)</a:t>
          </a:r>
        </a:p>
      </dgm:t>
    </dgm:pt>
    <dgm:pt modelId="{8CF03EC1-628F-4C28-8AE7-ABE142D3E930}" type="parTrans" cxnId="{BFDE41DE-512C-45E7-B669-0266DB775655}">
      <dgm:prSet/>
      <dgm:spPr/>
      <dgm:t>
        <a:bodyPr/>
        <a:lstStyle/>
        <a:p>
          <a:endParaRPr lang="en-US"/>
        </a:p>
      </dgm:t>
    </dgm:pt>
    <dgm:pt modelId="{22EA766C-1773-4D98-A997-7ADB80193AAF}" type="sibTrans" cxnId="{BFDE41DE-512C-45E7-B669-0266DB775655}">
      <dgm:prSet/>
      <dgm:spPr/>
      <dgm:t>
        <a:bodyPr/>
        <a:lstStyle/>
        <a:p>
          <a:endParaRPr lang="en-US"/>
        </a:p>
      </dgm:t>
    </dgm:pt>
    <dgm:pt modelId="{E3E2564E-76A8-4890-9307-800435812AB9}">
      <dgm:prSet phldrT="[Text]"/>
      <dgm:spPr/>
      <dgm:t>
        <a:bodyPr/>
        <a:lstStyle/>
        <a:p>
          <a:r>
            <a:rPr lang="en-US" dirty="0"/>
            <a:t>Development Construction and Permanent Financing</a:t>
          </a:r>
        </a:p>
      </dgm:t>
    </dgm:pt>
    <dgm:pt modelId="{1B2B737B-7241-4337-BB26-25CC081D584E}" type="parTrans" cxnId="{D5F86776-FBF2-475B-9312-187253D7A8C5}">
      <dgm:prSet/>
      <dgm:spPr/>
      <dgm:t>
        <a:bodyPr/>
        <a:lstStyle/>
        <a:p>
          <a:endParaRPr lang="en-US"/>
        </a:p>
      </dgm:t>
    </dgm:pt>
    <dgm:pt modelId="{D6E1C7E4-74CC-4BC3-9127-025FAC7A668A}" type="sibTrans" cxnId="{D5F86776-FBF2-475B-9312-187253D7A8C5}">
      <dgm:prSet/>
      <dgm:spPr/>
      <dgm:t>
        <a:bodyPr/>
        <a:lstStyle/>
        <a:p>
          <a:endParaRPr lang="en-US"/>
        </a:p>
      </dgm:t>
    </dgm:pt>
    <dgm:pt modelId="{136C7B6A-1377-4CC2-8810-0D4D302EFE8D}">
      <dgm:prSet phldrT="[Text]"/>
      <dgm:spPr/>
      <dgm:t>
        <a:bodyPr/>
        <a:lstStyle/>
        <a:p>
          <a:r>
            <a:rPr lang="en-US" dirty="0"/>
            <a:t>Property Management arranged</a:t>
          </a:r>
        </a:p>
      </dgm:t>
    </dgm:pt>
    <dgm:pt modelId="{A3C953AA-1811-4742-9CAF-0CE93A3DEAC9}" type="parTrans" cxnId="{EFEEEEDA-60F1-4698-B981-2D00C4FACBA8}">
      <dgm:prSet/>
      <dgm:spPr/>
      <dgm:t>
        <a:bodyPr/>
        <a:lstStyle/>
        <a:p>
          <a:endParaRPr lang="en-US"/>
        </a:p>
      </dgm:t>
    </dgm:pt>
    <dgm:pt modelId="{2B4A0828-F5B9-46F6-B2D3-670E1FEC3D3F}" type="sibTrans" cxnId="{EFEEEEDA-60F1-4698-B981-2D00C4FACBA8}">
      <dgm:prSet/>
      <dgm:spPr/>
      <dgm:t>
        <a:bodyPr/>
        <a:lstStyle/>
        <a:p>
          <a:endParaRPr lang="en-US"/>
        </a:p>
      </dgm:t>
    </dgm:pt>
    <dgm:pt modelId="{FA0430E7-76D5-4AD6-85E8-41F74632EDCD}">
      <dgm:prSet phldrT="[Text]"/>
      <dgm:spPr/>
      <dgm:t>
        <a:bodyPr/>
        <a:lstStyle/>
        <a:p>
          <a:r>
            <a:rPr lang="en-US" dirty="0"/>
            <a:t>Project to managed for minimum of 15 years subject to tax credit income limits and rents (Compliance Period)</a:t>
          </a:r>
        </a:p>
      </dgm:t>
    </dgm:pt>
    <dgm:pt modelId="{3AB3ED6A-D3F4-4A44-BCBA-8C638E462F9B}" type="parTrans" cxnId="{BA2B09C0-4BF7-4DB3-BAC7-9167833D1D50}">
      <dgm:prSet/>
      <dgm:spPr/>
      <dgm:t>
        <a:bodyPr/>
        <a:lstStyle/>
        <a:p>
          <a:endParaRPr lang="en-US"/>
        </a:p>
      </dgm:t>
    </dgm:pt>
    <dgm:pt modelId="{69C9D599-76C9-46A5-A739-B96CABB26A27}" type="sibTrans" cxnId="{BA2B09C0-4BF7-4DB3-BAC7-9167833D1D50}">
      <dgm:prSet/>
      <dgm:spPr/>
      <dgm:t>
        <a:bodyPr/>
        <a:lstStyle/>
        <a:p>
          <a:endParaRPr lang="en-US"/>
        </a:p>
      </dgm:t>
    </dgm:pt>
    <dgm:pt modelId="{E7C71CF7-E185-4AEA-8E7D-B01F2B540F8B}">
      <dgm:prSet phldrT="[Text]"/>
      <dgm:spPr/>
      <dgm:t>
        <a:bodyPr/>
        <a:lstStyle/>
        <a:p>
          <a:r>
            <a:rPr lang="en-US" dirty="0"/>
            <a:t>Investors exit LP in 16</a:t>
          </a:r>
          <a:r>
            <a:rPr lang="en-US" baseline="30000" dirty="0"/>
            <a:t>th</a:t>
          </a:r>
          <a:r>
            <a:rPr lang="en-US" dirty="0"/>
            <a:t> year – required to pay exit taxes</a:t>
          </a:r>
        </a:p>
      </dgm:t>
    </dgm:pt>
    <dgm:pt modelId="{54B2E277-3EAE-4A1D-A815-F9FAD4E06BB4}" type="parTrans" cxnId="{3BAA12BC-6791-494B-9229-40CFCA103F6A}">
      <dgm:prSet/>
      <dgm:spPr/>
      <dgm:t>
        <a:bodyPr/>
        <a:lstStyle/>
        <a:p>
          <a:endParaRPr lang="en-US"/>
        </a:p>
      </dgm:t>
    </dgm:pt>
    <dgm:pt modelId="{C2F8B5A1-E6BE-4393-98E0-54EE70A72A96}" type="sibTrans" cxnId="{3BAA12BC-6791-494B-9229-40CFCA103F6A}">
      <dgm:prSet/>
      <dgm:spPr/>
      <dgm:t>
        <a:bodyPr/>
        <a:lstStyle/>
        <a:p>
          <a:endParaRPr lang="en-US"/>
        </a:p>
      </dgm:t>
    </dgm:pt>
    <dgm:pt modelId="{AC6E892D-F952-4440-936F-F8DA505A7E5C}" type="pres">
      <dgm:prSet presAssocID="{82D1058D-428F-42C2-9C86-994780F204A9}" presName="Name0" presStyleCnt="0">
        <dgm:presLayoutVars>
          <dgm:dir/>
          <dgm:resizeHandles val="exact"/>
        </dgm:presLayoutVars>
      </dgm:prSet>
      <dgm:spPr/>
    </dgm:pt>
    <dgm:pt modelId="{8BB6A3D0-C1F2-4887-9707-ACA4BDC5A440}" type="pres">
      <dgm:prSet presAssocID="{00695B0E-099B-48F6-95A2-16618E6ED9C9}" presName="node" presStyleLbl="node1" presStyleIdx="0" presStyleCnt="9">
        <dgm:presLayoutVars>
          <dgm:bulletEnabled val="1"/>
        </dgm:presLayoutVars>
      </dgm:prSet>
      <dgm:spPr/>
    </dgm:pt>
    <dgm:pt modelId="{A81088D6-4120-4D1E-AAE2-6D091FF63849}" type="pres">
      <dgm:prSet presAssocID="{C88911A5-A114-4A7B-89CD-4916C1514B93}" presName="sibTrans" presStyleLbl="sibTrans1D1" presStyleIdx="0" presStyleCnt="8"/>
      <dgm:spPr/>
    </dgm:pt>
    <dgm:pt modelId="{E098E992-1C21-437C-99A6-21D6EA6B9E8A}" type="pres">
      <dgm:prSet presAssocID="{C88911A5-A114-4A7B-89CD-4916C1514B93}" presName="connectorText" presStyleLbl="sibTrans1D1" presStyleIdx="0" presStyleCnt="8"/>
      <dgm:spPr/>
    </dgm:pt>
    <dgm:pt modelId="{33FCEADD-B1EC-4960-93DF-1B87C72FAA4D}" type="pres">
      <dgm:prSet presAssocID="{AFB3E439-8651-4E66-918B-D5F8E09E5CD4}" presName="node" presStyleLbl="node1" presStyleIdx="1" presStyleCnt="9">
        <dgm:presLayoutVars>
          <dgm:bulletEnabled val="1"/>
        </dgm:presLayoutVars>
      </dgm:prSet>
      <dgm:spPr/>
    </dgm:pt>
    <dgm:pt modelId="{F6A9D3A4-2C53-4928-9156-03D6B7D8FD20}" type="pres">
      <dgm:prSet presAssocID="{161EE526-6682-4535-B1C9-BA14D4DD766C}" presName="sibTrans" presStyleLbl="sibTrans1D1" presStyleIdx="1" presStyleCnt="8"/>
      <dgm:spPr/>
    </dgm:pt>
    <dgm:pt modelId="{458CCB69-E3B1-46CF-B14B-6C0BB37B7923}" type="pres">
      <dgm:prSet presAssocID="{161EE526-6682-4535-B1C9-BA14D4DD766C}" presName="connectorText" presStyleLbl="sibTrans1D1" presStyleIdx="1" presStyleCnt="8"/>
      <dgm:spPr/>
    </dgm:pt>
    <dgm:pt modelId="{F52E0D16-E607-4B7B-BE91-7D004DE5D130}" type="pres">
      <dgm:prSet presAssocID="{50763215-AF8B-4C8D-8A13-474D6F386070}" presName="node" presStyleLbl="node1" presStyleIdx="2" presStyleCnt="9">
        <dgm:presLayoutVars>
          <dgm:bulletEnabled val="1"/>
        </dgm:presLayoutVars>
      </dgm:prSet>
      <dgm:spPr/>
    </dgm:pt>
    <dgm:pt modelId="{F78C4F22-B560-4797-9952-BC49319474E1}" type="pres">
      <dgm:prSet presAssocID="{08BB5294-E0C2-4DDA-B914-C56DDF4EFECF}" presName="sibTrans" presStyleLbl="sibTrans1D1" presStyleIdx="2" presStyleCnt="8"/>
      <dgm:spPr/>
    </dgm:pt>
    <dgm:pt modelId="{C241737F-E7A3-417C-9ECD-F43EDCEAC599}" type="pres">
      <dgm:prSet presAssocID="{08BB5294-E0C2-4DDA-B914-C56DDF4EFECF}" presName="connectorText" presStyleLbl="sibTrans1D1" presStyleIdx="2" presStyleCnt="8"/>
      <dgm:spPr/>
    </dgm:pt>
    <dgm:pt modelId="{8E9E2261-D6A4-47C2-A176-69AECD6CCB87}" type="pres">
      <dgm:prSet presAssocID="{6F0449EE-0F47-4671-94B6-0373E7241486}" presName="node" presStyleLbl="node1" presStyleIdx="3" presStyleCnt="9">
        <dgm:presLayoutVars>
          <dgm:bulletEnabled val="1"/>
        </dgm:presLayoutVars>
      </dgm:prSet>
      <dgm:spPr/>
    </dgm:pt>
    <dgm:pt modelId="{B3F8E7DE-73B6-4954-AF8F-A9FBFB252D07}" type="pres">
      <dgm:prSet presAssocID="{1EAFC327-6279-4F65-B84C-684DAC500A5C}" presName="sibTrans" presStyleLbl="sibTrans1D1" presStyleIdx="3" presStyleCnt="8"/>
      <dgm:spPr/>
    </dgm:pt>
    <dgm:pt modelId="{045C743D-1322-421D-A379-481765F206F4}" type="pres">
      <dgm:prSet presAssocID="{1EAFC327-6279-4F65-B84C-684DAC500A5C}" presName="connectorText" presStyleLbl="sibTrans1D1" presStyleIdx="3" presStyleCnt="8"/>
      <dgm:spPr/>
    </dgm:pt>
    <dgm:pt modelId="{3F4F35CC-943A-4053-8770-4826AA874099}" type="pres">
      <dgm:prSet presAssocID="{E3568B41-D791-4FEC-B7A6-9EEF5F79AD5F}" presName="node" presStyleLbl="node1" presStyleIdx="4" presStyleCnt="9">
        <dgm:presLayoutVars>
          <dgm:bulletEnabled val="1"/>
        </dgm:presLayoutVars>
      </dgm:prSet>
      <dgm:spPr/>
    </dgm:pt>
    <dgm:pt modelId="{2B1E0DFD-48AE-42FE-BCDB-321DF167711E}" type="pres">
      <dgm:prSet presAssocID="{57B66159-0333-473C-A6E2-9B4164B5169B}" presName="sibTrans" presStyleLbl="sibTrans1D1" presStyleIdx="4" presStyleCnt="8"/>
      <dgm:spPr/>
    </dgm:pt>
    <dgm:pt modelId="{871DEB39-3536-4C90-89E1-70BE6E01E0B5}" type="pres">
      <dgm:prSet presAssocID="{57B66159-0333-473C-A6E2-9B4164B5169B}" presName="connectorText" presStyleLbl="sibTrans1D1" presStyleIdx="4" presStyleCnt="8"/>
      <dgm:spPr/>
    </dgm:pt>
    <dgm:pt modelId="{F0BE79F5-1B0D-494C-A877-20B0AA02D540}" type="pres">
      <dgm:prSet presAssocID="{E3E2564E-76A8-4890-9307-800435812AB9}" presName="node" presStyleLbl="node1" presStyleIdx="5" presStyleCnt="9">
        <dgm:presLayoutVars>
          <dgm:bulletEnabled val="1"/>
        </dgm:presLayoutVars>
      </dgm:prSet>
      <dgm:spPr/>
    </dgm:pt>
    <dgm:pt modelId="{A8B1DD66-E4B9-43AC-84B4-E73781E4FADE}" type="pres">
      <dgm:prSet presAssocID="{D6E1C7E4-74CC-4BC3-9127-025FAC7A668A}" presName="sibTrans" presStyleLbl="sibTrans1D1" presStyleIdx="5" presStyleCnt="8"/>
      <dgm:spPr/>
    </dgm:pt>
    <dgm:pt modelId="{AE7C201B-04B1-4B88-94B1-40D2035DCFC3}" type="pres">
      <dgm:prSet presAssocID="{D6E1C7E4-74CC-4BC3-9127-025FAC7A668A}" presName="connectorText" presStyleLbl="sibTrans1D1" presStyleIdx="5" presStyleCnt="8"/>
      <dgm:spPr/>
    </dgm:pt>
    <dgm:pt modelId="{2E29760D-A6AB-419D-B0F9-445DF896C6BD}" type="pres">
      <dgm:prSet presAssocID="{136C7B6A-1377-4CC2-8810-0D4D302EFE8D}" presName="node" presStyleLbl="node1" presStyleIdx="6" presStyleCnt="9">
        <dgm:presLayoutVars>
          <dgm:bulletEnabled val="1"/>
        </dgm:presLayoutVars>
      </dgm:prSet>
      <dgm:spPr/>
    </dgm:pt>
    <dgm:pt modelId="{A3E82BFD-08DE-42E5-8F12-B6181ADE01FA}" type="pres">
      <dgm:prSet presAssocID="{2B4A0828-F5B9-46F6-B2D3-670E1FEC3D3F}" presName="sibTrans" presStyleLbl="sibTrans1D1" presStyleIdx="6" presStyleCnt="8"/>
      <dgm:spPr/>
    </dgm:pt>
    <dgm:pt modelId="{5F855F1A-94AD-4A03-9046-76B52512F15C}" type="pres">
      <dgm:prSet presAssocID="{2B4A0828-F5B9-46F6-B2D3-670E1FEC3D3F}" presName="connectorText" presStyleLbl="sibTrans1D1" presStyleIdx="6" presStyleCnt="8"/>
      <dgm:spPr/>
    </dgm:pt>
    <dgm:pt modelId="{97774F43-829F-4B86-AFC3-95507EAE8EED}" type="pres">
      <dgm:prSet presAssocID="{FA0430E7-76D5-4AD6-85E8-41F74632EDCD}" presName="node" presStyleLbl="node1" presStyleIdx="7" presStyleCnt="9">
        <dgm:presLayoutVars>
          <dgm:bulletEnabled val="1"/>
        </dgm:presLayoutVars>
      </dgm:prSet>
      <dgm:spPr/>
    </dgm:pt>
    <dgm:pt modelId="{B9B996CD-2FE0-4CCE-8432-B0D27DA815A1}" type="pres">
      <dgm:prSet presAssocID="{69C9D599-76C9-46A5-A739-B96CABB26A27}" presName="sibTrans" presStyleLbl="sibTrans1D1" presStyleIdx="7" presStyleCnt="8"/>
      <dgm:spPr/>
    </dgm:pt>
    <dgm:pt modelId="{2963978B-1E4E-4800-8FFE-789CDE971ED9}" type="pres">
      <dgm:prSet presAssocID="{69C9D599-76C9-46A5-A739-B96CABB26A27}" presName="connectorText" presStyleLbl="sibTrans1D1" presStyleIdx="7" presStyleCnt="8"/>
      <dgm:spPr/>
    </dgm:pt>
    <dgm:pt modelId="{CFF099C3-D1D1-4AAA-834A-6FA89D08450D}" type="pres">
      <dgm:prSet presAssocID="{E7C71CF7-E185-4AEA-8E7D-B01F2B540F8B}" presName="node" presStyleLbl="node1" presStyleIdx="8" presStyleCnt="9">
        <dgm:presLayoutVars>
          <dgm:bulletEnabled val="1"/>
        </dgm:presLayoutVars>
      </dgm:prSet>
      <dgm:spPr/>
    </dgm:pt>
  </dgm:ptLst>
  <dgm:cxnLst>
    <dgm:cxn modelId="{BA179305-4A51-41D8-8823-B4441A0F723B}" type="presOf" srcId="{1EAFC327-6279-4F65-B84C-684DAC500A5C}" destId="{B3F8E7DE-73B6-4954-AF8F-A9FBFB252D07}" srcOrd="0" destOrd="0" presId="urn:microsoft.com/office/officeart/2005/8/layout/bProcess3"/>
    <dgm:cxn modelId="{5A119607-8756-4FF6-9651-9C7D9C9BB921}" type="presOf" srcId="{1EAFC327-6279-4F65-B84C-684DAC500A5C}" destId="{045C743D-1322-421D-A379-481765F206F4}" srcOrd="1" destOrd="0" presId="urn:microsoft.com/office/officeart/2005/8/layout/bProcess3"/>
    <dgm:cxn modelId="{C019D614-A000-4D92-ADFF-D237566D0DA1}" type="presOf" srcId="{161EE526-6682-4535-B1C9-BA14D4DD766C}" destId="{F6A9D3A4-2C53-4928-9156-03D6B7D8FD20}" srcOrd="0" destOrd="0" presId="urn:microsoft.com/office/officeart/2005/8/layout/bProcess3"/>
    <dgm:cxn modelId="{F41B9C1C-6D78-40FE-B04B-480669131EB9}" srcId="{6F0449EE-0F47-4671-94B6-0373E7241486}" destId="{2E4CCE3E-517B-44EB-A18D-479FCEF067CB}" srcOrd="0" destOrd="0" parTransId="{50219635-DB26-4232-ADA2-91C8AE6861C2}" sibTransId="{C990DF2C-12AC-4999-BD7E-1C0165FAD091}"/>
    <dgm:cxn modelId="{3D4B1930-857A-4CAC-B0DD-35A787009611}" srcId="{82D1058D-428F-42C2-9C86-994780F204A9}" destId="{E3568B41-D791-4FEC-B7A6-9EEF5F79AD5F}" srcOrd="4" destOrd="0" parTransId="{F3DB03C7-730A-418C-8B71-600DC865093E}" sibTransId="{57B66159-0333-473C-A6E2-9B4164B5169B}"/>
    <dgm:cxn modelId="{BD608036-71EB-4EE5-8DDD-4714FA3BEA68}" type="presOf" srcId="{E3E2564E-76A8-4890-9307-800435812AB9}" destId="{F0BE79F5-1B0D-494C-A877-20B0AA02D540}" srcOrd="0" destOrd="0" presId="urn:microsoft.com/office/officeart/2005/8/layout/bProcess3"/>
    <dgm:cxn modelId="{C87C2537-60EA-46BC-8038-45F85FA16F6B}" type="presOf" srcId="{2B4A0828-F5B9-46F6-B2D3-670E1FEC3D3F}" destId="{5F855F1A-94AD-4A03-9046-76B52512F15C}" srcOrd="1" destOrd="0" presId="urn:microsoft.com/office/officeart/2005/8/layout/bProcess3"/>
    <dgm:cxn modelId="{A0EC8037-7205-422A-B75E-FD51BEDEF362}" type="presOf" srcId="{50763215-AF8B-4C8D-8A13-474D6F386070}" destId="{F52E0D16-E607-4B7B-BE91-7D004DE5D130}" srcOrd="0" destOrd="0" presId="urn:microsoft.com/office/officeart/2005/8/layout/bProcess3"/>
    <dgm:cxn modelId="{B1AF6E39-E566-4352-B300-DD8DA388916A}" type="presOf" srcId="{E3568B41-D791-4FEC-B7A6-9EEF5F79AD5F}" destId="{3F4F35CC-943A-4053-8770-4826AA874099}" srcOrd="0" destOrd="0" presId="urn:microsoft.com/office/officeart/2005/8/layout/bProcess3"/>
    <dgm:cxn modelId="{69BCB740-BF69-47D3-B3E4-0C4856891D50}" type="presOf" srcId="{161EE526-6682-4535-B1C9-BA14D4DD766C}" destId="{458CCB69-E3B1-46CF-B14B-6C0BB37B7923}" srcOrd="1" destOrd="0" presId="urn:microsoft.com/office/officeart/2005/8/layout/bProcess3"/>
    <dgm:cxn modelId="{A02C7142-F7C6-47BF-8D30-535E788E1439}" type="presOf" srcId="{C88911A5-A114-4A7B-89CD-4916C1514B93}" destId="{E098E992-1C21-437C-99A6-21D6EA6B9E8A}" srcOrd="1" destOrd="0" presId="urn:microsoft.com/office/officeart/2005/8/layout/bProcess3"/>
    <dgm:cxn modelId="{8457EF63-55A3-4809-B10D-A42EDD0F80FF}" type="presOf" srcId="{D6E1C7E4-74CC-4BC3-9127-025FAC7A668A}" destId="{A8B1DD66-E4B9-43AC-84B4-E73781E4FADE}" srcOrd="0" destOrd="0" presId="urn:microsoft.com/office/officeart/2005/8/layout/bProcess3"/>
    <dgm:cxn modelId="{4BC77064-6D5D-4734-985A-C1B15128924C}" type="presOf" srcId="{E7C71CF7-E185-4AEA-8E7D-B01F2B540F8B}" destId="{CFF099C3-D1D1-4AAA-834A-6FA89D08450D}" srcOrd="0" destOrd="0" presId="urn:microsoft.com/office/officeart/2005/8/layout/bProcess3"/>
    <dgm:cxn modelId="{80F16D6C-694C-4AA0-8700-19539E6DA489}" type="presOf" srcId="{AFB3E439-8651-4E66-918B-D5F8E09E5CD4}" destId="{33FCEADD-B1EC-4960-93DF-1B87C72FAA4D}" srcOrd="0" destOrd="0" presId="urn:microsoft.com/office/officeart/2005/8/layout/bProcess3"/>
    <dgm:cxn modelId="{17DDFF4C-0E3F-4472-A131-1D1BC49AB666}" type="presOf" srcId="{08BB5294-E0C2-4DDA-B914-C56DDF4EFECF}" destId="{F78C4F22-B560-4797-9952-BC49319474E1}" srcOrd="0" destOrd="0" presId="urn:microsoft.com/office/officeart/2005/8/layout/bProcess3"/>
    <dgm:cxn modelId="{F267EB4F-BE45-42B7-AB3F-30A7DFF470F8}" type="presOf" srcId="{69C9D599-76C9-46A5-A739-B96CABB26A27}" destId="{2963978B-1E4E-4800-8FFE-789CDE971ED9}" srcOrd="1" destOrd="0" presId="urn:microsoft.com/office/officeart/2005/8/layout/bProcess3"/>
    <dgm:cxn modelId="{D5F86776-FBF2-475B-9312-187253D7A8C5}" srcId="{82D1058D-428F-42C2-9C86-994780F204A9}" destId="{E3E2564E-76A8-4890-9307-800435812AB9}" srcOrd="5" destOrd="0" parTransId="{1B2B737B-7241-4337-BB26-25CC081D584E}" sibTransId="{D6E1C7E4-74CC-4BC3-9127-025FAC7A668A}"/>
    <dgm:cxn modelId="{92346979-B165-46E5-B6F8-618D02194B4B}" type="presOf" srcId="{00695B0E-099B-48F6-95A2-16618E6ED9C9}" destId="{8BB6A3D0-C1F2-4887-9707-ACA4BDC5A440}" srcOrd="0" destOrd="0" presId="urn:microsoft.com/office/officeart/2005/8/layout/bProcess3"/>
    <dgm:cxn modelId="{E9A18880-AA6B-477B-8AE4-2DC1BAA097F7}" type="presOf" srcId="{D6E1C7E4-74CC-4BC3-9127-025FAC7A668A}" destId="{AE7C201B-04B1-4B88-94B1-40D2035DCFC3}" srcOrd="1" destOrd="0" presId="urn:microsoft.com/office/officeart/2005/8/layout/bProcess3"/>
    <dgm:cxn modelId="{6F6F9A88-C34A-4EF5-952E-46F56989A882}" srcId="{82D1058D-428F-42C2-9C86-994780F204A9}" destId="{AFB3E439-8651-4E66-918B-D5F8E09E5CD4}" srcOrd="1" destOrd="0" parTransId="{1A5C0871-E0D0-4CE1-AEDE-92F155B1750F}" sibTransId="{161EE526-6682-4535-B1C9-BA14D4DD766C}"/>
    <dgm:cxn modelId="{312B7390-8FA3-484B-AA04-C354070281A3}" type="presOf" srcId="{82D1058D-428F-42C2-9C86-994780F204A9}" destId="{AC6E892D-F952-4440-936F-F8DA505A7E5C}" srcOrd="0" destOrd="0" presId="urn:microsoft.com/office/officeart/2005/8/layout/bProcess3"/>
    <dgm:cxn modelId="{0FED5D91-19A5-42E2-82E6-7F68F38341B1}" type="presOf" srcId="{69C9D599-76C9-46A5-A739-B96CABB26A27}" destId="{B9B996CD-2FE0-4CCE-8432-B0D27DA815A1}" srcOrd="0" destOrd="0" presId="urn:microsoft.com/office/officeart/2005/8/layout/bProcess3"/>
    <dgm:cxn modelId="{DAA6BA9C-9FC3-4ED7-8FB5-831B2A20DF2A}" type="presOf" srcId="{57B66159-0333-473C-A6E2-9B4164B5169B}" destId="{871DEB39-3536-4C90-89E1-70BE6E01E0B5}" srcOrd="1" destOrd="0" presId="urn:microsoft.com/office/officeart/2005/8/layout/bProcess3"/>
    <dgm:cxn modelId="{F274D4A2-B333-4D30-85BA-805AB0E2AAB5}" type="presOf" srcId="{2B4A0828-F5B9-46F6-B2D3-670E1FEC3D3F}" destId="{A3E82BFD-08DE-42E5-8F12-B6181ADE01FA}" srcOrd="0" destOrd="0" presId="urn:microsoft.com/office/officeart/2005/8/layout/bProcess3"/>
    <dgm:cxn modelId="{0D3F5FAA-6EF1-4025-B5F8-9C2A91D742EA}" srcId="{82D1058D-428F-42C2-9C86-994780F204A9}" destId="{6F0449EE-0F47-4671-94B6-0373E7241486}" srcOrd="3" destOrd="0" parTransId="{8F12676D-EBCD-43EB-B2AD-117D15BA1EED}" sibTransId="{1EAFC327-6279-4F65-B84C-684DAC500A5C}"/>
    <dgm:cxn modelId="{BB375BAC-9990-4170-8253-56CF0A12E0D3}" type="presOf" srcId="{6F0449EE-0F47-4671-94B6-0373E7241486}" destId="{8E9E2261-D6A4-47C2-A176-69AECD6CCB87}" srcOrd="0" destOrd="0" presId="urn:microsoft.com/office/officeart/2005/8/layout/bProcess3"/>
    <dgm:cxn modelId="{DD9941B4-E353-4D97-B976-5858FED5C3ED}" type="presOf" srcId="{A4ABB354-16A0-4D30-B7A9-98CDEEC4704E}" destId="{8E9E2261-D6A4-47C2-A176-69AECD6CCB87}" srcOrd="0" destOrd="2" presId="urn:microsoft.com/office/officeart/2005/8/layout/bProcess3"/>
    <dgm:cxn modelId="{A4D96BBA-48A1-45C1-90CF-8D4B90C70173}" type="presOf" srcId="{FA0430E7-76D5-4AD6-85E8-41F74632EDCD}" destId="{97774F43-829F-4B86-AFC3-95507EAE8EED}" srcOrd="0" destOrd="0" presId="urn:microsoft.com/office/officeart/2005/8/layout/bProcess3"/>
    <dgm:cxn modelId="{3BAA12BC-6791-494B-9229-40CFCA103F6A}" srcId="{82D1058D-428F-42C2-9C86-994780F204A9}" destId="{E7C71CF7-E185-4AEA-8E7D-B01F2B540F8B}" srcOrd="8" destOrd="0" parTransId="{54B2E277-3EAE-4A1D-A815-F9FAD4E06BB4}" sibTransId="{C2F8B5A1-E6BE-4393-98E0-54EE70A72A96}"/>
    <dgm:cxn modelId="{5074A7BF-5B8B-4950-A438-09EC459D6DA3}" type="presOf" srcId="{57B66159-0333-473C-A6E2-9B4164B5169B}" destId="{2B1E0DFD-48AE-42FE-BCDB-321DF167711E}" srcOrd="0" destOrd="0" presId="urn:microsoft.com/office/officeart/2005/8/layout/bProcess3"/>
    <dgm:cxn modelId="{BA2B09C0-4BF7-4DB3-BAC7-9167833D1D50}" srcId="{82D1058D-428F-42C2-9C86-994780F204A9}" destId="{FA0430E7-76D5-4AD6-85E8-41F74632EDCD}" srcOrd="7" destOrd="0" parTransId="{3AB3ED6A-D3F4-4A44-BCBA-8C638E462F9B}" sibTransId="{69C9D599-76C9-46A5-A739-B96CABB26A27}"/>
    <dgm:cxn modelId="{3C7AE5CF-B259-46EB-9BC7-1E490425F065}" srcId="{82D1058D-428F-42C2-9C86-994780F204A9}" destId="{00695B0E-099B-48F6-95A2-16618E6ED9C9}" srcOrd="0" destOrd="0" parTransId="{7A41AA42-8EF3-4E3A-8800-9FD4859CFAAF}" sibTransId="{C88911A5-A114-4A7B-89CD-4916C1514B93}"/>
    <dgm:cxn modelId="{EFEEEEDA-60F1-4698-B981-2D00C4FACBA8}" srcId="{82D1058D-428F-42C2-9C86-994780F204A9}" destId="{136C7B6A-1377-4CC2-8810-0D4D302EFE8D}" srcOrd="6" destOrd="0" parTransId="{A3C953AA-1811-4742-9CAF-0CE93A3DEAC9}" sibTransId="{2B4A0828-F5B9-46F6-B2D3-670E1FEC3D3F}"/>
    <dgm:cxn modelId="{BFDE41DE-512C-45E7-B669-0266DB775655}" srcId="{6F0449EE-0F47-4671-94B6-0373E7241486}" destId="{A4ABB354-16A0-4D30-B7A9-98CDEEC4704E}" srcOrd="1" destOrd="0" parTransId="{8CF03EC1-628F-4C28-8AE7-ABE142D3E930}" sibTransId="{22EA766C-1773-4D98-A997-7ADB80193AAF}"/>
    <dgm:cxn modelId="{239043E8-2B15-406C-BC83-421E1C20F81B}" srcId="{82D1058D-428F-42C2-9C86-994780F204A9}" destId="{50763215-AF8B-4C8D-8A13-474D6F386070}" srcOrd="2" destOrd="0" parTransId="{3489A3D5-B63E-4928-A911-4189F3D6F4F1}" sibTransId="{08BB5294-E0C2-4DDA-B914-C56DDF4EFECF}"/>
    <dgm:cxn modelId="{331A76E8-0DB6-43D0-A50F-E0DE06AD1586}" type="presOf" srcId="{136C7B6A-1377-4CC2-8810-0D4D302EFE8D}" destId="{2E29760D-A6AB-419D-B0F9-445DF896C6BD}" srcOrd="0" destOrd="0" presId="urn:microsoft.com/office/officeart/2005/8/layout/bProcess3"/>
    <dgm:cxn modelId="{6A1167EB-1937-44F9-947A-BD9CCDB1EFBF}" type="presOf" srcId="{C88911A5-A114-4A7B-89CD-4916C1514B93}" destId="{A81088D6-4120-4D1E-AAE2-6D091FF63849}" srcOrd="0" destOrd="0" presId="urn:microsoft.com/office/officeart/2005/8/layout/bProcess3"/>
    <dgm:cxn modelId="{4A094DF6-36DA-4798-B25A-61C3AADB02DD}" type="presOf" srcId="{08BB5294-E0C2-4DDA-B914-C56DDF4EFECF}" destId="{C241737F-E7A3-417C-9ECD-F43EDCEAC599}" srcOrd="1" destOrd="0" presId="urn:microsoft.com/office/officeart/2005/8/layout/bProcess3"/>
    <dgm:cxn modelId="{A8722EFC-0ED6-4993-BD2D-8CDB3BD14C28}" type="presOf" srcId="{2E4CCE3E-517B-44EB-A18D-479FCEF067CB}" destId="{8E9E2261-D6A4-47C2-A176-69AECD6CCB87}" srcOrd="0" destOrd="1" presId="urn:microsoft.com/office/officeart/2005/8/layout/bProcess3"/>
    <dgm:cxn modelId="{1665A4E7-B8F8-47C8-B794-491F001EA7AF}" type="presParOf" srcId="{AC6E892D-F952-4440-936F-F8DA505A7E5C}" destId="{8BB6A3D0-C1F2-4887-9707-ACA4BDC5A440}" srcOrd="0" destOrd="0" presId="urn:microsoft.com/office/officeart/2005/8/layout/bProcess3"/>
    <dgm:cxn modelId="{46ABF7C9-BF2C-400C-BB3F-98E0721D9789}" type="presParOf" srcId="{AC6E892D-F952-4440-936F-F8DA505A7E5C}" destId="{A81088D6-4120-4D1E-AAE2-6D091FF63849}" srcOrd="1" destOrd="0" presId="urn:microsoft.com/office/officeart/2005/8/layout/bProcess3"/>
    <dgm:cxn modelId="{8532A27C-3A2B-41B8-8841-1440AF43AEC1}" type="presParOf" srcId="{A81088D6-4120-4D1E-AAE2-6D091FF63849}" destId="{E098E992-1C21-437C-99A6-21D6EA6B9E8A}" srcOrd="0" destOrd="0" presId="urn:microsoft.com/office/officeart/2005/8/layout/bProcess3"/>
    <dgm:cxn modelId="{ABF7474C-4898-4B09-B886-09645BE22DDA}" type="presParOf" srcId="{AC6E892D-F952-4440-936F-F8DA505A7E5C}" destId="{33FCEADD-B1EC-4960-93DF-1B87C72FAA4D}" srcOrd="2" destOrd="0" presId="urn:microsoft.com/office/officeart/2005/8/layout/bProcess3"/>
    <dgm:cxn modelId="{2B53CFB0-E266-4252-9169-929978BF2A7E}" type="presParOf" srcId="{AC6E892D-F952-4440-936F-F8DA505A7E5C}" destId="{F6A9D3A4-2C53-4928-9156-03D6B7D8FD20}" srcOrd="3" destOrd="0" presId="urn:microsoft.com/office/officeart/2005/8/layout/bProcess3"/>
    <dgm:cxn modelId="{2F3F0D98-406F-42F5-B044-C0A8ED79C626}" type="presParOf" srcId="{F6A9D3A4-2C53-4928-9156-03D6B7D8FD20}" destId="{458CCB69-E3B1-46CF-B14B-6C0BB37B7923}" srcOrd="0" destOrd="0" presId="urn:microsoft.com/office/officeart/2005/8/layout/bProcess3"/>
    <dgm:cxn modelId="{31BA4CB3-817F-494B-9656-ED634F992E9F}" type="presParOf" srcId="{AC6E892D-F952-4440-936F-F8DA505A7E5C}" destId="{F52E0D16-E607-4B7B-BE91-7D004DE5D130}" srcOrd="4" destOrd="0" presId="urn:microsoft.com/office/officeart/2005/8/layout/bProcess3"/>
    <dgm:cxn modelId="{A45C0625-95E6-4E1E-9A0C-5E0B2CA1D92E}" type="presParOf" srcId="{AC6E892D-F952-4440-936F-F8DA505A7E5C}" destId="{F78C4F22-B560-4797-9952-BC49319474E1}" srcOrd="5" destOrd="0" presId="urn:microsoft.com/office/officeart/2005/8/layout/bProcess3"/>
    <dgm:cxn modelId="{BF22AE9F-D1C5-4EA0-A892-B5F00F322584}" type="presParOf" srcId="{F78C4F22-B560-4797-9952-BC49319474E1}" destId="{C241737F-E7A3-417C-9ECD-F43EDCEAC599}" srcOrd="0" destOrd="0" presId="urn:microsoft.com/office/officeart/2005/8/layout/bProcess3"/>
    <dgm:cxn modelId="{D53812EB-8095-4BF3-A354-B26687EF0165}" type="presParOf" srcId="{AC6E892D-F952-4440-936F-F8DA505A7E5C}" destId="{8E9E2261-D6A4-47C2-A176-69AECD6CCB87}" srcOrd="6" destOrd="0" presId="urn:microsoft.com/office/officeart/2005/8/layout/bProcess3"/>
    <dgm:cxn modelId="{51E0C9DC-907C-45C2-B661-5B50A8CDA99B}" type="presParOf" srcId="{AC6E892D-F952-4440-936F-F8DA505A7E5C}" destId="{B3F8E7DE-73B6-4954-AF8F-A9FBFB252D07}" srcOrd="7" destOrd="0" presId="urn:microsoft.com/office/officeart/2005/8/layout/bProcess3"/>
    <dgm:cxn modelId="{9C97AA74-358B-4808-8F6A-F8984A924B32}" type="presParOf" srcId="{B3F8E7DE-73B6-4954-AF8F-A9FBFB252D07}" destId="{045C743D-1322-421D-A379-481765F206F4}" srcOrd="0" destOrd="0" presId="urn:microsoft.com/office/officeart/2005/8/layout/bProcess3"/>
    <dgm:cxn modelId="{34638850-0889-43CF-B87A-F3AE9A415AE3}" type="presParOf" srcId="{AC6E892D-F952-4440-936F-F8DA505A7E5C}" destId="{3F4F35CC-943A-4053-8770-4826AA874099}" srcOrd="8" destOrd="0" presId="urn:microsoft.com/office/officeart/2005/8/layout/bProcess3"/>
    <dgm:cxn modelId="{6A59BEC5-DABF-4E57-A7C5-27DB4D068AFB}" type="presParOf" srcId="{AC6E892D-F952-4440-936F-F8DA505A7E5C}" destId="{2B1E0DFD-48AE-42FE-BCDB-321DF167711E}" srcOrd="9" destOrd="0" presId="urn:microsoft.com/office/officeart/2005/8/layout/bProcess3"/>
    <dgm:cxn modelId="{803A4FA8-E85C-4204-8C02-592D126C4567}" type="presParOf" srcId="{2B1E0DFD-48AE-42FE-BCDB-321DF167711E}" destId="{871DEB39-3536-4C90-89E1-70BE6E01E0B5}" srcOrd="0" destOrd="0" presId="urn:microsoft.com/office/officeart/2005/8/layout/bProcess3"/>
    <dgm:cxn modelId="{0230CE83-CCF1-4F8F-ADAA-73DF2CB2C582}" type="presParOf" srcId="{AC6E892D-F952-4440-936F-F8DA505A7E5C}" destId="{F0BE79F5-1B0D-494C-A877-20B0AA02D540}" srcOrd="10" destOrd="0" presId="urn:microsoft.com/office/officeart/2005/8/layout/bProcess3"/>
    <dgm:cxn modelId="{B362E9C4-728A-4618-B2F9-C4A3BE372936}" type="presParOf" srcId="{AC6E892D-F952-4440-936F-F8DA505A7E5C}" destId="{A8B1DD66-E4B9-43AC-84B4-E73781E4FADE}" srcOrd="11" destOrd="0" presId="urn:microsoft.com/office/officeart/2005/8/layout/bProcess3"/>
    <dgm:cxn modelId="{0462A3C4-060C-4563-9A90-D1544207A426}" type="presParOf" srcId="{A8B1DD66-E4B9-43AC-84B4-E73781E4FADE}" destId="{AE7C201B-04B1-4B88-94B1-40D2035DCFC3}" srcOrd="0" destOrd="0" presId="urn:microsoft.com/office/officeart/2005/8/layout/bProcess3"/>
    <dgm:cxn modelId="{E1D2028C-D4FA-4C9C-BB09-57639999DEF9}" type="presParOf" srcId="{AC6E892D-F952-4440-936F-F8DA505A7E5C}" destId="{2E29760D-A6AB-419D-B0F9-445DF896C6BD}" srcOrd="12" destOrd="0" presId="urn:microsoft.com/office/officeart/2005/8/layout/bProcess3"/>
    <dgm:cxn modelId="{393C0BA8-8AC2-4FCF-9481-F8EC56FBF40F}" type="presParOf" srcId="{AC6E892D-F952-4440-936F-F8DA505A7E5C}" destId="{A3E82BFD-08DE-42E5-8F12-B6181ADE01FA}" srcOrd="13" destOrd="0" presId="urn:microsoft.com/office/officeart/2005/8/layout/bProcess3"/>
    <dgm:cxn modelId="{CE220765-3C2E-408B-ABC9-1B2F8BC1C758}" type="presParOf" srcId="{A3E82BFD-08DE-42E5-8F12-B6181ADE01FA}" destId="{5F855F1A-94AD-4A03-9046-76B52512F15C}" srcOrd="0" destOrd="0" presId="urn:microsoft.com/office/officeart/2005/8/layout/bProcess3"/>
    <dgm:cxn modelId="{BC8EFD69-E0EA-40B2-A2F6-2708F810D1A2}" type="presParOf" srcId="{AC6E892D-F952-4440-936F-F8DA505A7E5C}" destId="{97774F43-829F-4B86-AFC3-95507EAE8EED}" srcOrd="14" destOrd="0" presId="urn:microsoft.com/office/officeart/2005/8/layout/bProcess3"/>
    <dgm:cxn modelId="{F46FBAAF-1AD8-44A6-AB6C-E57F9D46AE81}" type="presParOf" srcId="{AC6E892D-F952-4440-936F-F8DA505A7E5C}" destId="{B9B996CD-2FE0-4CCE-8432-B0D27DA815A1}" srcOrd="15" destOrd="0" presId="urn:microsoft.com/office/officeart/2005/8/layout/bProcess3"/>
    <dgm:cxn modelId="{2EE1FFDE-E028-45CA-A466-5F375BB771CE}" type="presParOf" srcId="{B9B996CD-2FE0-4CCE-8432-B0D27DA815A1}" destId="{2963978B-1E4E-4800-8FFE-789CDE971ED9}" srcOrd="0" destOrd="0" presId="urn:microsoft.com/office/officeart/2005/8/layout/bProcess3"/>
    <dgm:cxn modelId="{B98CF53E-88F1-4B22-96AF-6C97C097E13B}" type="presParOf" srcId="{AC6E892D-F952-4440-936F-F8DA505A7E5C}" destId="{CFF099C3-D1D1-4AAA-834A-6FA89D08450D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D041-FA4B-491B-BD4F-811A2ECA97F8}">
      <dsp:nvSpPr>
        <dsp:cNvPr id="0" name=""/>
        <dsp:cNvSpPr/>
      </dsp:nvSpPr>
      <dsp:spPr>
        <a:xfrm>
          <a:off x="195071" y="273"/>
          <a:ext cx="1870207" cy="1087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WITHOUT TAX CREDITS</a:t>
          </a:r>
        </a:p>
      </dsp:txBody>
      <dsp:txXfrm>
        <a:off x="248180" y="53382"/>
        <a:ext cx="1763989" cy="981733"/>
      </dsp:txXfrm>
    </dsp:sp>
    <dsp:sp modelId="{FF6D897C-C332-4198-A18B-92FA45EA670B}">
      <dsp:nvSpPr>
        <dsp:cNvPr id="0" name=""/>
        <dsp:cNvSpPr/>
      </dsp:nvSpPr>
      <dsp:spPr>
        <a:xfrm>
          <a:off x="195071" y="1130019"/>
          <a:ext cx="3538728" cy="835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 Expense    = $500</a:t>
          </a:r>
        </a:p>
      </dsp:txBody>
      <dsp:txXfrm>
        <a:off x="235877" y="1170825"/>
        <a:ext cx="3457116" cy="754296"/>
      </dsp:txXfrm>
    </dsp:sp>
    <dsp:sp modelId="{D792BA95-26A6-41A0-8258-5B16CFE6A4F7}">
      <dsp:nvSpPr>
        <dsp:cNvPr id="0" name=""/>
        <dsp:cNvSpPr/>
      </dsp:nvSpPr>
      <dsp:spPr>
        <a:xfrm>
          <a:off x="195071" y="2007723"/>
          <a:ext cx="3538728" cy="835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Mortgage </a:t>
          </a:r>
          <a:r>
            <a:rPr lang="en-US" sz="2000" kern="1200" dirty="0" err="1"/>
            <a:t>Pmt</a:t>
          </a:r>
          <a:r>
            <a:rPr lang="en-US" sz="2000" kern="1200" dirty="0"/>
            <a:t> = </a:t>
          </a:r>
          <a:r>
            <a:rPr lang="en-US" sz="2000" u="none" kern="1200" dirty="0"/>
            <a:t>$600</a:t>
          </a:r>
        </a:p>
      </dsp:txBody>
      <dsp:txXfrm>
        <a:off x="235877" y="2048529"/>
        <a:ext cx="3457116" cy="754296"/>
      </dsp:txXfrm>
    </dsp:sp>
    <dsp:sp modelId="{E0F7A17B-0EB7-4C65-9A3F-9080DD7D22E6}">
      <dsp:nvSpPr>
        <dsp:cNvPr id="0" name=""/>
        <dsp:cNvSpPr/>
      </dsp:nvSpPr>
      <dsp:spPr>
        <a:xfrm>
          <a:off x="195071" y="2885426"/>
          <a:ext cx="1414393" cy="835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Rent                = $1,100</a:t>
          </a:r>
        </a:p>
      </dsp:txBody>
      <dsp:txXfrm>
        <a:off x="235877" y="2926232"/>
        <a:ext cx="1332781" cy="754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D041-FA4B-491B-BD4F-811A2ECA97F8}">
      <dsp:nvSpPr>
        <dsp:cNvPr id="0" name=""/>
        <dsp:cNvSpPr/>
      </dsp:nvSpPr>
      <dsp:spPr>
        <a:xfrm>
          <a:off x="195071" y="1792"/>
          <a:ext cx="1414393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WITH TAX CREDITS</a:t>
          </a:r>
        </a:p>
      </dsp:txBody>
      <dsp:txXfrm>
        <a:off x="237156" y="43877"/>
        <a:ext cx="1330223" cy="777954"/>
      </dsp:txXfrm>
    </dsp:sp>
    <dsp:sp modelId="{FF6D897C-C332-4198-A18B-92FA45EA670B}">
      <dsp:nvSpPr>
        <dsp:cNvPr id="0" name=""/>
        <dsp:cNvSpPr/>
      </dsp:nvSpPr>
      <dsp:spPr>
        <a:xfrm>
          <a:off x="195071" y="907022"/>
          <a:ext cx="3538728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 Expense    = $500</a:t>
          </a:r>
        </a:p>
      </dsp:txBody>
      <dsp:txXfrm>
        <a:off x="237156" y="949107"/>
        <a:ext cx="3454558" cy="777954"/>
      </dsp:txXfrm>
    </dsp:sp>
    <dsp:sp modelId="{D792BA95-26A6-41A0-8258-5B16CFE6A4F7}">
      <dsp:nvSpPr>
        <dsp:cNvPr id="0" name=""/>
        <dsp:cNvSpPr/>
      </dsp:nvSpPr>
      <dsp:spPr>
        <a:xfrm>
          <a:off x="195071" y="1812253"/>
          <a:ext cx="3538728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Mortgage </a:t>
          </a:r>
          <a:r>
            <a:rPr lang="en-US" sz="2000" kern="1200" dirty="0" err="1"/>
            <a:t>Pmt</a:t>
          </a:r>
          <a:r>
            <a:rPr lang="en-US" sz="2000" kern="1200" dirty="0"/>
            <a:t> = </a:t>
          </a:r>
          <a:r>
            <a:rPr lang="en-US" sz="2000" u="none" kern="1200" dirty="0"/>
            <a:t>$250</a:t>
          </a:r>
        </a:p>
      </dsp:txBody>
      <dsp:txXfrm>
        <a:off x="237156" y="1854338"/>
        <a:ext cx="3454558" cy="777954"/>
      </dsp:txXfrm>
    </dsp:sp>
    <dsp:sp modelId="{E0F7A17B-0EB7-4C65-9A3F-9080DD7D22E6}">
      <dsp:nvSpPr>
        <dsp:cNvPr id="0" name=""/>
        <dsp:cNvSpPr/>
      </dsp:nvSpPr>
      <dsp:spPr>
        <a:xfrm>
          <a:off x="195071" y="2717483"/>
          <a:ext cx="1414393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Rent                = $750</a:t>
          </a:r>
        </a:p>
      </dsp:txBody>
      <dsp:txXfrm>
        <a:off x="237156" y="2759568"/>
        <a:ext cx="1330223" cy="777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C818F-B452-4F77-BCDA-2C6055873614}">
      <dsp:nvSpPr>
        <dsp:cNvPr id="0" name=""/>
        <dsp:cNvSpPr/>
      </dsp:nvSpPr>
      <dsp:spPr>
        <a:xfrm>
          <a:off x="2093027" y="961801"/>
          <a:ext cx="929831" cy="566386"/>
        </a:xfrm>
        <a:custGeom>
          <a:avLst/>
          <a:gdLst/>
          <a:ahLst/>
          <a:cxnLst/>
          <a:rect l="0" t="0" r="0" b="0"/>
          <a:pathLst>
            <a:path>
              <a:moveTo>
                <a:pt x="929831" y="0"/>
              </a:moveTo>
              <a:lnTo>
                <a:pt x="929831" y="566386"/>
              </a:lnTo>
              <a:lnTo>
                <a:pt x="0" y="566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09C18-B82A-4343-B0DE-AE7A698AC887}">
      <dsp:nvSpPr>
        <dsp:cNvPr id="0" name=""/>
        <dsp:cNvSpPr/>
      </dsp:nvSpPr>
      <dsp:spPr>
        <a:xfrm>
          <a:off x="3022858" y="916081"/>
          <a:ext cx="14844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84415" y="45720"/>
              </a:lnTo>
              <a:lnTo>
                <a:pt x="1484415" y="4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748F3-6A89-464F-8C83-28EB9978B34C}">
      <dsp:nvSpPr>
        <dsp:cNvPr id="0" name=""/>
        <dsp:cNvSpPr/>
      </dsp:nvSpPr>
      <dsp:spPr>
        <a:xfrm>
          <a:off x="3022858" y="961801"/>
          <a:ext cx="2270698" cy="1962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742"/>
              </a:lnTo>
              <a:lnTo>
                <a:pt x="2270698" y="1760742"/>
              </a:lnTo>
              <a:lnTo>
                <a:pt x="2270698" y="1962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25765-3DF5-4CD4-824B-A7498AD823BF}">
      <dsp:nvSpPr>
        <dsp:cNvPr id="0" name=""/>
        <dsp:cNvSpPr/>
      </dsp:nvSpPr>
      <dsp:spPr>
        <a:xfrm>
          <a:off x="3022858" y="961801"/>
          <a:ext cx="2193593" cy="1160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388"/>
              </a:lnTo>
              <a:lnTo>
                <a:pt x="2193593" y="958388"/>
              </a:lnTo>
              <a:lnTo>
                <a:pt x="2193593" y="1160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074B6-15E0-4DF8-BBC1-A37930CAB601}">
      <dsp:nvSpPr>
        <dsp:cNvPr id="0" name=""/>
        <dsp:cNvSpPr/>
      </dsp:nvSpPr>
      <dsp:spPr>
        <a:xfrm>
          <a:off x="2061056" y="0"/>
          <a:ext cx="1923603" cy="961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Happy Town, LP</a:t>
          </a:r>
        </a:p>
      </dsp:txBody>
      <dsp:txXfrm>
        <a:off x="2061056" y="0"/>
        <a:ext cx="1923603" cy="961801"/>
      </dsp:txXfrm>
    </dsp:sp>
    <dsp:sp modelId="{70B51D5E-8225-4FFB-827D-69B5C6B27F36}">
      <dsp:nvSpPr>
        <dsp:cNvPr id="0" name=""/>
        <dsp:cNvSpPr/>
      </dsp:nvSpPr>
      <dsp:spPr>
        <a:xfrm>
          <a:off x="4336903" y="2122168"/>
          <a:ext cx="1759096" cy="518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BGC Advantage, LLC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51%</a:t>
          </a:r>
        </a:p>
      </dsp:txBody>
      <dsp:txXfrm>
        <a:off x="4336903" y="2122168"/>
        <a:ext cx="1759096" cy="518603"/>
      </dsp:txXfrm>
    </dsp:sp>
    <dsp:sp modelId="{7AE9FAC7-2484-4D94-9E66-9BC6FA535FC4}">
      <dsp:nvSpPr>
        <dsp:cNvPr id="0" name=""/>
        <dsp:cNvSpPr/>
      </dsp:nvSpPr>
      <dsp:spPr>
        <a:xfrm>
          <a:off x="4492231" y="2924522"/>
          <a:ext cx="1602650" cy="68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Scottsdale Housing Development Corporation, LLC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49%</a:t>
          </a:r>
        </a:p>
      </dsp:txBody>
      <dsp:txXfrm>
        <a:off x="4492231" y="2924522"/>
        <a:ext cx="1602650" cy="683110"/>
      </dsp:txXfrm>
    </dsp:sp>
    <dsp:sp modelId="{65D9BC2B-DEB3-49FD-B610-375445041743}">
      <dsp:nvSpPr>
        <dsp:cNvPr id="0" name=""/>
        <dsp:cNvSpPr/>
      </dsp:nvSpPr>
      <dsp:spPr>
        <a:xfrm>
          <a:off x="3545472" y="965044"/>
          <a:ext cx="1923603" cy="961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Happy Town, GP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.01%</a:t>
          </a:r>
        </a:p>
      </dsp:txBody>
      <dsp:txXfrm>
        <a:off x="3545472" y="965044"/>
        <a:ext cx="1923603" cy="961801"/>
      </dsp:txXfrm>
    </dsp:sp>
    <dsp:sp modelId="{E7102815-1815-4DE6-83E6-5519251CC487}">
      <dsp:nvSpPr>
        <dsp:cNvPr id="0" name=""/>
        <dsp:cNvSpPr/>
      </dsp:nvSpPr>
      <dsp:spPr>
        <a:xfrm>
          <a:off x="169423" y="1047287"/>
          <a:ext cx="1923603" cy="961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Investor, LP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99.99%</a:t>
          </a:r>
        </a:p>
      </dsp:txBody>
      <dsp:txXfrm>
        <a:off x="169423" y="1047287"/>
        <a:ext cx="1923603" cy="961801"/>
      </dsp:txXfrm>
    </dsp:sp>
    <dsp:sp modelId="{B49ED9E9-4255-4753-94B3-11A8F96F4701}">
      <dsp:nvSpPr>
        <dsp:cNvPr id="0" name=""/>
        <dsp:cNvSpPr/>
      </dsp:nvSpPr>
      <dsp:spPr>
        <a:xfrm>
          <a:off x="4648207" y="3810005"/>
          <a:ext cx="1430122" cy="628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100%</a:t>
          </a:r>
        </a:p>
      </dsp:txBody>
      <dsp:txXfrm>
        <a:off x="4648207" y="3810005"/>
        <a:ext cx="1430122" cy="628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088D6-4120-4D1E-AAE2-6D091FF63849}">
      <dsp:nvSpPr>
        <dsp:cNvPr id="0" name=""/>
        <dsp:cNvSpPr/>
      </dsp:nvSpPr>
      <dsp:spPr>
        <a:xfrm>
          <a:off x="1762021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8908" y="569883"/>
        <a:ext cx="20230" cy="4046"/>
      </dsp:txXfrm>
    </dsp:sp>
    <dsp:sp modelId="{8BB6A3D0-C1F2-4887-9707-ACA4BDC5A440}">
      <dsp:nvSpPr>
        <dsp:cNvPr id="0" name=""/>
        <dsp:cNvSpPr/>
      </dsp:nvSpPr>
      <dsp:spPr>
        <a:xfrm>
          <a:off x="4673" y="44162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Predevelopment Stage</a:t>
          </a:r>
        </a:p>
      </dsp:txBody>
      <dsp:txXfrm>
        <a:off x="4673" y="44162"/>
        <a:ext cx="1759148" cy="1055489"/>
      </dsp:txXfrm>
    </dsp:sp>
    <dsp:sp modelId="{F6A9D3A4-2C53-4928-9156-03D6B7D8FD20}">
      <dsp:nvSpPr>
        <dsp:cNvPr id="0" name=""/>
        <dsp:cNvSpPr/>
      </dsp:nvSpPr>
      <dsp:spPr>
        <a:xfrm>
          <a:off x="3925774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661" y="569883"/>
        <a:ext cx="20230" cy="4046"/>
      </dsp:txXfrm>
    </dsp:sp>
    <dsp:sp modelId="{33FCEADD-B1EC-4960-93DF-1B87C72FAA4D}">
      <dsp:nvSpPr>
        <dsp:cNvPr id="0" name=""/>
        <dsp:cNvSpPr/>
      </dsp:nvSpPr>
      <dsp:spPr>
        <a:xfrm>
          <a:off x="2168425" y="44162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Allocation Plan/Application Process (QAP)</a:t>
          </a:r>
        </a:p>
      </dsp:txBody>
      <dsp:txXfrm>
        <a:off x="2168425" y="44162"/>
        <a:ext cx="1759148" cy="1055489"/>
      </dsp:txXfrm>
    </dsp:sp>
    <dsp:sp modelId="{F78C4F22-B560-4797-9952-BC49319474E1}">
      <dsp:nvSpPr>
        <dsp:cNvPr id="0" name=""/>
        <dsp:cNvSpPr/>
      </dsp:nvSpPr>
      <dsp:spPr>
        <a:xfrm>
          <a:off x="884247" y="1097851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9340" y="1282830"/>
        <a:ext cx="217318" cy="4046"/>
      </dsp:txXfrm>
    </dsp:sp>
    <dsp:sp modelId="{F52E0D16-E607-4B7B-BE91-7D004DE5D130}">
      <dsp:nvSpPr>
        <dsp:cNvPr id="0" name=""/>
        <dsp:cNvSpPr/>
      </dsp:nvSpPr>
      <dsp:spPr>
        <a:xfrm>
          <a:off x="4332178" y="44162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Receives Tax Credit Allocation</a:t>
          </a:r>
        </a:p>
      </dsp:txBody>
      <dsp:txXfrm>
        <a:off x="4332178" y="44162"/>
        <a:ext cx="1759148" cy="1055489"/>
      </dsp:txXfrm>
    </dsp:sp>
    <dsp:sp modelId="{B3F8E7DE-73B6-4954-AF8F-A9FBFB252D07}">
      <dsp:nvSpPr>
        <dsp:cNvPr id="0" name=""/>
        <dsp:cNvSpPr/>
      </dsp:nvSpPr>
      <dsp:spPr>
        <a:xfrm>
          <a:off x="1762021" y="198628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8908" y="2029976"/>
        <a:ext cx="20230" cy="4046"/>
      </dsp:txXfrm>
    </dsp:sp>
    <dsp:sp modelId="{8E9E2261-D6A4-47C2-A176-69AECD6CCB87}">
      <dsp:nvSpPr>
        <dsp:cNvPr id="0" name=""/>
        <dsp:cNvSpPr/>
      </dsp:nvSpPr>
      <dsp:spPr>
        <a:xfrm>
          <a:off x="4673" y="1504255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Sponsor Forms Limited Partnership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General Partner (0.1% owner)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Limited Partner (99.9% owner)</a:t>
          </a:r>
        </a:p>
      </dsp:txBody>
      <dsp:txXfrm>
        <a:off x="4673" y="1504255"/>
        <a:ext cx="1759148" cy="1055489"/>
      </dsp:txXfrm>
    </dsp:sp>
    <dsp:sp modelId="{2B1E0DFD-48AE-42FE-BCDB-321DF167711E}">
      <dsp:nvSpPr>
        <dsp:cNvPr id="0" name=""/>
        <dsp:cNvSpPr/>
      </dsp:nvSpPr>
      <dsp:spPr>
        <a:xfrm>
          <a:off x="3925774" y="198628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661" y="2029976"/>
        <a:ext cx="20230" cy="4046"/>
      </dsp:txXfrm>
    </dsp:sp>
    <dsp:sp modelId="{3F4F35CC-943A-4053-8770-4826AA874099}">
      <dsp:nvSpPr>
        <dsp:cNvPr id="0" name=""/>
        <dsp:cNvSpPr/>
      </dsp:nvSpPr>
      <dsp:spPr>
        <a:xfrm>
          <a:off x="2168425" y="1504255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Asset Management Monitor s Project on Behalf of Investors</a:t>
          </a:r>
        </a:p>
      </dsp:txBody>
      <dsp:txXfrm>
        <a:off x="2168425" y="1504255"/>
        <a:ext cx="1759148" cy="1055489"/>
      </dsp:txXfrm>
    </dsp:sp>
    <dsp:sp modelId="{A8B1DD66-E4B9-43AC-84B4-E73781E4FADE}">
      <dsp:nvSpPr>
        <dsp:cNvPr id="0" name=""/>
        <dsp:cNvSpPr/>
      </dsp:nvSpPr>
      <dsp:spPr>
        <a:xfrm>
          <a:off x="884247" y="2557944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9340" y="2742923"/>
        <a:ext cx="217318" cy="4046"/>
      </dsp:txXfrm>
    </dsp:sp>
    <dsp:sp modelId="{F0BE79F5-1B0D-494C-A877-20B0AA02D540}">
      <dsp:nvSpPr>
        <dsp:cNvPr id="0" name=""/>
        <dsp:cNvSpPr/>
      </dsp:nvSpPr>
      <dsp:spPr>
        <a:xfrm>
          <a:off x="4332178" y="1504255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Development Construction and Permanent Financing</a:t>
          </a:r>
        </a:p>
      </dsp:txBody>
      <dsp:txXfrm>
        <a:off x="4332178" y="1504255"/>
        <a:ext cx="1759148" cy="1055489"/>
      </dsp:txXfrm>
    </dsp:sp>
    <dsp:sp modelId="{A3E82BFD-08DE-42E5-8F12-B6181ADE01FA}">
      <dsp:nvSpPr>
        <dsp:cNvPr id="0" name=""/>
        <dsp:cNvSpPr/>
      </dsp:nvSpPr>
      <dsp:spPr>
        <a:xfrm>
          <a:off x="1762021" y="344637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8908" y="3490070"/>
        <a:ext cx="20230" cy="4046"/>
      </dsp:txXfrm>
    </dsp:sp>
    <dsp:sp modelId="{2E29760D-A6AB-419D-B0F9-445DF896C6BD}">
      <dsp:nvSpPr>
        <dsp:cNvPr id="0" name=""/>
        <dsp:cNvSpPr/>
      </dsp:nvSpPr>
      <dsp:spPr>
        <a:xfrm>
          <a:off x="4673" y="2964348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Property Management arranged</a:t>
          </a:r>
        </a:p>
      </dsp:txBody>
      <dsp:txXfrm>
        <a:off x="4673" y="2964348"/>
        <a:ext cx="1759148" cy="1055489"/>
      </dsp:txXfrm>
    </dsp:sp>
    <dsp:sp modelId="{B9B996CD-2FE0-4CCE-8432-B0D27DA815A1}">
      <dsp:nvSpPr>
        <dsp:cNvPr id="0" name=""/>
        <dsp:cNvSpPr/>
      </dsp:nvSpPr>
      <dsp:spPr>
        <a:xfrm>
          <a:off x="3925774" y="344637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661" y="3490070"/>
        <a:ext cx="20230" cy="4046"/>
      </dsp:txXfrm>
    </dsp:sp>
    <dsp:sp modelId="{97774F43-829F-4B86-AFC3-95507EAE8EED}">
      <dsp:nvSpPr>
        <dsp:cNvPr id="0" name=""/>
        <dsp:cNvSpPr/>
      </dsp:nvSpPr>
      <dsp:spPr>
        <a:xfrm>
          <a:off x="2168425" y="2964348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to managed for minimum of 15 years subject to tax credit income limits and rents (Compliance Period)</a:t>
          </a:r>
        </a:p>
      </dsp:txBody>
      <dsp:txXfrm>
        <a:off x="2168425" y="2964348"/>
        <a:ext cx="1759148" cy="1055489"/>
      </dsp:txXfrm>
    </dsp:sp>
    <dsp:sp modelId="{CFF099C3-D1D1-4AAA-834A-6FA89D08450D}">
      <dsp:nvSpPr>
        <dsp:cNvPr id="0" name=""/>
        <dsp:cNvSpPr/>
      </dsp:nvSpPr>
      <dsp:spPr>
        <a:xfrm>
          <a:off x="4332178" y="2964348"/>
          <a:ext cx="1759148" cy="105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Investors exit LP in 16</a:t>
          </a:r>
          <a:r>
            <a:rPr lang="en-US" sz="1200" kern="1200" baseline="30000" dirty="0"/>
            <a:t>th</a:t>
          </a:r>
          <a:r>
            <a:rPr lang="en-US" sz="1200" kern="1200" dirty="0"/>
            <a:t> year – required to pay exit taxes</a:t>
          </a:r>
        </a:p>
      </dsp:txBody>
      <dsp:txXfrm>
        <a:off x="4332178" y="2964348"/>
        <a:ext cx="1759148" cy="105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7E4305-9A91-473F-A3B2-774BFA8D2BBD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FBA1CC9-01EC-4186-9C2A-3E9F43C55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9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" y="4800565"/>
            <a:ext cx="1828800" cy="1828800"/>
          </a:xfrm>
          <a:prstGeom prst="rect">
            <a:avLst/>
          </a:prstGeom>
          <a:solidFill>
            <a:srgbClr val="CC1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28810" y="4798116"/>
            <a:ext cx="1828800" cy="1828800"/>
          </a:xfrm>
          <a:prstGeom prst="rect">
            <a:avLst/>
          </a:prstGeom>
          <a:solidFill>
            <a:srgbClr val="07A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57600" y="4798116"/>
            <a:ext cx="1828800" cy="18288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390" y="4798116"/>
            <a:ext cx="1828800" cy="18288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315200" y="4798116"/>
            <a:ext cx="1828800" cy="1828800"/>
          </a:xfrm>
          <a:prstGeom prst="rect">
            <a:avLst/>
          </a:prstGeom>
          <a:solidFill>
            <a:srgbClr val="0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766748"/>
            <a:ext cx="4754880" cy="17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654"/>
          </a:xfrm>
        </p:spPr>
        <p:txBody>
          <a:bodyPr/>
          <a:lstStyle>
            <a:lvl1pPr marL="457200" indent="-457200">
              <a:buClr>
                <a:srgbClr val="CC1E07"/>
              </a:buClr>
              <a:buFont typeface="Wingdings" pitchFamily="2" charset="2"/>
              <a:buChar char=""/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buClr>
                <a:srgbClr val="07A9FE"/>
              </a:buClr>
              <a:buSzPct val="100000"/>
              <a:buFont typeface="Wingdings" pitchFamily="2" charset="2"/>
              <a:buChar char=""/>
              <a:defRPr>
                <a:latin typeface="Arial" pitchFamily="34" charset="0"/>
                <a:cs typeface="Arial" pitchFamily="34" charset="0"/>
              </a:defRPr>
            </a:lvl2pPr>
            <a:lvl3pPr marL="1201738" indent="-287338">
              <a:buClr>
                <a:srgbClr val="FF8500"/>
              </a:buClr>
              <a:buSzPct val="80000"/>
              <a:buFont typeface="Wingdings" pitchFamily="2" charset="2"/>
              <a:buChar char="n"/>
              <a:defRPr>
                <a:latin typeface="Arial" pitchFamily="34" charset="0"/>
                <a:cs typeface="Arial" pitchFamily="34" charset="0"/>
              </a:defRPr>
            </a:lvl3pPr>
            <a:lvl4pPr marL="1719263" indent="-347663">
              <a:buClr>
                <a:srgbClr val="8CC63F"/>
              </a:buClr>
              <a:buSzPct val="80000"/>
              <a:buFont typeface="Wingdings" pitchFamily="2" charset="2"/>
              <a:buChar char="o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5" y="5977418"/>
            <a:ext cx="1580272" cy="5680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097" y="1441093"/>
            <a:ext cx="1371600" cy="45720"/>
          </a:xfrm>
          <a:prstGeom prst="rect">
            <a:avLst/>
          </a:prstGeom>
          <a:solidFill>
            <a:srgbClr val="CC1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828682" y="1441072"/>
            <a:ext cx="1371600" cy="45720"/>
          </a:xfrm>
          <a:prstGeom prst="rect">
            <a:avLst/>
          </a:prstGeom>
          <a:solidFill>
            <a:srgbClr val="07A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1048" y="1441072"/>
            <a:ext cx="1371600" cy="4572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199448" y="1441072"/>
            <a:ext cx="1371600" cy="4572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31694" y="1441072"/>
            <a:ext cx="1371600" cy="45720"/>
          </a:xfrm>
          <a:prstGeom prst="rect">
            <a:avLst/>
          </a:prstGeom>
          <a:solidFill>
            <a:srgbClr val="0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6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57097" y="1441093"/>
            <a:ext cx="1371600" cy="45720"/>
          </a:xfrm>
          <a:prstGeom prst="rect">
            <a:avLst/>
          </a:prstGeom>
          <a:solidFill>
            <a:srgbClr val="CC1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828682" y="1441072"/>
            <a:ext cx="1371600" cy="45720"/>
          </a:xfrm>
          <a:prstGeom prst="rect">
            <a:avLst/>
          </a:prstGeom>
          <a:solidFill>
            <a:srgbClr val="07A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571048" y="1441072"/>
            <a:ext cx="1371600" cy="4572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199448" y="1441072"/>
            <a:ext cx="1371600" cy="4572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31694" y="1441072"/>
            <a:ext cx="1371600" cy="45720"/>
          </a:xfrm>
          <a:prstGeom prst="rect">
            <a:avLst/>
          </a:prstGeom>
          <a:solidFill>
            <a:srgbClr val="09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5" y="5977418"/>
            <a:ext cx="1580272" cy="5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926-2A9B-4F50-BDAD-64E6230AC8DC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280E-3DB2-47C6-ADD8-AC488956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FDBA-813D-415A-B9F3-EB8147004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381B-DC17-4683-B60E-18EED6D09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2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50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02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5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olly@bgcadvantag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0707" y="5103674"/>
            <a:ext cx="3108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Holly Knight</a:t>
            </a:r>
          </a:p>
          <a:p>
            <a:pPr algn="r"/>
            <a:r>
              <a:rPr lang="en-US" dirty="0"/>
              <a:t>202-699-1998</a:t>
            </a:r>
          </a:p>
          <a:p>
            <a:pPr algn="r"/>
            <a:r>
              <a:rPr lang="en-US" dirty="0">
                <a:hlinkClick r:id="rId2"/>
              </a:rPr>
              <a:t>holly@bgcadvantage.com</a:t>
            </a:r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8841" y="3611878"/>
            <a:ext cx="4846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Tax Credit 101</a:t>
            </a:r>
          </a:p>
          <a:p>
            <a:pPr algn="ctr"/>
            <a:r>
              <a:rPr lang="en-US" sz="3200" dirty="0"/>
              <a:t>4% and 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162B1-0B33-4A32-BAB8-B7B44E0D693A}"/>
              </a:ext>
            </a:extLst>
          </p:cNvPr>
          <p:cNvSpPr txBox="1"/>
          <p:nvPr/>
        </p:nvSpPr>
        <p:spPr>
          <a:xfrm>
            <a:off x="182928" y="5094953"/>
            <a:ext cx="542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Emerging Strategies in Affordable Housing</a:t>
            </a:r>
          </a:p>
          <a:p>
            <a:r>
              <a:rPr lang="en-US" sz="2400" dirty="0"/>
              <a:t>Atlanta, GA</a:t>
            </a:r>
          </a:p>
          <a:p>
            <a:r>
              <a:rPr lang="en-US" sz="2400" dirty="0"/>
              <a:t>July 23, 2019</a:t>
            </a:r>
          </a:p>
        </p:txBody>
      </p:sp>
    </p:spTree>
    <p:extLst>
      <p:ext uri="{BB962C8B-B14F-4D97-AF65-F5344CB8AC3E}">
        <p14:creationId xmlns:p14="http://schemas.microsoft.com/office/powerpoint/2010/main" val="38657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"/>
    </mc:Choice>
    <mc:Fallback xmlns="">
      <p:transition spd="slow" advTm="33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BA7A-D190-4629-A131-ABF1805A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Tax Credits get to a Project?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DE2DF-7A15-4578-A808-3507FE51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91659"/>
            <a:ext cx="6823182" cy="5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6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They Work?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 rates for LIH Tax Credits</a:t>
            </a:r>
          </a:p>
          <a:p>
            <a:pPr lvl="1" eaLnBrk="1" hangingPunct="1"/>
            <a:r>
              <a:rPr lang="en-US" altLang="en-US"/>
              <a:t>9% and 4%</a:t>
            </a:r>
          </a:p>
          <a:p>
            <a:pPr eaLnBrk="1" hangingPunct="1"/>
            <a:r>
              <a:rPr lang="en-US" altLang="en-US"/>
              <a:t>Acquisition only qualifies for 4% tax credits</a:t>
            </a:r>
          </a:p>
          <a:p>
            <a:pPr eaLnBrk="1" hangingPunct="1"/>
            <a:r>
              <a:rPr lang="en-US" altLang="en-US"/>
              <a:t>New Construction and Rehab may qualify for 9% tax credits</a:t>
            </a:r>
          </a:p>
        </p:txBody>
      </p:sp>
    </p:spTree>
    <p:extLst>
      <p:ext uri="{BB962C8B-B14F-4D97-AF65-F5344CB8AC3E}">
        <p14:creationId xmlns:p14="http://schemas.microsoft.com/office/powerpoint/2010/main" val="242897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9% LIHTC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Competitive </a:t>
            </a:r>
          </a:p>
          <a:p>
            <a:pPr eaLnBrk="1" hangingPunct="1"/>
            <a:r>
              <a:rPr lang="en-US" altLang="en-US"/>
              <a:t>Used with Conventional Financing</a:t>
            </a:r>
          </a:p>
          <a:p>
            <a:pPr lvl="1" eaLnBrk="1" hangingPunct="1"/>
            <a:r>
              <a:rPr lang="en-US" altLang="en-US"/>
              <a:t>No federally-subsidized financing</a:t>
            </a:r>
          </a:p>
        </p:txBody>
      </p:sp>
    </p:spTree>
    <p:extLst>
      <p:ext uri="{BB962C8B-B14F-4D97-AF65-F5344CB8AC3E}">
        <p14:creationId xmlns:p14="http://schemas.microsoft.com/office/powerpoint/2010/main" val="227794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4% LIHTC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Non-Competitive</a:t>
            </a:r>
          </a:p>
          <a:p>
            <a:pPr eaLnBrk="1" hangingPunct="1"/>
            <a:r>
              <a:rPr lang="en-US" altLang="en-US"/>
              <a:t>Used with tax exempt Bond financing</a:t>
            </a:r>
          </a:p>
          <a:p>
            <a:pPr eaLnBrk="1" hangingPunct="1"/>
            <a:r>
              <a:rPr lang="en-US" altLang="en-US"/>
              <a:t>May be used with federally subsidized financing</a:t>
            </a:r>
          </a:p>
        </p:txBody>
      </p:sp>
    </p:spTree>
    <p:extLst>
      <p:ext uri="{BB962C8B-B14F-4D97-AF65-F5344CB8AC3E}">
        <p14:creationId xmlns:p14="http://schemas.microsoft.com/office/powerpoint/2010/main" val="374572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Who Issues Tax Credits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Federal Gov’t allocates to States</a:t>
            </a:r>
          </a:p>
          <a:p>
            <a:pPr eaLnBrk="1" hangingPunct="1"/>
            <a:r>
              <a:rPr lang="en-US" altLang="en-US" dirty="0"/>
              <a:t>Annual Per Capita Authority (ACA) for 9%</a:t>
            </a:r>
          </a:p>
          <a:p>
            <a:pPr eaLnBrk="1" hangingPunct="1"/>
            <a:r>
              <a:rPr lang="en-US" altLang="en-US" dirty="0"/>
              <a:t>TCs on 4% is limited by State’s Bond volume cap</a:t>
            </a:r>
          </a:p>
        </p:txBody>
      </p:sp>
    </p:spTree>
    <p:extLst>
      <p:ext uri="{BB962C8B-B14F-4D97-AF65-F5344CB8AC3E}">
        <p14:creationId xmlns:p14="http://schemas.microsoft.com/office/powerpoint/2010/main" val="14660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Eligible Projects (20/40 Rule)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&gt;</a:t>
            </a:r>
            <a:r>
              <a:rPr lang="en-US" altLang="en-US"/>
              <a:t>20% Tenants </a:t>
            </a:r>
            <a:r>
              <a:rPr lang="en-US" altLang="en-US" u="sng"/>
              <a:t>&lt;</a:t>
            </a:r>
            <a:r>
              <a:rPr lang="en-US" altLang="en-US"/>
              <a:t>50% of median income</a:t>
            </a:r>
          </a:p>
          <a:p>
            <a:pPr eaLnBrk="1" hangingPunct="1"/>
            <a:r>
              <a:rPr lang="en-US" altLang="en-US"/>
              <a:t>OR</a:t>
            </a:r>
          </a:p>
          <a:p>
            <a:pPr eaLnBrk="1" hangingPunct="1"/>
            <a:r>
              <a:rPr lang="en-US" altLang="en-US" u="sng"/>
              <a:t>&gt;</a:t>
            </a:r>
            <a:r>
              <a:rPr lang="en-US" altLang="en-US"/>
              <a:t>40% Tenants </a:t>
            </a:r>
            <a:r>
              <a:rPr lang="en-US" altLang="en-US" u="sng"/>
              <a:t>&lt;</a:t>
            </a:r>
            <a:r>
              <a:rPr lang="en-US" altLang="en-US"/>
              <a:t>60% of median income</a:t>
            </a:r>
          </a:p>
        </p:txBody>
      </p:sp>
    </p:spTree>
    <p:extLst>
      <p:ext uri="{BB962C8B-B14F-4D97-AF65-F5344CB8AC3E}">
        <p14:creationId xmlns:p14="http://schemas.microsoft.com/office/powerpoint/2010/main" val="351959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Developer Sells Tax Credits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much can be raised depends on:</a:t>
            </a:r>
          </a:p>
          <a:p>
            <a:pPr lvl="1" eaLnBrk="1" hangingPunct="1"/>
            <a:r>
              <a:rPr lang="en-US" altLang="en-US" dirty="0"/>
              <a:t>Tax Laws and Tax Rates</a:t>
            </a:r>
          </a:p>
          <a:p>
            <a:pPr lvl="1" eaLnBrk="1" hangingPunct="1"/>
            <a:r>
              <a:rPr lang="en-US" altLang="en-US" dirty="0"/>
              <a:t>Market</a:t>
            </a:r>
          </a:p>
          <a:p>
            <a:pPr lvl="1" eaLnBrk="1" hangingPunct="1"/>
            <a:r>
              <a:rPr lang="en-US" altLang="en-US" dirty="0"/>
              <a:t>Economy</a:t>
            </a:r>
          </a:p>
          <a:p>
            <a:pPr eaLnBrk="1" hangingPunct="1"/>
            <a:r>
              <a:rPr lang="en-US" altLang="en-US" dirty="0"/>
              <a:t>Was about $0.95 to the dollar</a:t>
            </a:r>
          </a:p>
          <a:p>
            <a:pPr eaLnBrk="1" hangingPunct="1"/>
            <a:r>
              <a:rPr lang="en-US" altLang="en-US" dirty="0"/>
              <a:t>Now about $0.79 to $0.85 to the dollar</a:t>
            </a:r>
          </a:p>
          <a:p>
            <a:pPr eaLnBrk="1" hangingPunct="1"/>
            <a:r>
              <a:rPr lang="en-US" altLang="en-US" dirty="0"/>
              <a:t>Maybe more if in a CRA $0.90 to $0.95</a:t>
            </a:r>
          </a:p>
        </p:txBody>
      </p:sp>
    </p:spTree>
    <p:extLst>
      <p:ext uri="{BB962C8B-B14F-4D97-AF65-F5344CB8AC3E}">
        <p14:creationId xmlns:p14="http://schemas.microsoft.com/office/powerpoint/2010/main" val="8229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Incentive of Tax Credits</a:t>
            </a:r>
            <a:br>
              <a:rPr lang="en-US" dirty="0"/>
            </a:br>
            <a:r>
              <a:rPr lang="en-US" dirty="0"/>
              <a:t>10-year credit period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New Construction Cost*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Eligible Basis – 100%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4% Annual Tax Credit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9% Annual Tax Credit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= $10,000,000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= $10,000,000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= $400,000 tax credit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   $4,000,000 total TC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=$900,000 tax credit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/>
              <a:t>  $9,000,000 total TC</a:t>
            </a:r>
          </a:p>
        </p:txBody>
      </p:sp>
    </p:spTree>
    <p:extLst>
      <p:ext uri="{BB962C8B-B14F-4D97-AF65-F5344CB8AC3E}">
        <p14:creationId xmlns:p14="http://schemas.microsoft.com/office/powerpoint/2010/main" val="33903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 Considerations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800"/>
              <a:t>Ownership structure is different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800"/>
              <a:t>Expertise is required (outside help)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2400"/>
              <a:t>Board training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2400"/>
              <a:t>Staff training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800"/>
              <a:t>Application process is complex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2400"/>
              <a:t>Long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sz="2400"/>
              <a:t>Competitive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800"/>
              <a:t>Rules of project operation and monitoring apply</a:t>
            </a:r>
          </a:p>
        </p:txBody>
      </p:sp>
    </p:spTree>
    <p:extLst>
      <p:ext uri="{BB962C8B-B14F-4D97-AF65-F5344CB8AC3E}">
        <p14:creationId xmlns:p14="http://schemas.microsoft.com/office/powerpoint/2010/main" val="4275195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Ownership is Partnership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Developer (general or managing partner)</a:t>
            </a:r>
          </a:p>
          <a:p>
            <a:pPr lvl="1" eaLnBrk="1" hangingPunct="1"/>
            <a:r>
              <a:rPr lang="en-US" altLang="en-US"/>
              <a:t>PHA’s nonprofit</a:t>
            </a:r>
          </a:p>
          <a:p>
            <a:pPr lvl="1" eaLnBrk="1" hangingPunct="1"/>
            <a:r>
              <a:rPr lang="en-US" altLang="en-US"/>
              <a:t>Development Partner</a:t>
            </a:r>
          </a:p>
          <a:p>
            <a:pPr eaLnBrk="1" hangingPunct="1"/>
            <a:r>
              <a:rPr lang="en-US" altLang="en-US"/>
              <a:t>Investors (limited partner)</a:t>
            </a:r>
          </a:p>
        </p:txBody>
      </p:sp>
    </p:spTree>
    <p:extLst>
      <p:ext uri="{BB962C8B-B14F-4D97-AF65-F5344CB8AC3E}">
        <p14:creationId xmlns:p14="http://schemas.microsoft.com/office/powerpoint/2010/main" val="29537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F553-7EC9-4F5D-A7CA-0DB5B99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A55289-6FCE-4CF6-A11E-02D91029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 anchor="ctr">
            <a:normAutofit/>
          </a:bodyPr>
          <a:lstStyle/>
          <a:p>
            <a:r>
              <a:rPr lang="en-US" sz="1900" dirty="0"/>
              <a:t>What is the Federal Tax Credit program and how does it enable the creation of Affordable Housing?</a:t>
            </a:r>
          </a:p>
          <a:p>
            <a:r>
              <a:rPr lang="en-US" sz="1900" dirty="0"/>
              <a:t>What are the benefits of developing affordable housing utilizing the Tax Credit Program (Section 42 of the IRS code)?</a:t>
            </a:r>
          </a:p>
          <a:p>
            <a:r>
              <a:rPr lang="en-US" sz="1900" dirty="0"/>
              <a:t>Why are entities looking to this program as a solution to revitalizing existing assets and expanding affordable housing within their portfolio?</a:t>
            </a:r>
          </a:p>
        </p:txBody>
      </p:sp>
    </p:spTree>
    <p:extLst>
      <p:ext uri="{BB962C8B-B14F-4D97-AF65-F5344CB8AC3E}">
        <p14:creationId xmlns:p14="http://schemas.microsoft.com/office/powerpoint/2010/main" val="175529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762000"/>
          <a:ext cx="6096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65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Expertise Required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Procurement of Development Partner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Legal (general and bond)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Management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10 year benefit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15 year compliance period</a:t>
            </a:r>
          </a:p>
        </p:txBody>
      </p:sp>
    </p:spTree>
    <p:extLst>
      <p:ext uri="{BB962C8B-B14F-4D97-AF65-F5344CB8AC3E}">
        <p14:creationId xmlns:p14="http://schemas.microsoft.com/office/powerpoint/2010/main" val="145177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47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Low Income Housing Tax Credits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269" y="4906632"/>
            <a:ext cx="5427652" cy="57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Can They Work For You?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9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Tax Credits?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way to get private money for affordable housing development</a:t>
            </a:r>
          </a:p>
          <a:p>
            <a:pPr lvl="1" eaLnBrk="1" hangingPunct="1"/>
            <a:r>
              <a:rPr lang="en-US" altLang="en-US" dirty="0"/>
              <a:t>Created by Tax Reform Act of 1986</a:t>
            </a:r>
          </a:p>
          <a:p>
            <a:pPr lvl="1" eaLnBrk="1" hangingPunct="1"/>
            <a:r>
              <a:rPr lang="en-US" altLang="en-US" dirty="0"/>
              <a:t>Section 42 of the IRS Code</a:t>
            </a:r>
          </a:p>
          <a:p>
            <a:pPr eaLnBrk="1" hangingPunct="1"/>
            <a:r>
              <a:rPr lang="en-US" altLang="en-US" dirty="0"/>
              <a:t>Developer or non profit doesn’t have to pay it back</a:t>
            </a:r>
          </a:p>
          <a:p>
            <a:pPr eaLnBrk="1" hangingPunct="1"/>
            <a:r>
              <a:rPr lang="en-US" altLang="en-US" dirty="0"/>
              <a:t>Impacts 30%-40% of multifamily construction</a:t>
            </a:r>
          </a:p>
        </p:txBody>
      </p:sp>
    </p:spTree>
    <p:extLst>
      <p:ext uri="{BB962C8B-B14F-4D97-AF65-F5344CB8AC3E}">
        <p14:creationId xmlns:p14="http://schemas.microsoft.com/office/powerpoint/2010/main" val="85291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FA6F-F310-4825-978D-941CE162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D13-DD52-41EE-A25B-795E80C1E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program originated in 1986 as a result of changes in the tax code under Ronald Reagan. The concept was to create a public private partnership for affordable housing development. </a:t>
            </a:r>
          </a:p>
          <a:p>
            <a:r>
              <a:rPr lang="en-US" dirty="0"/>
              <a:t>Congress was tasked with developing a program that incentivizes individuals to invest in real estate that was affordable to renters.</a:t>
            </a:r>
          </a:p>
          <a:p>
            <a:r>
              <a:rPr lang="en-US" dirty="0"/>
              <a:t>This program provides value in the form of a dollar for dollar tax credit for an investor in affordable housing. This “value” added by the federal government results in equity to the multifamily real estate transactions.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Can It Be Used For?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Acquisition and Conversion of existing housing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New 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Mixed use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Different types of projects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Tax credit only projects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Mixed financed projects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Bond finance projects</a:t>
            </a:r>
          </a:p>
        </p:txBody>
      </p:sp>
    </p:spTree>
    <p:extLst>
      <p:ext uri="{BB962C8B-B14F-4D97-AF65-F5344CB8AC3E}">
        <p14:creationId xmlns:p14="http://schemas.microsoft.com/office/powerpoint/2010/main" val="26098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E244-A54C-4A0A-BC0F-189A12DB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credit create affordable housing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4BD73-69F6-41ED-8501-98F56C1A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44" y="1874537"/>
            <a:ext cx="7237106" cy="44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05775" cy="776288"/>
          </a:xfrm>
        </p:spPr>
        <p:txBody>
          <a:bodyPr/>
          <a:lstStyle/>
          <a:p>
            <a:pPr eaLnBrk="1" hangingPunct="1"/>
            <a:r>
              <a:rPr lang="en-US" altLang="en-US"/>
              <a:t>Makes Housing More Affordable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</p:nvPr>
        </p:nvGraphicFramePr>
        <p:xfrm>
          <a:off x="381000" y="2069592"/>
          <a:ext cx="3928872" cy="372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Line 37"/>
          <p:cNvSpPr>
            <a:spLocks noChangeShapeType="1"/>
          </p:cNvSpPr>
          <p:nvPr/>
        </p:nvSpPr>
        <p:spPr bwMode="auto">
          <a:xfrm>
            <a:off x="4343400" y="18288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/>
        </p:nvGraphicFramePr>
        <p:xfrm>
          <a:off x="4572000" y="2133600"/>
          <a:ext cx="392887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770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Incentives of Tax Credits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those who pay a lot of taxes</a:t>
            </a:r>
          </a:p>
          <a:p>
            <a:pPr lvl="1" eaLnBrk="1" hangingPunct="1"/>
            <a:r>
              <a:rPr lang="en-US" altLang="en-US"/>
              <a:t>More attractive than tax deductions</a:t>
            </a:r>
          </a:p>
          <a:p>
            <a:pPr lvl="1" eaLnBrk="1" hangingPunct="1"/>
            <a:r>
              <a:rPr lang="en-US" altLang="en-US"/>
              <a:t>Dollar-for-Dollar tax reduction in taxes </a:t>
            </a:r>
          </a:p>
          <a:p>
            <a:pPr eaLnBrk="1" hangingPunct="1"/>
            <a:r>
              <a:rPr lang="en-US" altLang="en-US"/>
              <a:t>Investor gets tax credit and most of depreciation allowance</a:t>
            </a:r>
          </a:p>
        </p:txBody>
      </p:sp>
    </p:spTree>
    <p:extLst>
      <p:ext uri="{BB962C8B-B14F-4D97-AF65-F5344CB8AC3E}">
        <p14:creationId xmlns:p14="http://schemas.microsoft.com/office/powerpoint/2010/main" val="293279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LIHTC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Brings “free money” into the project</a:t>
            </a:r>
          </a:p>
          <a:p>
            <a:pPr eaLnBrk="1" hangingPunct="1"/>
            <a:r>
              <a:rPr lang="en-US" altLang="en-US"/>
              <a:t>Allows PHA to build better developments</a:t>
            </a:r>
          </a:p>
          <a:p>
            <a:pPr eaLnBrk="1" hangingPunct="1"/>
            <a:r>
              <a:rPr lang="en-US" altLang="en-US"/>
              <a:t>Allows PHA to build/rehab more units</a:t>
            </a:r>
          </a:p>
          <a:p>
            <a:pPr eaLnBrk="1" hangingPunct="1"/>
            <a:r>
              <a:rPr lang="en-US" altLang="en-US"/>
              <a:t>Allows PHA to leverage money for more impact</a:t>
            </a:r>
          </a:p>
          <a:p>
            <a:pPr eaLnBrk="1" hangingPunct="1"/>
            <a:r>
              <a:rPr lang="en-US" altLang="en-US"/>
              <a:t>Can be combined with other grants and loans and programs (i.e., Section 8)</a:t>
            </a:r>
          </a:p>
        </p:txBody>
      </p:sp>
    </p:spTree>
    <p:extLst>
      <p:ext uri="{BB962C8B-B14F-4D97-AF65-F5344CB8AC3E}">
        <p14:creationId xmlns:p14="http://schemas.microsoft.com/office/powerpoint/2010/main" val="2941384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FB977DE276C4F9E1CF611DD55AA6F" ma:contentTypeVersion="4" ma:contentTypeDescription="Create a new document." ma:contentTypeScope="" ma:versionID="2d5ee395f23dc2467ed7add3ce4849cf">
  <xsd:schema xmlns:xsd="http://www.w3.org/2001/XMLSchema" xmlns:xs="http://www.w3.org/2001/XMLSchema" xmlns:p="http://schemas.microsoft.com/office/2006/metadata/properties" xmlns:ns2="5c07dca6-cb82-4a6f-a788-46eccb33b646" xmlns:ns3="f570e621-9c0a-4d98-a92f-0d16cf29b50b" targetNamespace="http://schemas.microsoft.com/office/2006/metadata/properties" ma:root="true" ma:fieldsID="e73b23284fe0234074878d38c839eff3" ns2:_="" ns3:_="">
    <xsd:import namespace="5c07dca6-cb82-4a6f-a788-46eccb33b646"/>
    <xsd:import namespace="f570e621-9c0a-4d98-a92f-0d16cf29b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7dca6-cb82-4a6f-a788-46eccb33b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0e621-9c0a-4d98-a92f-0d16cf29b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355FD7-BC11-4BAF-8A49-3CA9EA4BDF5D}"/>
</file>

<file path=customXml/itemProps2.xml><?xml version="1.0" encoding="utf-8"?>
<ds:datastoreItem xmlns:ds="http://schemas.openxmlformats.org/officeDocument/2006/customXml" ds:itemID="{F07B99CE-49C7-4D93-B129-0C3817C1296F}"/>
</file>

<file path=customXml/itemProps3.xml><?xml version="1.0" encoding="utf-8"?>
<ds:datastoreItem xmlns:ds="http://schemas.openxmlformats.org/officeDocument/2006/customXml" ds:itemID="{7BCC02BB-7CDD-402C-8D23-1DEA0E9E934F}"/>
</file>

<file path=docProps/app.xml><?xml version="1.0" encoding="utf-8"?>
<Properties xmlns="http://schemas.openxmlformats.org/officeDocument/2006/extended-properties" xmlns:vt="http://schemas.openxmlformats.org/officeDocument/2006/docPropsVTypes">
  <TotalTime>27127</TotalTime>
  <Words>815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Arial</vt:lpstr>
      <vt:lpstr>Wingdings</vt:lpstr>
      <vt:lpstr>Trajan Pro</vt:lpstr>
      <vt:lpstr>Calibri</vt:lpstr>
      <vt:lpstr>Office Theme</vt:lpstr>
      <vt:lpstr>PowerPoint Presentation</vt:lpstr>
      <vt:lpstr>Key Concepts</vt:lpstr>
      <vt:lpstr>What Are Tax Credits?</vt:lpstr>
      <vt:lpstr>The Basics</vt:lpstr>
      <vt:lpstr>What Can It Be Used For?</vt:lpstr>
      <vt:lpstr>How does the credit create affordable housing</vt:lpstr>
      <vt:lpstr>Makes Housing More Affordable</vt:lpstr>
      <vt:lpstr>Incentives of Tax Credits</vt:lpstr>
      <vt:lpstr>Benefits of LIHTC</vt:lpstr>
      <vt:lpstr>How do Tax Credits get to a Project?</vt:lpstr>
      <vt:lpstr>How Do They Work?</vt:lpstr>
      <vt:lpstr>9% LIHTC</vt:lpstr>
      <vt:lpstr>4% LIHTC</vt:lpstr>
      <vt:lpstr>Who Issues Tax Credits</vt:lpstr>
      <vt:lpstr>Eligible Projects (20/40 Rule)</vt:lpstr>
      <vt:lpstr>Developer Sells Tax Credits</vt:lpstr>
      <vt:lpstr>Incentive of Tax Credits 10-year credit period</vt:lpstr>
      <vt:lpstr>PHA Considerations</vt:lpstr>
      <vt:lpstr>Ownership is Partnership</vt:lpstr>
      <vt:lpstr>PowerPoint Presentation</vt:lpstr>
      <vt:lpstr>Expertise Required</vt:lpstr>
      <vt:lpstr>PowerPoint Presentation</vt:lpstr>
      <vt:lpstr>Low Income Housing Tax Credits</vt:lpstr>
      <vt:lpstr>Custom Show 1</vt:lpstr>
    </vt:vector>
  </TitlesOfParts>
  <Company>IMS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 Tullier, APR</dc:creator>
  <cp:lastModifiedBy>Roush, Nathan A</cp:lastModifiedBy>
  <cp:revision>170</cp:revision>
  <cp:lastPrinted>2019-03-26T15:48:06Z</cp:lastPrinted>
  <dcterms:created xsi:type="dcterms:W3CDTF">2013-09-06T19:46:08Z</dcterms:created>
  <dcterms:modified xsi:type="dcterms:W3CDTF">2019-07-23T12:15:09Z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0x010100953FB977DE276C4F9E1CF611DD55AA6F</vt:lpwstr>
  </property>
</Properties>
</file>