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charts/colors1.xml" ContentType="application/vnd.ms-office.chartcolorstyle+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theme/theme1.xml" ContentType="application/vnd.openxmlformats-officedocument.theme+xml"/>
  <Override PartName="/ppt/diagrams/colors1.xml" ContentType="application/vnd.openxmlformats-officedocument.drawingml.diagramColors+xml"/>
  <Override PartName="/ppt/diagrams/layout2.xml" ContentType="application/vnd.openxmlformats-officedocument.drawingml.diagramLayout+xml"/>
  <Override PartName="/ppt/theme/theme2.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charts/style1.xml" ContentType="application/vnd.ms-office.chartstyle+xml"/>
  <Override PartName="/ppt/diagrams/drawing2.xml" ContentType="application/vnd.ms-office.drawingml.diagramDrawing+xml"/>
  <Override PartName="/ppt/commentAuthors.xml" ContentType="application/vnd.openxmlformats-officedocument.presentationml.commentAuthors+xml"/>
  <Override PartName="/ppt/comments/comment1.xml" ContentType="application/vnd.openxmlformats-officedocument.presentationml.comments+xml"/>
  <Override PartName="/ppt/charts/chart1.xml" ContentType="application/vnd.openxmlformats-officedocument.drawingml.chart+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5" r:id="rId2"/>
    <p:sldId id="277" r:id="rId3"/>
    <p:sldId id="278" r:id="rId4"/>
    <p:sldId id="279" r:id="rId5"/>
    <p:sldId id="280" r:id="rId6"/>
    <p:sldId id="281" r:id="rId7"/>
    <p:sldId id="282" r:id="rId8"/>
    <p:sldId id="283" r:id="rId9"/>
    <p:sldId id="284" r:id="rId10"/>
    <p:sldId id="287" r:id="rId11"/>
    <p:sldId id="285" r:id="rId12"/>
    <p:sldId id="295" r:id="rId13"/>
    <p:sldId id="296" r:id="rId14"/>
    <p:sldId id="297" r:id="rId15"/>
    <p:sldId id="298" r:id="rId16"/>
    <p:sldId id="299" r:id="rId17"/>
    <p:sldId id="288" r:id="rId18"/>
    <p:sldId id="289" r:id="rId19"/>
    <p:sldId id="291" r:id="rId20"/>
    <p:sldId id="292" r:id="rId21"/>
    <p:sldId id="293"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 Larsen" initials="RL" lastIdx="1" clrIdx="1">
    <p:extLst>
      <p:ext uri="{19B8F6BF-5375-455C-9EA6-DF929625EA0E}">
        <p15:presenceInfo xmlns:p15="http://schemas.microsoft.com/office/powerpoint/2012/main" userId="S-1-5-21-3730219141-2836659260-201168564-22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1F4"/>
    <a:srgbClr val="162F7F"/>
    <a:srgbClr val="D37A26"/>
    <a:srgbClr val="7A8189"/>
    <a:srgbClr val="E6E6E6"/>
    <a:srgbClr val="1C3BA0"/>
    <a:srgbClr val="2147C1"/>
    <a:srgbClr val="3D3A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spc="50" baseline="0">
                <a:solidFill>
                  <a:schemeClr val="tx1">
                    <a:lumMod val="65000"/>
                    <a:lumOff val="35000"/>
                  </a:schemeClr>
                </a:solidFill>
                <a:latin typeface="+mj-lt"/>
                <a:ea typeface="+mn-ea"/>
                <a:cs typeface="+mn-cs"/>
              </a:defRPr>
            </a:pPr>
            <a:r>
              <a:rPr lang="en-US" b="0" dirty="0">
                <a:latin typeface="+mj-lt"/>
              </a:rPr>
              <a:t>Sample Public Housing </a:t>
            </a:r>
            <a:r>
              <a:rPr lang="en-US" b="0" dirty="0" smtClean="0">
                <a:latin typeface="+mj-lt"/>
              </a:rPr>
              <a:t>Conversion</a:t>
            </a:r>
          </a:p>
          <a:p>
            <a:pPr>
              <a:defRPr b="0">
                <a:latin typeface="+mj-lt"/>
              </a:defRPr>
            </a:pPr>
            <a:r>
              <a:rPr lang="en-US" b="0" dirty="0" smtClean="0">
                <a:latin typeface="+mj-lt"/>
              </a:rPr>
              <a:t>Per </a:t>
            </a:r>
            <a:r>
              <a:rPr lang="en-US" b="0" dirty="0">
                <a:latin typeface="+mj-lt"/>
              </a:rPr>
              <a:t>Unit Monthly (</a:t>
            </a:r>
            <a:r>
              <a:rPr lang="en-US" b="0" dirty="0" smtClean="0">
                <a:latin typeface="+mj-lt"/>
              </a:rPr>
              <a:t>PUM)</a:t>
            </a:r>
          </a:p>
          <a:p>
            <a:pPr>
              <a:defRPr b="0">
                <a:latin typeface="+mj-lt"/>
              </a:defRPr>
            </a:pPr>
            <a:r>
              <a:rPr lang="en-US" b="0" dirty="0" smtClean="0">
                <a:latin typeface="+mj-lt"/>
              </a:rPr>
              <a:t>Same </a:t>
            </a:r>
            <a:r>
              <a:rPr lang="en-US" b="0" dirty="0">
                <a:latin typeface="+mj-lt"/>
              </a:rPr>
              <a:t>funding – budget neutral</a:t>
            </a:r>
          </a:p>
        </c:rich>
      </c:tx>
      <c:layout/>
      <c:overlay val="0"/>
      <c:spPr>
        <a:noFill/>
        <a:ln>
          <a:noFill/>
        </a:ln>
        <a:effectLst/>
      </c:spPr>
      <c:txPr>
        <a:bodyPr rot="0" spcFirstLastPara="1" vertOverflow="ellipsis" vert="horz" wrap="square" anchor="ctr" anchorCtr="1"/>
        <a:lstStyle/>
        <a:p>
          <a:pPr>
            <a:defRPr sz="2200" b="0" i="0" u="none" strike="noStrike" kern="1200" cap="all" spc="50" baseline="0">
              <a:solidFill>
                <a:schemeClr val="tx1">
                  <a:lumMod val="65000"/>
                  <a:lumOff val="35000"/>
                </a:schemeClr>
              </a:solidFill>
              <a:latin typeface="+mj-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rgbClr val="162F7F"/>
            </a:solidFill>
            <a:ln>
              <a:noFill/>
            </a:ln>
            <a:effectLst/>
          </c:spPr>
          <c:invertIfNegative val="0"/>
          <c:cat>
            <c:strRef>
              <c:f>Sheet1!$A$2:$A$3</c:f>
              <c:strCache>
                <c:ptCount val="2"/>
                <c:pt idx="0">
                  <c:v>Pre-Conversion</c:v>
                </c:pt>
                <c:pt idx="1">
                  <c:v>Post-Conversion</c:v>
                </c:pt>
              </c:strCache>
            </c:strRef>
          </c:cat>
          <c:val>
            <c:numRef>
              <c:f>Sheet1!$B$2:$B$3</c:f>
              <c:numCache>
                <c:formatCode>General</c:formatCode>
                <c:ptCount val="2"/>
                <c:pt idx="0">
                  <c:v>150</c:v>
                </c:pt>
                <c:pt idx="1">
                  <c:v>150</c:v>
                </c:pt>
              </c:numCache>
            </c:numRef>
          </c:val>
          <c:extLst>
            <c:ext xmlns:c16="http://schemas.microsoft.com/office/drawing/2014/chart" uri="{C3380CC4-5D6E-409C-BE32-E72D297353CC}">
              <c16:uniqueId val="{00000000-3140-4867-873A-C8AF19D6172A}"/>
            </c:ext>
          </c:extLst>
        </c:ser>
        <c:ser>
          <c:idx val="1"/>
          <c:order val="1"/>
          <c:tx>
            <c:strRef>
              <c:f>Sheet1!$C$1</c:f>
              <c:strCache>
                <c:ptCount val="1"/>
                <c:pt idx="0">
                  <c:v>Series 2</c:v>
                </c:pt>
              </c:strCache>
            </c:strRef>
          </c:tx>
          <c:spPr>
            <a:solidFill>
              <a:srgbClr val="D37A26"/>
            </a:solidFill>
            <a:ln>
              <a:noFill/>
            </a:ln>
            <a:effectLst/>
          </c:spPr>
          <c:invertIfNegative val="0"/>
          <c:cat>
            <c:strRef>
              <c:f>Sheet1!$A$2:$A$3</c:f>
              <c:strCache>
                <c:ptCount val="2"/>
                <c:pt idx="0">
                  <c:v>Pre-Conversion</c:v>
                </c:pt>
                <c:pt idx="1">
                  <c:v>Post-Conversion</c:v>
                </c:pt>
              </c:strCache>
            </c:strRef>
          </c:cat>
          <c:val>
            <c:numRef>
              <c:f>Sheet1!$C$2:$C$3</c:f>
              <c:numCache>
                <c:formatCode>General</c:formatCode>
                <c:ptCount val="2"/>
                <c:pt idx="0">
                  <c:v>100</c:v>
                </c:pt>
                <c:pt idx="1">
                  <c:v>0</c:v>
                </c:pt>
              </c:numCache>
            </c:numRef>
          </c:val>
          <c:extLst>
            <c:ext xmlns:c16="http://schemas.microsoft.com/office/drawing/2014/chart" uri="{C3380CC4-5D6E-409C-BE32-E72D297353CC}">
              <c16:uniqueId val="{00000001-3140-4867-873A-C8AF19D6172A}"/>
            </c:ext>
          </c:extLst>
        </c:ser>
        <c:ser>
          <c:idx val="2"/>
          <c:order val="2"/>
          <c:tx>
            <c:strRef>
              <c:f>Sheet1!$D$1</c:f>
              <c:strCache>
                <c:ptCount val="1"/>
                <c:pt idx="0">
                  <c:v>Series 3</c:v>
                </c:pt>
              </c:strCache>
            </c:strRef>
          </c:tx>
          <c:spPr>
            <a:solidFill>
              <a:srgbClr val="7A8189"/>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3-3140-4867-873A-C8AF19D6172A}"/>
              </c:ext>
            </c:extLst>
          </c:dPt>
          <c:cat>
            <c:strRef>
              <c:f>Sheet1!$A$2:$A$3</c:f>
              <c:strCache>
                <c:ptCount val="2"/>
                <c:pt idx="0">
                  <c:v>Pre-Conversion</c:v>
                </c:pt>
                <c:pt idx="1">
                  <c:v>Post-Conversion</c:v>
                </c:pt>
              </c:strCache>
            </c:strRef>
          </c:cat>
          <c:val>
            <c:numRef>
              <c:f>Sheet1!$D$2:$D$3</c:f>
              <c:numCache>
                <c:formatCode>General</c:formatCode>
                <c:ptCount val="2"/>
                <c:pt idx="0">
                  <c:v>200</c:v>
                </c:pt>
                <c:pt idx="1">
                  <c:v>300</c:v>
                </c:pt>
              </c:numCache>
            </c:numRef>
          </c:val>
          <c:extLst>
            <c:ext xmlns:c16="http://schemas.microsoft.com/office/drawing/2014/chart" uri="{C3380CC4-5D6E-409C-BE32-E72D297353CC}">
              <c16:uniqueId val="{00000002-3140-4867-873A-C8AF19D6172A}"/>
            </c:ext>
          </c:extLst>
        </c:ser>
        <c:dLbls>
          <c:showLegendKey val="0"/>
          <c:showVal val="0"/>
          <c:showCatName val="0"/>
          <c:showSerName val="0"/>
          <c:showPercent val="0"/>
          <c:showBubbleSize val="0"/>
        </c:dLbls>
        <c:gapWidth val="50"/>
        <c:overlap val="100"/>
        <c:axId val="832851824"/>
        <c:axId val="832856744"/>
      </c:barChart>
      <c:catAx>
        <c:axId val="83285182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600" b="0" i="0" u="none" strike="noStrike" kern="1200" baseline="0">
                <a:solidFill>
                  <a:schemeClr val="bg1">
                    <a:lumMod val="65000"/>
                  </a:schemeClr>
                </a:solidFill>
                <a:latin typeface="+mn-lt"/>
                <a:ea typeface="+mn-ea"/>
                <a:cs typeface="+mn-cs"/>
              </a:defRPr>
            </a:pPr>
            <a:endParaRPr lang="en-US"/>
          </a:p>
        </c:txPr>
        <c:crossAx val="832856744"/>
        <c:crosses val="autoZero"/>
        <c:auto val="1"/>
        <c:lblAlgn val="ctr"/>
        <c:lblOffset val="100"/>
        <c:noMultiLvlLbl val="0"/>
      </c:catAx>
      <c:valAx>
        <c:axId val="832856744"/>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lumMod val="65000"/>
                  </a:schemeClr>
                </a:solidFill>
                <a:latin typeface="+mn-lt"/>
                <a:ea typeface="+mn-ea"/>
                <a:cs typeface="+mn-cs"/>
              </a:defRPr>
            </a:pPr>
            <a:endParaRPr lang="en-US"/>
          </a:p>
        </c:txPr>
        <c:crossAx val="832851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7-13T10:26:50.747" idx="1">
    <p:pos x="3348" y="858"/>
    <p:text/>
    <p:extLst mod="1">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AB806-5494-4AFE-A577-64AA6EFD9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AF5668D-508B-4B9F-9E18-4F3624D77701}">
      <dgm:prSet custT="1"/>
      <dgm:spPr/>
      <dgm:t>
        <a:bodyPr/>
        <a:lstStyle/>
        <a:p>
          <a:pPr rtl="0"/>
          <a:r>
            <a:rPr lang="en-US" sz="2400" dirty="0" smtClean="0">
              <a:solidFill>
                <a:schemeClr val="bg1"/>
              </a:solidFill>
            </a:rPr>
            <a:t>In order to preserve the public housing stock convert its assistance to the project-based Section 8 platform, which will:</a:t>
          </a:r>
          <a:endParaRPr lang="en-US" sz="2400" dirty="0">
            <a:solidFill>
              <a:schemeClr val="bg1"/>
            </a:solidFill>
          </a:endParaRPr>
        </a:p>
      </dgm:t>
    </dgm:pt>
    <dgm:pt modelId="{2224FCD6-0EA8-4902-A26F-478EE8CD6A48}" type="parTrans" cxnId="{80A2F925-7CBF-4DA7-BC95-BA39B973A650}">
      <dgm:prSet/>
      <dgm:spPr/>
      <dgm:t>
        <a:bodyPr/>
        <a:lstStyle/>
        <a:p>
          <a:endParaRPr lang="en-US">
            <a:solidFill>
              <a:schemeClr val="tx1">
                <a:lumMod val="65000"/>
                <a:lumOff val="35000"/>
              </a:schemeClr>
            </a:solidFill>
          </a:endParaRPr>
        </a:p>
      </dgm:t>
    </dgm:pt>
    <dgm:pt modelId="{7A0F2527-E8A6-422C-8525-1D29EC76607F}" type="sibTrans" cxnId="{80A2F925-7CBF-4DA7-BC95-BA39B973A650}">
      <dgm:prSet/>
      <dgm:spPr/>
      <dgm:t>
        <a:bodyPr/>
        <a:lstStyle/>
        <a:p>
          <a:endParaRPr lang="en-US">
            <a:solidFill>
              <a:schemeClr val="tx1">
                <a:lumMod val="65000"/>
                <a:lumOff val="35000"/>
              </a:schemeClr>
            </a:solidFill>
          </a:endParaRPr>
        </a:p>
      </dgm:t>
    </dgm:pt>
    <dgm:pt modelId="{5B2D45AA-D1A9-427E-A7C8-AD0E7CECFFA2}">
      <dgm:prSet custT="1"/>
      <dgm:spPr/>
      <dgm:t>
        <a:bodyPr/>
        <a:lstStyle/>
        <a:p>
          <a:pPr rtl="0"/>
          <a:r>
            <a:rPr lang="en-US" sz="2400" dirty="0" smtClean="0">
              <a:solidFill>
                <a:schemeClr val="tx1">
                  <a:lumMod val="65000"/>
                  <a:lumOff val="35000"/>
                </a:schemeClr>
              </a:solidFill>
            </a:rPr>
            <a:t>Stabilize funding</a:t>
          </a:r>
          <a:endParaRPr lang="en-US" sz="2400" dirty="0">
            <a:solidFill>
              <a:schemeClr val="tx1">
                <a:lumMod val="65000"/>
                <a:lumOff val="35000"/>
              </a:schemeClr>
            </a:solidFill>
          </a:endParaRPr>
        </a:p>
      </dgm:t>
    </dgm:pt>
    <dgm:pt modelId="{4BD8A225-E0A6-4B96-AE26-C30F50A975EA}" type="parTrans" cxnId="{C0D12D82-8AB9-4E23-A830-25859E40C25E}">
      <dgm:prSet/>
      <dgm:spPr/>
      <dgm:t>
        <a:bodyPr/>
        <a:lstStyle/>
        <a:p>
          <a:endParaRPr lang="en-US">
            <a:solidFill>
              <a:schemeClr val="tx1">
                <a:lumMod val="65000"/>
                <a:lumOff val="35000"/>
              </a:schemeClr>
            </a:solidFill>
          </a:endParaRPr>
        </a:p>
      </dgm:t>
    </dgm:pt>
    <dgm:pt modelId="{209C7810-220F-4869-B548-C3FA1F37D1FD}" type="sibTrans" cxnId="{C0D12D82-8AB9-4E23-A830-25859E40C25E}">
      <dgm:prSet/>
      <dgm:spPr/>
      <dgm:t>
        <a:bodyPr/>
        <a:lstStyle/>
        <a:p>
          <a:endParaRPr lang="en-US">
            <a:solidFill>
              <a:schemeClr val="tx1">
                <a:lumMod val="65000"/>
                <a:lumOff val="35000"/>
              </a:schemeClr>
            </a:solidFill>
          </a:endParaRPr>
        </a:p>
      </dgm:t>
    </dgm:pt>
    <dgm:pt modelId="{5AE0D828-FB1D-4DC1-B6E1-0452C7C8D8DF}">
      <dgm:prSet custT="1"/>
      <dgm:spPr/>
      <dgm:t>
        <a:bodyPr/>
        <a:lstStyle/>
        <a:p>
          <a:pPr rtl="0"/>
          <a:r>
            <a:rPr lang="en-US" sz="2400" dirty="0" smtClean="0">
              <a:solidFill>
                <a:schemeClr val="tx1">
                  <a:lumMod val="65000"/>
                  <a:lumOff val="35000"/>
                </a:schemeClr>
              </a:solidFill>
            </a:rPr>
            <a:t>Create access to private capital</a:t>
          </a:r>
          <a:endParaRPr lang="en-US" sz="2400" dirty="0">
            <a:solidFill>
              <a:schemeClr val="tx1">
                <a:lumMod val="65000"/>
                <a:lumOff val="35000"/>
              </a:schemeClr>
            </a:solidFill>
          </a:endParaRPr>
        </a:p>
      </dgm:t>
    </dgm:pt>
    <dgm:pt modelId="{3639D8E6-4521-4887-9076-9035258F674A}" type="parTrans" cxnId="{1D7C9334-5A9F-4A75-87DC-3E9E0710AD3B}">
      <dgm:prSet/>
      <dgm:spPr/>
      <dgm:t>
        <a:bodyPr/>
        <a:lstStyle/>
        <a:p>
          <a:endParaRPr lang="en-US">
            <a:solidFill>
              <a:schemeClr val="tx1">
                <a:lumMod val="65000"/>
                <a:lumOff val="35000"/>
              </a:schemeClr>
            </a:solidFill>
          </a:endParaRPr>
        </a:p>
      </dgm:t>
    </dgm:pt>
    <dgm:pt modelId="{48D23544-1746-499C-A402-26BAF7EAB270}" type="sibTrans" cxnId="{1D7C9334-5A9F-4A75-87DC-3E9E0710AD3B}">
      <dgm:prSet/>
      <dgm:spPr/>
      <dgm:t>
        <a:bodyPr/>
        <a:lstStyle/>
        <a:p>
          <a:endParaRPr lang="en-US">
            <a:solidFill>
              <a:schemeClr val="tx1">
                <a:lumMod val="65000"/>
                <a:lumOff val="35000"/>
              </a:schemeClr>
            </a:solidFill>
          </a:endParaRPr>
        </a:p>
      </dgm:t>
    </dgm:pt>
    <dgm:pt modelId="{3073A19D-3B35-427D-8821-C16E09EC765D}">
      <dgm:prSet custT="1"/>
      <dgm:spPr/>
      <dgm:t>
        <a:bodyPr/>
        <a:lstStyle/>
        <a:p>
          <a:pPr rtl="0"/>
          <a:r>
            <a:rPr lang="en-US" sz="2400" dirty="0" smtClean="0">
              <a:solidFill>
                <a:schemeClr val="tx1">
                  <a:lumMod val="65000"/>
                  <a:lumOff val="35000"/>
                </a:schemeClr>
              </a:solidFill>
            </a:rPr>
            <a:t>Streamline HUD programs</a:t>
          </a:r>
          <a:endParaRPr lang="en-US" sz="2400" dirty="0">
            <a:solidFill>
              <a:schemeClr val="tx1">
                <a:lumMod val="65000"/>
                <a:lumOff val="35000"/>
              </a:schemeClr>
            </a:solidFill>
          </a:endParaRPr>
        </a:p>
      </dgm:t>
    </dgm:pt>
    <dgm:pt modelId="{3400AE2D-D586-4B72-84D0-40953D7692FA}" type="parTrans" cxnId="{02B81C08-CDD0-4A23-8604-6B36A6E5BB87}">
      <dgm:prSet/>
      <dgm:spPr/>
      <dgm:t>
        <a:bodyPr/>
        <a:lstStyle/>
        <a:p>
          <a:endParaRPr lang="en-US">
            <a:solidFill>
              <a:schemeClr val="tx1">
                <a:lumMod val="65000"/>
                <a:lumOff val="35000"/>
              </a:schemeClr>
            </a:solidFill>
          </a:endParaRPr>
        </a:p>
      </dgm:t>
    </dgm:pt>
    <dgm:pt modelId="{DAF372E6-FE8B-4065-A241-7993EFB9DDF0}" type="sibTrans" cxnId="{02B81C08-CDD0-4A23-8604-6B36A6E5BB87}">
      <dgm:prSet/>
      <dgm:spPr/>
      <dgm:t>
        <a:bodyPr/>
        <a:lstStyle/>
        <a:p>
          <a:endParaRPr lang="en-US">
            <a:solidFill>
              <a:schemeClr val="tx1">
                <a:lumMod val="65000"/>
                <a:lumOff val="35000"/>
              </a:schemeClr>
            </a:solidFill>
          </a:endParaRPr>
        </a:p>
      </dgm:t>
    </dgm:pt>
    <dgm:pt modelId="{C4CB5A3F-3C89-466B-8D43-F19FD44AABBE}">
      <dgm:prSet custT="1"/>
      <dgm:spPr/>
      <dgm:t>
        <a:bodyPr/>
        <a:lstStyle/>
        <a:p>
          <a:pPr rtl="0"/>
          <a:r>
            <a:rPr lang="en-US" sz="2400" dirty="0" smtClean="0">
              <a:solidFill>
                <a:schemeClr val="tx1">
                  <a:lumMod val="65000"/>
                  <a:lumOff val="35000"/>
                </a:schemeClr>
              </a:solidFill>
            </a:rPr>
            <a:t>Enhance housing options for residents</a:t>
          </a:r>
          <a:endParaRPr lang="en-US" sz="2400" dirty="0">
            <a:solidFill>
              <a:schemeClr val="tx1">
                <a:lumMod val="65000"/>
                <a:lumOff val="35000"/>
              </a:schemeClr>
            </a:solidFill>
          </a:endParaRPr>
        </a:p>
      </dgm:t>
    </dgm:pt>
    <dgm:pt modelId="{5F6F409D-1596-4672-AB96-DC3A38637B98}" type="parTrans" cxnId="{1AA9D620-6981-417E-AE30-CD754B5E9786}">
      <dgm:prSet/>
      <dgm:spPr/>
      <dgm:t>
        <a:bodyPr/>
        <a:lstStyle/>
        <a:p>
          <a:endParaRPr lang="en-US">
            <a:solidFill>
              <a:schemeClr val="tx1">
                <a:lumMod val="65000"/>
                <a:lumOff val="35000"/>
              </a:schemeClr>
            </a:solidFill>
          </a:endParaRPr>
        </a:p>
      </dgm:t>
    </dgm:pt>
    <dgm:pt modelId="{B0CB5EAF-9D12-4E3A-8CA4-A8EE9756C2F3}" type="sibTrans" cxnId="{1AA9D620-6981-417E-AE30-CD754B5E9786}">
      <dgm:prSet/>
      <dgm:spPr/>
      <dgm:t>
        <a:bodyPr/>
        <a:lstStyle/>
        <a:p>
          <a:endParaRPr lang="en-US">
            <a:solidFill>
              <a:schemeClr val="tx1">
                <a:lumMod val="65000"/>
                <a:lumOff val="35000"/>
              </a:schemeClr>
            </a:solidFill>
          </a:endParaRPr>
        </a:p>
      </dgm:t>
    </dgm:pt>
    <dgm:pt modelId="{85E55016-038A-4E6C-8234-327F6A10B7F9}" type="pres">
      <dgm:prSet presAssocID="{717AB806-5494-4AFE-A577-64AA6EFD9553}" presName="linear" presStyleCnt="0">
        <dgm:presLayoutVars>
          <dgm:animLvl val="lvl"/>
          <dgm:resizeHandles val="exact"/>
        </dgm:presLayoutVars>
      </dgm:prSet>
      <dgm:spPr/>
      <dgm:t>
        <a:bodyPr/>
        <a:lstStyle/>
        <a:p>
          <a:endParaRPr lang="en-US"/>
        </a:p>
      </dgm:t>
    </dgm:pt>
    <dgm:pt modelId="{CA4C7C6B-CB5F-4F5B-BE7E-EA27E8B43E5A}" type="pres">
      <dgm:prSet presAssocID="{BAF5668D-508B-4B9F-9E18-4F3624D77701}" presName="parentText" presStyleLbl="node1" presStyleIdx="0" presStyleCnt="1" custScaleX="66084" custScaleY="105256" custLinFactNeighborX="-13343">
        <dgm:presLayoutVars>
          <dgm:chMax val="0"/>
          <dgm:bulletEnabled val="1"/>
        </dgm:presLayoutVars>
      </dgm:prSet>
      <dgm:spPr/>
      <dgm:t>
        <a:bodyPr/>
        <a:lstStyle/>
        <a:p>
          <a:endParaRPr lang="en-US"/>
        </a:p>
      </dgm:t>
    </dgm:pt>
    <dgm:pt modelId="{9F1B15E0-65E2-42F4-A459-9410A6D19809}" type="pres">
      <dgm:prSet presAssocID="{BAF5668D-508B-4B9F-9E18-4F3624D77701}" presName="childText" presStyleLbl="revTx" presStyleIdx="0" presStyleCnt="1" custLinFactNeighborY="8588">
        <dgm:presLayoutVars>
          <dgm:bulletEnabled val="1"/>
        </dgm:presLayoutVars>
      </dgm:prSet>
      <dgm:spPr/>
      <dgm:t>
        <a:bodyPr/>
        <a:lstStyle/>
        <a:p>
          <a:endParaRPr lang="en-US"/>
        </a:p>
      </dgm:t>
    </dgm:pt>
  </dgm:ptLst>
  <dgm:cxnLst>
    <dgm:cxn modelId="{0D5624EC-A827-4A94-B436-100F97560129}" type="presOf" srcId="{3073A19D-3B35-427D-8821-C16E09EC765D}" destId="{9F1B15E0-65E2-42F4-A459-9410A6D19809}" srcOrd="0" destOrd="2" presId="urn:microsoft.com/office/officeart/2005/8/layout/vList2"/>
    <dgm:cxn modelId="{80A2F925-7CBF-4DA7-BC95-BA39B973A650}" srcId="{717AB806-5494-4AFE-A577-64AA6EFD9553}" destId="{BAF5668D-508B-4B9F-9E18-4F3624D77701}" srcOrd="0" destOrd="0" parTransId="{2224FCD6-0EA8-4902-A26F-478EE8CD6A48}" sibTransId="{7A0F2527-E8A6-422C-8525-1D29EC76607F}"/>
    <dgm:cxn modelId="{C0D12D82-8AB9-4E23-A830-25859E40C25E}" srcId="{BAF5668D-508B-4B9F-9E18-4F3624D77701}" destId="{5B2D45AA-D1A9-427E-A7C8-AD0E7CECFFA2}" srcOrd="0" destOrd="0" parTransId="{4BD8A225-E0A6-4B96-AE26-C30F50A975EA}" sibTransId="{209C7810-220F-4869-B548-C3FA1F37D1FD}"/>
    <dgm:cxn modelId="{1D7C9334-5A9F-4A75-87DC-3E9E0710AD3B}" srcId="{BAF5668D-508B-4B9F-9E18-4F3624D77701}" destId="{5AE0D828-FB1D-4DC1-B6E1-0452C7C8D8DF}" srcOrd="1" destOrd="0" parTransId="{3639D8E6-4521-4887-9076-9035258F674A}" sibTransId="{48D23544-1746-499C-A402-26BAF7EAB270}"/>
    <dgm:cxn modelId="{02B81C08-CDD0-4A23-8604-6B36A6E5BB87}" srcId="{BAF5668D-508B-4B9F-9E18-4F3624D77701}" destId="{3073A19D-3B35-427D-8821-C16E09EC765D}" srcOrd="2" destOrd="0" parTransId="{3400AE2D-D586-4B72-84D0-40953D7692FA}" sibTransId="{DAF372E6-FE8B-4065-A241-7993EFB9DDF0}"/>
    <dgm:cxn modelId="{928517D4-B042-4B7F-83A9-137C16B0303B}" type="presOf" srcId="{BAF5668D-508B-4B9F-9E18-4F3624D77701}" destId="{CA4C7C6B-CB5F-4F5B-BE7E-EA27E8B43E5A}" srcOrd="0" destOrd="0" presId="urn:microsoft.com/office/officeart/2005/8/layout/vList2"/>
    <dgm:cxn modelId="{162580A7-CEC2-4F53-A1CE-D5A87C69CAF2}" type="presOf" srcId="{5B2D45AA-D1A9-427E-A7C8-AD0E7CECFFA2}" destId="{9F1B15E0-65E2-42F4-A459-9410A6D19809}" srcOrd="0" destOrd="0" presId="urn:microsoft.com/office/officeart/2005/8/layout/vList2"/>
    <dgm:cxn modelId="{1AA9D620-6981-417E-AE30-CD754B5E9786}" srcId="{BAF5668D-508B-4B9F-9E18-4F3624D77701}" destId="{C4CB5A3F-3C89-466B-8D43-F19FD44AABBE}" srcOrd="3" destOrd="0" parTransId="{5F6F409D-1596-4672-AB96-DC3A38637B98}" sibTransId="{B0CB5EAF-9D12-4E3A-8CA4-A8EE9756C2F3}"/>
    <dgm:cxn modelId="{FF223C3C-9421-4123-8C99-C7DA0B849F86}" type="presOf" srcId="{C4CB5A3F-3C89-466B-8D43-F19FD44AABBE}" destId="{9F1B15E0-65E2-42F4-A459-9410A6D19809}" srcOrd="0" destOrd="3" presId="urn:microsoft.com/office/officeart/2005/8/layout/vList2"/>
    <dgm:cxn modelId="{4AEE7A15-D85C-42F2-A738-355511085B9C}" type="presOf" srcId="{717AB806-5494-4AFE-A577-64AA6EFD9553}" destId="{85E55016-038A-4E6C-8234-327F6A10B7F9}" srcOrd="0" destOrd="0" presId="urn:microsoft.com/office/officeart/2005/8/layout/vList2"/>
    <dgm:cxn modelId="{9E8830CC-7DB7-4CC5-BE34-C011C7DB1766}" type="presOf" srcId="{5AE0D828-FB1D-4DC1-B6E1-0452C7C8D8DF}" destId="{9F1B15E0-65E2-42F4-A459-9410A6D19809}" srcOrd="0" destOrd="1" presId="urn:microsoft.com/office/officeart/2005/8/layout/vList2"/>
    <dgm:cxn modelId="{AF10D40F-7D8B-4EDE-9ADA-E2D25CD01902}" type="presParOf" srcId="{85E55016-038A-4E6C-8234-327F6A10B7F9}" destId="{CA4C7C6B-CB5F-4F5B-BE7E-EA27E8B43E5A}" srcOrd="0" destOrd="0" presId="urn:microsoft.com/office/officeart/2005/8/layout/vList2"/>
    <dgm:cxn modelId="{7E2EF039-F5D1-46C3-BDED-66BA35289C13}" type="presParOf" srcId="{85E55016-038A-4E6C-8234-327F6A10B7F9}" destId="{9F1B15E0-65E2-42F4-A459-9410A6D1980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4F87A-29EF-42A4-8E7A-0ECC3EF37EB5}"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D1FAC5CF-8E5B-42AE-902C-BE4BD7FC1FF9}">
      <dgm:prSet phldrT="[Text]" custT="1"/>
      <dgm:spPr>
        <a:solidFill>
          <a:schemeClr val="accent2"/>
        </a:solidFill>
      </dgm:spPr>
      <dgm:t>
        <a:bodyPr/>
        <a:lstStyle/>
        <a:p>
          <a:r>
            <a:rPr lang="en-US" sz="3200" dirty="0" smtClean="0">
              <a:solidFill>
                <a:schemeClr val="bg1"/>
              </a:solidFill>
            </a:rPr>
            <a:t>Before RAD</a:t>
          </a:r>
          <a:endParaRPr lang="en-US" sz="3200" dirty="0">
            <a:solidFill>
              <a:schemeClr val="bg1"/>
            </a:solidFill>
          </a:endParaRPr>
        </a:p>
      </dgm:t>
    </dgm:pt>
    <dgm:pt modelId="{EFEF6FE3-0AB7-4176-AB4F-0F7695EDA532}" type="parTrans" cxnId="{DA248B33-894E-4A4A-871F-06503E992709}">
      <dgm:prSet/>
      <dgm:spPr/>
      <dgm:t>
        <a:bodyPr/>
        <a:lstStyle/>
        <a:p>
          <a:endParaRPr lang="en-US">
            <a:solidFill>
              <a:schemeClr val="tx1">
                <a:lumMod val="65000"/>
                <a:lumOff val="35000"/>
              </a:schemeClr>
            </a:solidFill>
          </a:endParaRPr>
        </a:p>
      </dgm:t>
    </dgm:pt>
    <dgm:pt modelId="{4EBF3388-CFCC-4466-87C4-A177DD9DE92D}" type="sibTrans" cxnId="{DA248B33-894E-4A4A-871F-06503E992709}">
      <dgm:prSet/>
      <dgm:spPr/>
      <dgm:t>
        <a:bodyPr/>
        <a:lstStyle/>
        <a:p>
          <a:endParaRPr lang="en-US">
            <a:solidFill>
              <a:schemeClr val="tx1">
                <a:lumMod val="65000"/>
                <a:lumOff val="35000"/>
              </a:schemeClr>
            </a:solidFill>
          </a:endParaRPr>
        </a:p>
      </dgm:t>
    </dgm:pt>
    <dgm:pt modelId="{C9ECC7E7-9468-48B6-AC7F-FB75EA8F4776}">
      <dgm:prSet phldrT="[Text]" custT="1"/>
      <dgm:spPr>
        <a:noFill/>
        <a:ln>
          <a:noFill/>
        </a:ln>
      </dgm:spPr>
      <dgm:t>
        <a:bodyPr/>
        <a:lstStyle/>
        <a:p>
          <a:pPr algn="l"/>
          <a:r>
            <a:rPr lang="en-US" sz="1600" dirty="0" smtClean="0">
              <a:solidFill>
                <a:schemeClr val="tx1">
                  <a:lumMod val="65000"/>
                  <a:lumOff val="35000"/>
                </a:schemeClr>
              </a:solidFill>
            </a:rPr>
            <a:t>Properties are typically not funded at 100% in Public Housing</a:t>
          </a:r>
          <a:endParaRPr lang="en-US" sz="1600" dirty="0">
            <a:solidFill>
              <a:schemeClr val="tx1">
                <a:lumMod val="65000"/>
                <a:lumOff val="35000"/>
              </a:schemeClr>
            </a:solidFill>
          </a:endParaRPr>
        </a:p>
      </dgm:t>
    </dgm:pt>
    <dgm:pt modelId="{D939FCD4-1932-4DFA-BA59-7F112F93300D}" type="parTrans" cxnId="{D6B6F8E8-98C6-4CE1-A521-12A755A19753}">
      <dgm:prSet/>
      <dgm:spPr/>
      <dgm:t>
        <a:bodyPr/>
        <a:lstStyle/>
        <a:p>
          <a:endParaRPr lang="en-US">
            <a:solidFill>
              <a:schemeClr val="tx1">
                <a:lumMod val="65000"/>
                <a:lumOff val="35000"/>
              </a:schemeClr>
            </a:solidFill>
          </a:endParaRPr>
        </a:p>
      </dgm:t>
    </dgm:pt>
    <dgm:pt modelId="{243088BB-62E2-491D-B3D7-7F735E3DA666}" type="sibTrans" cxnId="{D6B6F8E8-98C6-4CE1-A521-12A755A19753}">
      <dgm:prSet/>
      <dgm:spPr/>
      <dgm:t>
        <a:bodyPr/>
        <a:lstStyle/>
        <a:p>
          <a:endParaRPr lang="en-US">
            <a:solidFill>
              <a:schemeClr val="tx1">
                <a:lumMod val="65000"/>
                <a:lumOff val="35000"/>
              </a:schemeClr>
            </a:solidFill>
          </a:endParaRPr>
        </a:p>
      </dgm:t>
    </dgm:pt>
    <dgm:pt modelId="{716BA707-F59C-4F4D-AC2F-6A9328A251F8}">
      <dgm:prSet phldrT="[Text]" custT="1"/>
      <dgm:spPr>
        <a:noFill/>
        <a:ln>
          <a:noFill/>
        </a:ln>
      </dgm:spPr>
      <dgm:t>
        <a:bodyPr/>
        <a:lstStyle/>
        <a:p>
          <a:pPr algn="l"/>
          <a:r>
            <a:rPr lang="en-US" sz="1600" dirty="0" smtClean="0">
              <a:solidFill>
                <a:schemeClr val="tx1">
                  <a:lumMod val="65000"/>
                  <a:lumOff val="35000"/>
                </a:schemeClr>
              </a:solidFill>
            </a:rPr>
            <a:t>In Public Housing, PHAs cannot borrow money to perform necessary repairs</a:t>
          </a:r>
        </a:p>
      </dgm:t>
    </dgm:pt>
    <dgm:pt modelId="{1F49756B-4289-4AB6-97E5-C93EBFC5BCB7}" type="parTrans" cxnId="{75B363D3-B5CD-41C1-B525-3F425420521A}">
      <dgm:prSet/>
      <dgm:spPr/>
      <dgm:t>
        <a:bodyPr/>
        <a:lstStyle/>
        <a:p>
          <a:endParaRPr lang="en-US">
            <a:solidFill>
              <a:schemeClr val="tx1">
                <a:lumMod val="65000"/>
                <a:lumOff val="35000"/>
              </a:schemeClr>
            </a:solidFill>
          </a:endParaRPr>
        </a:p>
      </dgm:t>
    </dgm:pt>
    <dgm:pt modelId="{518FE85A-2A90-4667-9993-69BB0A51695D}" type="sibTrans" cxnId="{75B363D3-B5CD-41C1-B525-3F425420521A}">
      <dgm:prSet/>
      <dgm:spPr/>
      <dgm:t>
        <a:bodyPr/>
        <a:lstStyle/>
        <a:p>
          <a:endParaRPr lang="en-US">
            <a:solidFill>
              <a:schemeClr val="tx1">
                <a:lumMod val="65000"/>
                <a:lumOff val="35000"/>
              </a:schemeClr>
            </a:solidFill>
          </a:endParaRPr>
        </a:p>
      </dgm:t>
    </dgm:pt>
    <dgm:pt modelId="{78E6FCAF-2AD5-4CB8-BC97-7CAA1AD85BDE}">
      <dgm:prSet phldrT="[Text]" custT="1"/>
      <dgm:spPr>
        <a:noFill/>
        <a:ln>
          <a:noFill/>
        </a:ln>
      </dgm:spPr>
      <dgm:t>
        <a:bodyPr/>
        <a:lstStyle/>
        <a:p>
          <a:pPr algn="l"/>
          <a:r>
            <a:rPr lang="en-US" sz="1600" dirty="0" smtClean="0">
              <a:solidFill>
                <a:schemeClr val="tx1">
                  <a:lumMod val="65000"/>
                  <a:lumOff val="35000"/>
                </a:schemeClr>
              </a:solidFill>
            </a:rPr>
            <a:t>Properties are placed on a more stable Section 8 funding platform</a:t>
          </a:r>
          <a:endParaRPr lang="en-US" sz="1600" dirty="0">
            <a:solidFill>
              <a:schemeClr val="tx1">
                <a:lumMod val="65000"/>
                <a:lumOff val="35000"/>
              </a:schemeClr>
            </a:solidFill>
          </a:endParaRPr>
        </a:p>
      </dgm:t>
    </dgm:pt>
    <dgm:pt modelId="{6B6159B2-DE71-46A7-AF4F-CD563A23A246}" type="parTrans" cxnId="{45A345AB-4FB8-4EDB-A42B-6E4F4D60C57E}">
      <dgm:prSet/>
      <dgm:spPr/>
      <dgm:t>
        <a:bodyPr/>
        <a:lstStyle/>
        <a:p>
          <a:endParaRPr lang="en-US">
            <a:solidFill>
              <a:schemeClr val="tx1">
                <a:lumMod val="65000"/>
                <a:lumOff val="35000"/>
              </a:schemeClr>
            </a:solidFill>
          </a:endParaRPr>
        </a:p>
      </dgm:t>
    </dgm:pt>
    <dgm:pt modelId="{BA42EBD0-4DA3-4D3B-B423-57706A56DECF}" type="sibTrans" cxnId="{45A345AB-4FB8-4EDB-A42B-6E4F4D60C57E}">
      <dgm:prSet/>
      <dgm:spPr/>
      <dgm:t>
        <a:bodyPr/>
        <a:lstStyle/>
        <a:p>
          <a:endParaRPr lang="en-US">
            <a:solidFill>
              <a:schemeClr val="tx1">
                <a:lumMod val="65000"/>
                <a:lumOff val="35000"/>
              </a:schemeClr>
            </a:solidFill>
          </a:endParaRPr>
        </a:p>
      </dgm:t>
    </dgm:pt>
    <dgm:pt modelId="{75318F4D-ACCF-4A89-858A-A1EA4C2D09B7}">
      <dgm:prSet phldrT="[Text]" custT="1"/>
      <dgm:spPr>
        <a:noFill/>
        <a:ln>
          <a:noFill/>
        </a:ln>
      </dgm:spPr>
      <dgm:t>
        <a:bodyPr/>
        <a:lstStyle/>
        <a:p>
          <a:pPr algn="l"/>
          <a:r>
            <a:rPr lang="en-US" sz="1600" dirty="0" smtClean="0">
              <a:solidFill>
                <a:schemeClr val="tx1">
                  <a:lumMod val="65000"/>
                  <a:lumOff val="35000"/>
                </a:schemeClr>
              </a:solidFill>
            </a:rPr>
            <a:t>PHAs and owners can more easily borrow money and perform rehabilitation work</a:t>
          </a:r>
          <a:endParaRPr lang="en-US" sz="1600" dirty="0">
            <a:solidFill>
              <a:schemeClr val="tx1">
                <a:lumMod val="65000"/>
                <a:lumOff val="35000"/>
              </a:schemeClr>
            </a:solidFill>
          </a:endParaRPr>
        </a:p>
      </dgm:t>
    </dgm:pt>
    <dgm:pt modelId="{2D007B46-E91B-4250-B5BA-69BD661B31E0}" type="parTrans" cxnId="{E3009303-289A-42DD-A9C9-D28E3E45B1A5}">
      <dgm:prSet/>
      <dgm:spPr/>
      <dgm:t>
        <a:bodyPr/>
        <a:lstStyle/>
        <a:p>
          <a:endParaRPr lang="en-US">
            <a:solidFill>
              <a:schemeClr val="tx1">
                <a:lumMod val="65000"/>
                <a:lumOff val="35000"/>
              </a:schemeClr>
            </a:solidFill>
          </a:endParaRPr>
        </a:p>
      </dgm:t>
    </dgm:pt>
    <dgm:pt modelId="{F923825A-A942-4973-9699-D19BCD3234B7}" type="sibTrans" cxnId="{E3009303-289A-42DD-A9C9-D28E3E45B1A5}">
      <dgm:prSet/>
      <dgm:spPr/>
      <dgm:t>
        <a:bodyPr/>
        <a:lstStyle/>
        <a:p>
          <a:endParaRPr lang="en-US">
            <a:solidFill>
              <a:schemeClr val="tx1">
                <a:lumMod val="65000"/>
                <a:lumOff val="35000"/>
              </a:schemeClr>
            </a:solidFill>
          </a:endParaRPr>
        </a:p>
      </dgm:t>
    </dgm:pt>
    <dgm:pt modelId="{6AE955EC-CD2B-4787-9A41-A14AD9F6F411}">
      <dgm:prSet custT="1"/>
      <dgm:spPr>
        <a:noFill/>
        <a:ln>
          <a:noFill/>
        </a:ln>
      </dgm:spPr>
      <dgm:t>
        <a:bodyPr/>
        <a:lstStyle/>
        <a:p>
          <a:pPr algn="l"/>
          <a:r>
            <a:rPr lang="en-US" sz="1600" dirty="0" smtClean="0">
              <a:solidFill>
                <a:schemeClr val="tx1">
                  <a:lumMod val="65000"/>
                  <a:lumOff val="35000"/>
                </a:schemeClr>
              </a:solidFill>
            </a:rPr>
            <a:t>The funding fails to keep up with deteriorating living conditions of residents</a:t>
          </a:r>
          <a:endParaRPr lang="en-US" sz="1600" dirty="0">
            <a:solidFill>
              <a:schemeClr val="tx1">
                <a:lumMod val="65000"/>
                <a:lumOff val="35000"/>
              </a:schemeClr>
            </a:solidFill>
          </a:endParaRPr>
        </a:p>
      </dgm:t>
    </dgm:pt>
    <dgm:pt modelId="{3EC99C3B-38BC-4DC2-8495-359A67329E33}" type="parTrans" cxnId="{9E940FC5-4F7F-460C-BD8F-FA1BC97F7FC9}">
      <dgm:prSet/>
      <dgm:spPr/>
      <dgm:t>
        <a:bodyPr/>
        <a:lstStyle/>
        <a:p>
          <a:endParaRPr lang="en-US">
            <a:solidFill>
              <a:schemeClr val="tx1">
                <a:lumMod val="65000"/>
                <a:lumOff val="35000"/>
              </a:schemeClr>
            </a:solidFill>
          </a:endParaRPr>
        </a:p>
      </dgm:t>
    </dgm:pt>
    <dgm:pt modelId="{1DD89201-28EB-4CC0-95A1-FC6EB1DC8CE5}" type="sibTrans" cxnId="{9E940FC5-4F7F-460C-BD8F-FA1BC97F7FC9}">
      <dgm:prSet/>
      <dgm:spPr/>
      <dgm:t>
        <a:bodyPr/>
        <a:lstStyle/>
        <a:p>
          <a:endParaRPr lang="en-US">
            <a:solidFill>
              <a:schemeClr val="tx1">
                <a:lumMod val="65000"/>
                <a:lumOff val="35000"/>
              </a:schemeClr>
            </a:solidFill>
          </a:endParaRPr>
        </a:p>
      </dgm:t>
    </dgm:pt>
    <dgm:pt modelId="{BBCB38EA-9C13-443C-ACF7-8C9631825D5B}">
      <dgm:prSet custT="1"/>
      <dgm:spPr>
        <a:noFill/>
        <a:ln>
          <a:noFill/>
        </a:ln>
      </dgm:spPr>
      <dgm:t>
        <a:bodyPr/>
        <a:lstStyle/>
        <a:p>
          <a:pPr algn="l"/>
          <a:r>
            <a:rPr lang="en-US" sz="1600" dirty="0" smtClean="0">
              <a:solidFill>
                <a:schemeClr val="tx1">
                  <a:lumMod val="65000"/>
                  <a:lumOff val="35000"/>
                </a:schemeClr>
              </a:solidFill>
            </a:rPr>
            <a:t>Residents cannot choose to move without losing housing assistance</a:t>
          </a:r>
          <a:endParaRPr lang="en-US" sz="1600" dirty="0">
            <a:solidFill>
              <a:schemeClr val="tx1">
                <a:lumMod val="65000"/>
                <a:lumOff val="35000"/>
              </a:schemeClr>
            </a:solidFill>
          </a:endParaRPr>
        </a:p>
      </dgm:t>
    </dgm:pt>
    <dgm:pt modelId="{1444675F-DFE7-4F91-A310-AFE154223088}" type="parTrans" cxnId="{CC5CD442-D265-43E4-8F02-AEB6A70DAC2A}">
      <dgm:prSet/>
      <dgm:spPr/>
      <dgm:t>
        <a:bodyPr/>
        <a:lstStyle/>
        <a:p>
          <a:endParaRPr lang="en-US">
            <a:solidFill>
              <a:schemeClr val="tx1">
                <a:lumMod val="65000"/>
                <a:lumOff val="35000"/>
              </a:schemeClr>
            </a:solidFill>
          </a:endParaRPr>
        </a:p>
      </dgm:t>
    </dgm:pt>
    <dgm:pt modelId="{BFB0ECEB-DC11-4E5C-B155-B6DABCDEE263}" type="sibTrans" cxnId="{CC5CD442-D265-43E4-8F02-AEB6A70DAC2A}">
      <dgm:prSet/>
      <dgm:spPr/>
      <dgm:t>
        <a:bodyPr/>
        <a:lstStyle/>
        <a:p>
          <a:endParaRPr lang="en-US">
            <a:solidFill>
              <a:schemeClr val="tx1">
                <a:lumMod val="65000"/>
                <a:lumOff val="35000"/>
              </a:schemeClr>
            </a:solidFill>
          </a:endParaRPr>
        </a:p>
      </dgm:t>
    </dgm:pt>
    <dgm:pt modelId="{EA9F86D6-6228-4A7D-9B54-895ECB1B5B2A}">
      <dgm:prSet phldrT="[Text]" custT="1"/>
      <dgm:spPr>
        <a:solidFill>
          <a:schemeClr val="accent1"/>
        </a:solidFill>
      </dgm:spPr>
      <dgm:t>
        <a:bodyPr/>
        <a:lstStyle/>
        <a:p>
          <a:r>
            <a:rPr lang="en-US" sz="3200" dirty="0" smtClean="0">
              <a:solidFill>
                <a:schemeClr val="bg1"/>
              </a:solidFill>
            </a:rPr>
            <a:t>After RAD</a:t>
          </a:r>
          <a:endParaRPr lang="en-US" sz="3200" dirty="0">
            <a:solidFill>
              <a:schemeClr val="bg1"/>
            </a:solidFill>
          </a:endParaRPr>
        </a:p>
      </dgm:t>
    </dgm:pt>
    <dgm:pt modelId="{67CAFB3A-8366-4BA5-942C-01B2CA7CD7B3}" type="sibTrans" cxnId="{B6DEC2FD-A696-4039-BE52-08502184D151}">
      <dgm:prSet/>
      <dgm:spPr/>
      <dgm:t>
        <a:bodyPr/>
        <a:lstStyle/>
        <a:p>
          <a:endParaRPr lang="en-US">
            <a:solidFill>
              <a:schemeClr val="tx1">
                <a:lumMod val="65000"/>
                <a:lumOff val="35000"/>
              </a:schemeClr>
            </a:solidFill>
          </a:endParaRPr>
        </a:p>
      </dgm:t>
    </dgm:pt>
    <dgm:pt modelId="{C188734C-D9EC-45A8-8458-80A803211C6C}" type="parTrans" cxnId="{B6DEC2FD-A696-4039-BE52-08502184D151}">
      <dgm:prSet/>
      <dgm:spPr/>
      <dgm:t>
        <a:bodyPr/>
        <a:lstStyle/>
        <a:p>
          <a:endParaRPr lang="en-US">
            <a:solidFill>
              <a:schemeClr val="tx1">
                <a:lumMod val="65000"/>
                <a:lumOff val="35000"/>
              </a:schemeClr>
            </a:solidFill>
          </a:endParaRPr>
        </a:p>
      </dgm:t>
    </dgm:pt>
    <dgm:pt modelId="{B364D90A-A25A-4789-90C2-F2DA5C3F7442}">
      <dgm:prSet custT="1"/>
      <dgm:spPr>
        <a:noFill/>
        <a:ln>
          <a:noFill/>
        </a:ln>
      </dgm:spPr>
      <dgm:t>
        <a:bodyPr/>
        <a:lstStyle/>
        <a:p>
          <a:pPr algn="l"/>
          <a:r>
            <a:rPr lang="en-US" sz="1600" dirty="0" smtClean="0">
              <a:solidFill>
                <a:schemeClr val="tx1">
                  <a:lumMod val="65000"/>
                  <a:lumOff val="35000"/>
                </a:schemeClr>
              </a:solidFill>
            </a:rPr>
            <a:t>The living conditions of residents are improved</a:t>
          </a:r>
          <a:endParaRPr lang="en-US" sz="1600" dirty="0">
            <a:solidFill>
              <a:schemeClr val="tx1">
                <a:lumMod val="65000"/>
                <a:lumOff val="35000"/>
              </a:schemeClr>
            </a:solidFill>
          </a:endParaRPr>
        </a:p>
      </dgm:t>
    </dgm:pt>
    <dgm:pt modelId="{8BF960EA-D514-4F2D-B653-2D4AA41F8916}" type="parTrans" cxnId="{ED77161E-D2DB-4DB5-AE91-324D88DDFE5E}">
      <dgm:prSet/>
      <dgm:spPr/>
      <dgm:t>
        <a:bodyPr/>
        <a:lstStyle/>
        <a:p>
          <a:endParaRPr lang="en-US">
            <a:solidFill>
              <a:schemeClr val="tx1">
                <a:lumMod val="65000"/>
                <a:lumOff val="35000"/>
              </a:schemeClr>
            </a:solidFill>
          </a:endParaRPr>
        </a:p>
      </dgm:t>
    </dgm:pt>
    <dgm:pt modelId="{A6B4620C-9FF5-4204-B0C8-9A85BCF3DAB5}" type="sibTrans" cxnId="{ED77161E-D2DB-4DB5-AE91-324D88DDFE5E}">
      <dgm:prSet/>
      <dgm:spPr/>
      <dgm:t>
        <a:bodyPr/>
        <a:lstStyle/>
        <a:p>
          <a:endParaRPr lang="en-US">
            <a:solidFill>
              <a:schemeClr val="tx1">
                <a:lumMod val="65000"/>
                <a:lumOff val="35000"/>
              </a:schemeClr>
            </a:solidFill>
          </a:endParaRPr>
        </a:p>
      </dgm:t>
    </dgm:pt>
    <dgm:pt modelId="{E4B04085-7482-489B-96EA-4FCBDD9DE6FA}">
      <dgm:prSet custT="1"/>
      <dgm:spPr>
        <a:noFill/>
        <a:ln>
          <a:noFill/>
        </a:ln>
      </dgm:spPr>
      <dgm:t>
        <a:bodyPr/>
        <a:lstStyle/>
        <a:p>
          <a:pPr algn="l"/>
          <a:r>
            <a:rPr lang="en-US" sz="1600" dirty="0" smtClean="0">
              <a:solidFill>
                <a:schemeClr val="tx1">
                  <a:lumMod val="65000"/>
                  <a:lumOff val="35000"/>
                </a:schemeClr>
              </a:solidFill>
            </a:rPr>
            <a:t>Residents may receive a tenant-based voucher, or similar assistance, and move after 1 year in PBV and 2 years in PBRA</a:t>
          </a:r>
          <a:endParaRPr lang="en-US" sz="1600" dirty="0">
            <a:solidFill>
              <a:schemeClr val="tx1">
                <a:lumMod val="65000"/>
                <a:lumOff val="35000"/>
              </a:schemeClr>
            </a:solidFill>
          </a:endParaRPr>
        </a:p>
      </dgm:t>
    </dgm:pt>
    <dgm:pt modelId="{38D0C4B9-6BFB-4BE1-9262-4C9029D6D3E0}" type="parTrans" cxnId="{4896E703-F37D-4ED7-950D-9ECFE649A2A6}">
      <dgm:prSet/>
      <dgm:spPr/>
      <dgm:t>
        <a:bodyPr/>
        <a:lstStyle/>
        <a:p>
          <a:endParaRPr lang="en-US">
            <a:solidFill>
              <a:schemeClr val="tx1">
                <a:lumMod val="65000"/>
                <a:lumOff val="35000"/>
              </a:schemeClr>
            </a:solidFill>
          </a:endParaRPr>
        </a:p>
      </dgm:t>
    </dgm:pt>
    <dgm:pt modelId="{3D0B39A9-7A41-400B-B891-0B589EB13874}" type="sibTrans" cxnId="{4896E703-F37D-4ED7-950D-9ECFE649A2A6}">
      <dgm:prSet/>
      <dgm:spPr/>
      <dgm:t>
        <a:bodyPr/>
        <a:lstStyle/>
        <a:p>
          <a:endParaRPr lang="en-US">
            <a:solidFill>
              <a:schemeClr val="tx1">
                <a:lumMod val="65000"/>
                <a:lumOff val="35000"/>
              </a:schemeClr>
            </a:solidFill>
          </a:endParaRPr>
        </a:p>
      </dgm:t>
    </dgm:pt>
    <dgm:pt modelId="{282EEF01-7884-4FDB-9945-152EC0EEC74B}" type="pres">
      <dgm:prSet presAssocID="{2914F87A-29EF-42A4-8E7A-0ECC3EF37EB5}" presName="layout" presStyleCnt="0">
        <dgm:presLayoutVars>
          <dgm:chMax/>
          <dgm:chPref/>
          <dgm:dir/>
          <dgm:animOne val="branch"/>
          <dgm:animLvl val="lvl"/>
          <dgm:resizeHandles/>
        </dgm:presLayoutVars>
      </dgm:prSet>
      <dgm:spPr/>
      <dgm:t>
        <a:bodyPr/>
        <a:lstStyle/>
        <a:p>
          <a:endParaRPr lang="en-US"/>
        </a:p>
      </dgm:t>
    </dgm:pt>
    <dgm:pt modelId="{5938AD36-F231-4A62-A508-741DFD0DAFC6}" type="pres">
      <dgm:prSet presAssocID="{D1FAC5CF-8E5B-42AE-902C-BE4BD7FC1FF9}" presName="root" presStyleCnt="0">
        <dgm:presLayoutVars>
          <dgm:chMax/>
          <dgm:chPref val="4"/>
        </dgm:presLayoutVars>
      </dgm:prSet>
      <dgm:spPr/>
    </dgm:pt>
    <dgm:pt modelId="{E61730F3-73F0-4F93-B4ED-F1DC7ACD0BED}" type="pres">
      <dgm:prSet presAssocID="{D1FAC5CF-8E5B-42AE-902C-BE4BD7FC1FF9}" presName="rootComposite" presStyleCnt="0">
        <dgm:presLayoutVars/>
      </dgm:prSet>
      <dgm:spPr/>
    </dgm:pt>
    <dgm:pt modelId="{B45B6272-DCDD-4CD8-93BE-14EC9D52BADE}" type="pres">
      <dgm:prSet presAssocID="{D1FAC5CF-8E5B-42AE-902C-BE4BD7FC1FF9}" presName="rootText" presStyleLbl="node0" presStyleIdx="0" presStyleCnt="2">
        <dgm:presLayoutVars>
          <dgm:chMax/>
          <dgm:chPref val="4"/>
        </dgm:presLayoutVars>
      </dgm:prSet>
      <dgm:spPr>
        <a:prstGeom prst="rect">
          <a:avLst/>
        </a:prstGeom>
      </dgm:spPr>
      <dgm:t>
        <a:bodyPr/>
        <a:lstStyle/>
        <a:p>
          <a:endParaRPr lang="en-US"/>
        </a:p>
      </dgm:t>
    </dgm:pt>
    <dgm:pt modelId="{F5656007-753B-4EDE-A530-42AA183542F8}" type="pres">
      <dgm:prSet presAssocID="{D1FAC5CF-8E5B-42AE-902C-BE4BD7FC1FF9}" presName="childShape" presStyleCnt="0">
        <dgm:presLayoutVars>
          <dgm:chMax val="0"/>
          <dgm:chPref val="0"/>
        </dgm:presLayoutVars>
      </dgm:prSet>
      <dgm:spPr/>
    </dgm:pt>
    <dgm:pt modelId="{FD703DF7-07E1-4776-8E56-4887D0A640D3}" type="pres">
      <dgm:prSet presAssocID="{C9ECC7E7-9468-48B6-AC7F-FB75EA8F4776}" presName="childComposite" presStyleCnt="0">
        <dgm:presLayoutVars>
          <dgm:chMax val="0"/>
          <dgm:chPref val="0"/>
        </dgm:presLayoutVars>
      </dgm:prSet>
      <dgm:spPr/>
    </dgm:pt>
    <dgm:pt modelId="{B45BCA12-BDDD-4F1F-A4FF-A715C8E11205}" type="pres">
      <dgm:prSet presAssocID="{C9ECC7E7-9468-48B6-AC7F-FB75EA8F4776}" presName="Image" presStyleLbl="node1" presStyleIdx="0" presStyleCnt="8"/>
      <dgm:spPr>
        <a:noFill/>
        <a:ln>
          <a:noFill/>
        </a:ln>
      </dgm:spPr>
    </dgm:pt>
    <dgm:pt modelId="{696715CA-629D-4E47-812B-ED65D2CC5C7C}" type="pres">
      <dgm:prSet presAssocID="{C9ECC7E7-9468-48B6-AC7F-FB75EA8F4776}" presName="childText" presStyleLbl="lnNode1" presStyleIdx="0" presStyleCnt="8">
        <dgm:presLayoutVars>
          <dgm:chMax val="0"/>
          <dgm:chPref val="0"/>
          <dgm:bulletEnabled val="1"/>
        </dgm:presLayoutVars>
      </dgm:prSet>
      <dgm:spPr/>
      <dgm:t>
        <a:bodyPr/>
        <a:lstStyle/>
        <a:p>
          <a:endParaRPr lang="en-US"/>
        </a:p>
      </dgm:t>
    </dgm:pt>
    <dgm:pt modelId="{47E337A3-6B49-4B10-8451-E44A892F4378}" type="pres">
      <dgm:prSet presAssocID="{716BA707-F59C-4F4D-AC2F-6A9328A251F8}" presName="childComposite" presStyleCnt="0">
        <dgm:presLayoutVars>
          <dgm:chMax val="0"/>
          <dgm:chPref val="0"/>
        </dgm:presLayoutVars>
      </dgm:prSet>
      <dgm:spPr/>
    </dgm:pt>
    <dgm:pt modelId="{446C6A8B-A319-440D-BF16-EF2173BAA600}" type="pres">
      <dgm:prSet presAssocID="{716BA707-F59C-4F4D-AC2F-6A9328A251F8}" presName="Image" presStyleLbl="node1" presStyleIdx="1" presStyleCnt="8"/>
      <dgm:spPr>
        <a:noFill/>
        <a:ln>
          <a:noFill/>
        </a:ln>
      </dgm:spPr>
    </dgm:pt>
    <dgm:pt modelId="{2ADEDCE9-AE2C-4D71-8CA3-63784BA50A55}" type="pres">
      <dgm:prSet presAssocID="{716BA707-F59C-4F4D-AC2F-6A9328A251F8}" presName="childText" presStyleLbl="lnNode1" presStyleIdx="1" presStyleCnt="8">
        <dgm:presLayoutVars>
          <dgm:chMax val="0"/>
          <dgm:chPref val="0"/>
          <dgm:bulletEnabled val="1"/>
        </dgm:presLayoutVars>
      </dgm:prSet>
      <dgm:spPr/>
      <dgm:t>
        <a:bodyPr/>
        <a:lstStyle/>
        <a:p>
          <a:endParaRPr lang="en-US"/>
        </a:p>
      </dgm:t>
    </dgm:pt>
    <dgm:pt modelId="{FB9818DF-DB5E-4B12-B3A2-AF9D0D6463B1}" type="pres">
      <dgm:prSet presAssocID="{6AE955EC-CD2B-4787-9A41-A14AD9F6F411}" presName="childComposite" presStyleCnt="0">
        <dgm:presLayoutVars>
          <dgm:chMax val="0"/>
          <dgm:chPref val="0"/>
        </dgm:presLayoutVars>
      </dgm:prSet>
      <dgm:spPr/>
    </dgm:pt>
    <dgm:pt modelId="{51DCDABC-2D13-4F04-A968-2388152F941D}" type="pres">
      <dgm:prSet presAssocID="{6AE955EC-CD2B-4787-9A41-A14AD9F6F411}" presName="Image" presStyleLbl="node1" presStyleIdx="2" presStyleCnt="8"/>
      <dgm:spPr>
        <a:noFill/>
        <a:ln>
          <a:noFill/>
        </a:ln>
      </dgm:spPr>
    </dgm:pt>
    <dgm:pt modelId="{F30188A2-11A3-49DA-A42A-BE90B6D9CE4D}" type="pres">
      <dgm:prSet presAssocID="{6AE955EC-CD2B-4787-9A41-A14AD9F6F411}" presName="childText" presStyleLbl="lnNode1" presStyleIdx="2" presStyleCnt="8">
        <dgm:presLayoutVars>
          <dgm:chMax val="0"/>
          <dgm:chPref val="0"/>
          <dgm:bulletEnabled val="1"/>
        </dgm:presLayoutVars>
      </dgm:prSet>
      <dgm:spPr/>
      <dgm:t>
        <a:bodyPr/>
        <a:lstStyle/>
        <a:p>
          <a:endParaRPr lang="en-US"/>
        </a:p>
      </dgm:t>
    </dgm:pt>
    <dgm:pt modelId="{9252373B-8BD9-4423-A7D5-172E9FBF8C13}" type="pres">
      <dgm:prSet presAssocID="{BBCB38EA-9C13-443C-ACF7-8C9631825D5B}" presName="childComposite" presStyleCnt="0">
        <dgm:presLayoutVars>
          <dgm:chMax val="0"/>
          <dgm:chPref val="0"/>
        </dgm:presLayoutVars>
      </dgm:prSet>
      <dgm:spPr/>
    </dgm:pt>
    <dgm:pt modelId="{FB8AABF8-11AE-4DCC-9131-F3C8ED10862E}" type="pres">
      <dgm:prSet presAssocID="{BBCB38EA-9C13-443C-ACF7-8C9631825D5B}" presName="Image" presStyleLbl="node1" presStyleIdx="3" presStyleCnt="8"/>
      <dgm:spPr>
        <a:noFill/>
        <a:ln>
          <a:noFill/>
        </a:ln>
      </dgm:spPr>
    </dgm:pt>
    <dgm:pt modelId="{A0D38910-E4AD-491B-8326-76997A138E27}" type="pres">
      <dgm:prSet presAssocID="{BBCB38EA-9C13-443C-ACF7-8C9631825D5B}" presName="childText" presStyleLbl="lnNode1" presStyleIdx="3" presStyleCnt="8">
        <dgm:presLayoutVars>
          <dgm:chMax val="0"/>
          <dgm:chPref val="0"/>
          <dgm:bulletEnabled val="1"/>
        </dgm:presLayoutVars>
      </dgm:prSet>
      <dgm:spPr/>
      <dgm:t>
        <a:bodyPr/>
        <a:lstStyle/>
        <a:p>
          <a:endParaRPr lang="en-US"/>
        </a:p>
      </dgm:t>
    </dgm:pt>
    <dgm:pt modelId="{4670DE6D-9C1A-44F7-B450-B866876EF863}" type="pres">
      <dgm:prSet presAssocID="{EA9F86D6-6228-4A7D-9B54-895ECB1B5B2A}" presName="root" presStyleCnt="0">
        <dgm:presLayoutVars>
          <dgm:chMax/>
          <dgm:chPref val="4"/>
        </dgm:presLayoutVars>
      </dgm:prSet>
      <dgm:spPr/>
    </dgm:pt>
    <dgm:pt modelId="{12B765E5-7EEA-410F-9238-DD24F6F2714F}" type="pres">
      <dgm:prSet presAssocID="{EA9F86D6-6228-4A7D-9B54-895ECB1B5B2A}" presName="rootComposite" presStyleCnt="0">
        <dgm:presLayoutVars/>
      </dgm:prSet>
      <dgm:spPr/>
    </dgm:pt>
    <dgm:pt modelId="{DB54BE96-A2D8-4134-A714-FFFE1809DA6F}" type="pres">
      <dgm:prSet presAssocID="{EA9F86D6-6228-4A7D-9B54-895ECB1B5B2A}" presName="rootText" presStyleLbl="node0" presStyleIdx="1" presStyleCnt="2">
        <dgm:presLayoutVars>
          <dgm:chMax/>
          <dgm:chPref val="4"/>
        </dgm:presLayoutVars>
      </dgm:prSet>
      <dgm:spPr>
        <a:prstGeom prst="rect">
          <a:avLst/>
        </a:prstGeom>
      </dgm:spPr>
      <dgm:t>
        <a:bodyPr/>
        <a:lstStyle/>
        <a:p>
          <a:endParaRPr lang="en-US"/>
        </a:p>
      </dgm:t>
    </dgm:pt>
    <dgm:pt modelId="{F1F3ADE5-C631-4FF6-81E0-1CC73FA254E6}" type="pres">
      <dgm:prSet presAssocID="{EA9F86D6-6228-4A7D-9B54-895ECB1B5B2A}" presName="childShape" presStyleCnt="0">
        <dgm:presLayoutVars>
          <dgm:chMax val="0"/>
          <dgm:chPref val="0"/>
        </dgm:presLayoutVars>
      </dgm:prSet>
      <dgm:spPr/>
    </dgm:pt>
    <dgm:pt modelId="{7E507026-2D0C-4155-B9EE-AA59F599D056}" type="pres">
      <dgm:prSet presAssocID="{78E6FCAF-2AD5-4CB8-BC97-7CAA1AD85BDE}" presName="childComposite" presStyleCnt="0">
        <dgm:presLayoutVars>
          <dgm:chMax val="0"/>
          <dgm:chPref val="0"/>
        </dgm:presLayoutVars>
      </dgm:prSet>
      <dgm:spPr/>
    </dgm:pt>
    <dgm:pt modelId="{65DA4402-7E02-4F49-8D37-C88830D3EF29}" type="pres">
      <dgm:prSet presAssocID="{78E6FCAF-2AD5-4CB8-BC97-7CAA1AD85BDE}" presName="Image" presStyleLbl="node1" presStyleIdx="4" presStyleCnt="8"/>
      <dgm:spPr>
        <a:noFill/>
        <a:ln>
          <a:noFill/>
        </a:ln>
      </dgm:spPr>
    </dgm:pt>
    <dgm:pt modelId="{FCB52543-7658-4E02-A588-940034FD4F8E}" type="pres">
      <dgm:prSet presAssocID="{78E6FCAF-2AD5-4CB8-BC97-7CAA1AD85BDE}" presName="childText" presStyleLbl="lnNode1" presStyleIdx="4" presStyleCnt="8">
        <dgm:presLayoutVars>
          <dgm:chMax val="0"/>
          <dgm:chPref val="0"/>
          <dgm:bulletEnabled val="1"/>
        </dgm:presLayoutVars>
      </dgm:prSet>
      <dgm:spPr/>
      <dgm:t>
        <a:bodyPr/>
        <a:lstStyle/>
        <a:p>
          <a:endParaRPr lang="en-US"/>
        </a:p>
      </dgm:t>
    </dgm:pt>
    <dgm:pt modelId="{E1D094E7-37CA-4FE6-9C2F-4B0A9E5A9AF1}" type="pres">
      <dgm:prSet presAssocID="{75318F4D-ACCF-4A89-858A-A1EA4C2D09B7}" presName="childComposite" presStyleCnt="0">
        <dgm:presLayoutVars>
          <dgm:chMax val="0"/>
          <dgm:chPref val="0"/>
        </dgm:presLayoutVars>
      </dgm:prSet>
      <dgm:spPr/>
    </dgm:pt>
    <dgm:pt modelId="{BC9D8DCD-5AD8-4FC8-A4E8-24133EBCB8DA}" type="pres">
      <dgm:prSet presAssocID="{75318F4D-ACCF-4A89-858A-A1EA4C2D09B7}" presName="Image" presStyleLbl="node1" presStyleIdx="5" presStyleCnt="8"/>
      <dgm:spPr>
        <a:noFill/>
        <a:ln>
          <a:noFill/>
        </a:ln>
      </dgm:spPr>
    </dgm:pt>
    <dgm:pt modelId="{16EF254B-9F6F-420B-94C3-CEEBEF6933F2}" type="pres">
      <dgm:prSet presAssocID="{75318F4D-ACCF-4A89-858A-A1EA4C2D09B7}" presName="childText" presStyleLbl="lnNode1" presStyleIdx="5" presStyleCnt="8">
        <dgm:presLayoutVars>
          <dgm:chMax val="0"/>
          <dgm:chPref val="0"/>
          <dgm:bulletEnabled val="1"/>
        </dgm:presLayoutVars>
      </dgm:prSet>
      <dgm:spPr/>
      <dgm:t>
        <a:bodyPr/>
        <a:lstStyle/>
        <a:p>
          <a:endParaRPr lang="en-US"/>
        </a:p>
      </dgm:t>
    </dgm:pt>
    <dgm:pt modelId="{66D8A7B6-DB54-48D4-B2BB-4B32A00DDC35}" type="pres">
      <dgm:prSet presAssocID="{B364D90A-A25A-4789-90C2-F2DA5C3F7442}" presName="childComposite" presStyleCnt="0">
        <dgm:presLayoutVars>
          <dgm:chMax val="0"/>
          <dgm:chPref val="0"/>
        </dgm:presLayoutVars>
      </dgm:prSet>
      <dgm:spPr/>
    </dgm:pt>
    <dgm:pt modelId="{0F827F3F-71CA-46BE-ACB0-788E8B30CA0F}" type="pres">
      <dgm:prSet presAssocID="{B364D90A-A25A-4789-90C2-F2DA5C3F7442}" presName="Image" presStyleLbl="node1" presStyleIdx="6" presStyleCnt="8"/>
      <dgm:spPr>
        <a:noFill/>
        <a:ln>
          <a:noFill/>
        </a:ln>
      </dgm:spPr>
    </dgm:pt>
    <dgm:pt modelId="{4562996C-1A6D-47C2-8534-E85B0DA54E83}" type="pres">
      <dgm:prSet presAssocID="{B364D90A-A25A-4789-90C2-F2DA5C3F7442}" presName="childText" presStyleLbl="lnNode1" presStyleIdx="6" presStyleCnt="8">
        <dgm:presLayoutVars>
          <dgm:chMax val="0"/>
          <dgm:chPref val="0"/>
          <dgm:bulletEnabled val="1"/>
        </dgm:presLayoutVars>
      </dgm:prSet>
      <dgm:spPr/>
      <dgm:t>
        <a:bodyPr/>
        <a:lstStyle/>
        <a:p>
          <a:endParaRPr lang="en-US"/>
        </a:p>
      </dgm:t>
    </dgm:pt>
    <dgm:pt modelId="{C29F4073-C619-4E09-931C-F19A4D837D37}" type="pres">
      <dgm:prSet presAssocID="{E4B04085-7482-489B-96EA-4FCBDD9DE6FA}" presName="childComposite" presStyleCnt="0">
        <dgm:presLayoutVars>
          <dgm:chMax val="0"/>
          <dgm:chPref val="0"/>
        </dgm:presLayoutVars>
      </dgm:prSet>
      <dgm:spPr/>
    </dgm:pt>
    <dgm:pt modelId="{5C278A3A-90F1-4A14-A7BF-218F29BFB36B}" type="pres">
      <dgm:prSet presAssocID="{E4B04085-7482-489B-96EA-4FCBDD9DE6FA}" presName="Image" presStyleLbl="node1" presStyleIdx="7" presStyleCnt="8"/>
      <dgm:spPr>
        <a:noFill/>
        <a:ln>
          <a:noFill/>
        </a:ln>
      </dgm:spPr>
    </dgm:pt>
    <dgm:pt modelId="{815E398C-34D7-4448-99CE-B8EA332C048C}" type="pres">
      <dgm:prSet presAssocID="{E4B04085-7482-489B-96EA-4FCBDD9DE6FA}" presName="childText" presStyleLbl="lnNode1" presStyleIdx="7" presStyleCnt="8">
        <dgm:presLayoutVars>
          <dgm:chMax val="0"/>
          <dgm:chPref val="0"/>
          <dgm:bulletEnabled val="1"/>
        </dgm:presLayoutVars>
      </dgm:prSet>
      <dgm:spPr/>
      <dgm:t>
        <a:bodyPr/>
        <a:lstStyle/>
        <a:p>
          <a:endParaRPr lang="en-US"/>
        </a:p>
      </dgm:t>
    </dgm:pt>
  </dgm:ptLst>
  <dgm:cxnLst>
    <dgm:cxn modelId="{61AF5542-40E1-40CB-B302-B93D58B5D5C8}" type="presOf" srcId="{D1FAC5CF-8E5B-42AE-902C-BE4BD7FC1FF9}" destId="{B45B6272-DCDD-4CD8-93BE-14EC9D52BADE}" srcOrd="0" destOrd="0" presId="urn:microsoft.com/office/officeart/2008/layout/PictureAccentList"/>
    <dgm:cxn modelId="{75B363D3-B5CD-41C1-B525-3F425420521A}" srcId="{D1FAC5CF-8E5B-42AE-902C-BE4BD7FC1FF9}" destId="{716BA707-F59C-4F4D-AC2F-6A9328A251F8}" srcOrd="1" destOrd="0" parTransId="{1F49756B-4289-4AB6-97E5-C93EBFC5BCB7}" sibTransId="{518FE85A-2A90-4667-9993-69BB0A51695D}"/>
    <dgm:cxn modelId="{AEDDB239-832E-45FE-A7B6-9515D96F8FB7}" type="presOf" srcId="{EA9F86D6-6228-4A7D-9B54-895ECB1B5B2A}" destId="{DB54BE96-A2D8-4134-A714-FFFE1809DA6F}" srcOrd="0" destOrd="0" presId="urn:microsoft.com/office/officeart/2008/layout/PictureAccentList"/>
    <dgm:cxn modelId="{4896E703-F37D-4ED7-950D-9ECFE649A2A6}" srcId="{EA9F86D6-6228-4A7D-9B54-895ECB1B5B2A}" destId="{E4B04085-7482-489B-96EA-4FCBDD9DE6FA}" srcOrd="3" destOrd="0" parTransId="{38D0C4B9-6BFB-4BE1-9262-4C9029D6D3E0}" sibTransId="{3D0B39A9-7A41-400B-B891-0B589EB13874}"/>
    <dgm:cxn modelId="{B6DEC2FD-A696-4039-BE52-08502184D151}" srcId="{2914F87A-29EF-42A4-8E7A-0ECC3EF37EB5}" destId="{EA9F86D6-6228-4A7D-9B54-895ECB1B5B2A}" srcOrd="1" destOrd="0" parTransId="{C188734C-D9EC-45A8-8458-80A803211C6C}" sibTransId="{67CAFB3A-8366-4BA5-942C-01B2CA7CD7B3}"/>
    <dgm:cxn modelId="{9E940FC5-4F7F-460C-BD8F-FA1BC97F7FC9}" srcId="{D1FAC5CF-8E5B-42AE-902C-BE4BD7FC1FF9}" destId="{6AE955EC-CD2B-4787-9A41-A14AD9F6F411}" srcOrd="2" destOrd="0" parTransId="{3EC99C3B-38BC-4DC2-8495-359A67329E33}" sibTransId="{1DD89201-28EB-4CC0-95A1-FC6EB1DC8CE5}"/>
    <dgm:cxn modelId="{E370C4A7-BA11-4069-99E7-ADA4AA1135AA}" type="presOf" srcId="{78E6FCAF-2AD5-4CB8-BC97-7CAA1AD85BDE}" destId="{FCB52543-7658-4E02-A588-940034FD4F8E}" srcOrd="0" destOrd="0" presId="urn:microsoft.com/office/officeart/2008/layout/PictureAccentList"/>
    <dgm:cxn modelId="{F1E9D87C-4A40-46F0-B342-D013AAD56821}" type="presOf" srcId="{6AE955EC-CD2B-4787-9A41-A14AD9F6F411}" destId="{F30188A2-11A3-49DA-A42A-BE90B6D9CE4D}" srcOrd="0" destOrd="0" presId="urn:microsoft.com/office/officeart/2008/layout/PictureAccentList"/>
    <dgm:cxn modelId="{ED77161E-D2DB-4DB5-AE91-324D88DDFE5E}" srcId="{EA9F86D6-6228-4A7D-9B54-895ECB1B5B2A}" destId="{B364D90A-A25A-4789-90C2-F2DA5C3F7442}" srcOrd="2" destOrd="0" parTransId="{8BF960EA-D514-4F2D-B653-2D4AA41F8916}" sibTransId="{A6B4620C-9FF5-4204-B0C8-9A85BCF3DAB5}"/>
    <dgm:cxn modelId="{669363CD-35EC-4A65-A4E0-1157F6039E9B}" type="presOf" srcId="{716BA707-F59C-4F4D-AC2F-6A9328A251F8}" destId="{2ADEDCE9-AE2C-4D71-8CA3-63784BA50A55}" srcOrd="0" destOrd="0" presId="urn:microsoft.com/office/officeart/2008/layout/PictureAccentList"/>
    <dgm:cxn modelId="{45A345AB-4FB8-4EDB-A42B-6E4F4D60C57E}" srcId="{EA9F86D6-6228-4A7D-9B54-895ECB1B5B2A}" destId="{78E6FCAF-2AD5-4CB8-BC97-7CAA1AD85BDE}" srcOrd="0" destOrd="0" parTransId="{6B6159B2-DE71-46A7-AF4F-CD563A23A246}" sibTransId="{BA42EBD0-4DA3-4D3B-B423-57706A56DECF}"/>
    <dgm:cxn modelId="{289BB6D6-DFE5-438D-B9AF-B6ADB367EA54}" type="presOf" srcId="{2914F87A-29EF-42A4-8E7A-0ECC3EF37EB5}" destId="{282EEF01-7884-4FDB-9945-152EC0EEC74B}" srcOrd="0" destOrd="0" presId="urn:microsoft.com/office/officeart/2008/layout/PictureAccentList"/>
    <dgm:cxn modelId="{E3009303-289A-42DD-A9C9-D28E3E45B1A5}" srcId="{EA9F86D6-6228-4A7D-9B54-895ECB1B5B2A}" destId="{75318F4D-ACCF-4A89-858A-A1EA4C2D09B7}" srcOrd="1" destOrd="0" parTransId="{2D007B46-E91B-4250-B5BA-69BD661B31E0}" sibTransId="{F923825A-A942-4973-9699-D19BCD3234B7}"/>
    <dgm:cxn modelId="{DA248B33-894E-4A4A-871F-06503E992709}" srcId="{2914F87A-29EF-42A4-8E7A-0ECC3EF37EB5}" destId="{D1FAC5CF-8E5B-42AE-902C-BE4BD7FC1FF9}" srcOrd="0" destOrd="0" parTransId="{EFEF6FE3-0AB7-4176-AB4F-0F7695EDA532}" sibTransId="{4EBF3388-CFCC-4466-87C4-A177DD9DE92D}"/>
    <dgm:cxn modelId="{9DD35659-A8F3-4298-AAF2-701F3B889786}" type="presOf" srcId="{B364D90A-A25A-4789-90C2-F2DA5C3F7442}" destId="{4562996C-1A6D-47C2-8534-E85B0DA54E83}" srcOrd="0" destOrd="0" presId="urn:microsoft.com/office/officeart/2008/layout/PictureAccentList"/>
    <dgm:cxn modelId="{727D9FCA-95EF-4505-A42E-AAA296BCFD88}" type="presOf" srcId="{BBCB38EA-9C13-443C-ACF7-8C9631825D5B}" destId="{A0D38910-E4AD-491B-8326-76997A138E27}" srcOrd="0" destOrd="0" presId="urn:microsoft.com/office/officeart/2008/layout/PictureAccentList"/>
    <dgm:cxn modelId="{48BA5EE1-9ADD-4647-8C1A-E58878AC269E}" type="presOf" srcId="{75318F4D-ACCF-4A89-858A-A1EA4C2D09B7}" destId="{16EF254B-9F6F-420B-94C3-CEEBEF6933F2}" srcOrd="0" destOrd="0" presId="urn:microsoft.com/office/officeart/2008/layout/PictureAccentList"/>
    <dgm:cxn modelId="{CC5CD442-D265-43E4-8F02-AEB6A70DAC2A}" srcId="{D1FAC5CF-8E5B-42AE-902C-BE4BD7FC1FF9}" destId="{BBCB38EA-9C13-443C-ACF7-8C9631825D5B}" srcOrd="3" destOrd="0" parTransId="{1444675F-DFE7-4F91-A310-AFE154223088}" sibTransId="{BFB0ECEB-DC11-4E5C-B155-B6DABCDEE263}"/>
    <dgm:cxn modelId="{7613EC81-9453-4EC3-904B-A886943D0788}" type="presOf" srcId="{E4B04085-7482-489B-96EA-4FCBDD9DE6FA}" destId="{815E398C-34D7-4448-99CE-B8EA332C048C}" srcOrd="0" destOrd="0" presId="urn:microsoft.com/office/officeart/2008/layout/PictureAccentList"/>
    <dgm:cxn modelId="{20617803-4916-420B-B90F-95982A3002EF}" type="presOf" srcId="{C9ECC7E7-9468-48B6-AC7F-FB75EA8F4776}" destId="{696715CA-629D-4E47-812B-ED65D2CC5C7C}" srcOrd="0" destOrd="0" presId="urn:microsoft.com/office/officeart/2008/layout/PictureAccentList"/>
    <dgm:cxn modelId="{D6B6F8E8-98C6-4CE1-A521-12A755A19753}" srcId="{D1FAC5CF-8E5B-42AE-902C-BE4BD7FC1FF9}" destId="{C9ECC7E7-9468-48B6-AC7F-FB75EA8F4776}" srcOrd="0" destOrd="0" parTransId="{D939FCD4-1932-4DFA-BA59-7F112F93300D}" sibTransId="{243088BB-62E2-491D-B3D7-7F735E3DA666}"/>
    <dgm:cxn modelId="{A7EADDFB-7EAD-4048-B787-37D2B8257460}" type="presParOf" srcId="{282EEF01-7884-4FDB-9945-152EC0EEC74B}" destId="{5938AD36-F231-4A62-A508-741DFD0DAFC6}" srcOrd="0" destOrd="0" presId="urn:microsoft.com/office/officeart/2008/layout/PictureAccentList"/>
    <dgm:cxn modelId="{25E38D48-61C2-44DC-A685-7770E13E36E0}" type="presParOf" srcId="{5938AD36-F231-4A62-A508-741DFD0DAFC6}" destId="{E61730F3-73F0-4F93-B4ED-F1DC7ACD0BED}" srcOrd="0" destOrd="0" presId="urn:microsoft.com/office/officeart/2008/layout/PictureAccentList"/>
    <dgm:cxn modelId="{D24F7C37-C106-4AEC-A841-A07D19D384B1}" type="presParOf" srcId="{E61730F3-73F0-4F93-B4ED-F1DC7ACD0BED}" destId="{B45B6272-DCDD-4CD8-93BE-14EC9D52BADE}" srcOrd="0" destOrd="0" presId="urn:microsoft.com/office/officeart/2008/layout/PictureAccentList"/>
    <dgm:cxn modelId="{413D29A4-1C9C-4344-9CBD-239AC73D14EC}" type="presParOf" srcId="{5938AD36-F231-4A62-A508-741DFD0DAFC6}" destId="{F5656007-753B-4EDE-A530-42AA183542F8}" srcOrd="1" destOrd="0" presId="urn:microsoft.com/office/officeart/2008/layout/PictureAccentList"/>
    <dgm:cxn modelId="{01303EBB-410A-4DAC-B97C-F7E9590730B9}" type="presParOf" srcId="{F5656007-753B-4EDE-A530-42AA183542F8}" destId="{FD703DF7-07E1-4776-8E56-4887D0A640D3}" srcOrd="0" destOrd="0" presId="urn:microsoft.com/office/officeart/2008/layout/PictureAccentList"/>
    <dgm:cxn modelId="{DA552B5F-2792-40C5-BA99-19A7091B3B53}" type="presParOf" srcId="{FD703DF7-07E1-4776-8E56-4887D0A640D3}" destId="{B45BCA12-BDDD-4F1F-A4FF-A715C8E11205}" srcOrd="0" destOrd="0" presId="urn:microsoft.com/office/officeart/2008/layout/PictureAccentList"/>
    <dgm:cxn modelId="{BBEEB0EE-FB60-46E8-AC8C-9C52949948CF}" type="presParOf" srcId="{FD703DF7-07E1-4776-8E56-4887D0A640D3}" destId="{696715CA-629D-4E47-812B-ED65D2CC5C7C}" srcOrd="1" destOrd="0" presId="urn:microsoft.com/office/officeart/2008/layout/PictureAccentList"/>
    <dgm:cxn modelId="{46D59DDB-3BC1-424A-8156-972432171D15}" type="presParOf" srcId="{F5656007-753B-4EDE-A530-42AA183542F8}" destId="{47E337A3-6B49-4B10-8451-E44A892F4378}" srcOrd="1" destOrd="0" presId="urn:microsoft.com/office/officeart/2008/layout/PictureAccentList"/>
    <dgm:cxn modelId="{9C35775B-5C26-46E8-B6AB-629B414CF05E}" type="presParOf" srcId="{47E337A3-6B49-4B10-8451-E44A892F4378}" destId="{446C6A8B-A319-440D-BF16-EF2173BAA600}" srcOrd="0" destOrd="0" presId="urn:microsoft.com/office/officeart/2008/layout/PictureAccentList"/>
    <dgm:cxn modelId="{5E6EF111-7CB6-4DAE-8F47-AF332F2B1E04}" type="presParOf" srcId="{47E337A3-6B49-4B10-8451-E44A892F4378}" destId="{2ADEDCE9-AE2C-4D71-8CA3-63784BA50A55}" srcOrd="1" destOrd="0" presId="urn:microsoft.com/office/officeart/2008/layout/PictureAccentList"/>
    <dgm:cxn modelId="{083FD29A-A47A-4E39-B039-19D5EA2C689D}" type="presParOf" srcId="{F5656007-753B-4EDE-A530-42AA183542F8}" destId="{FB9818DF-DB5E-4B12-B3A2-AF9D0D6463B1}" srcOrd="2" destOrd="0" presId="urn:microsoft.com/office/officeart/2008/layout/PictureAccentList"/>
    <dgm:cxn modelId="{8A270E34-86FD-45B5-91CB-D061BB04DE93}" type="presParOf" srcId="{FB9818DF-DB5E-4B12-B3A2-AF9D0D6463B1}" destId="{51DCDABC-2D13-4F04-A968-2388152F941D}" srcOrd="0" destOrd="0" presId="urn:microsoft.com/office/officeart/2008/layout/PictureAccentList"/>
    <dgm:cxn modelId="{6C722B8B-26BC-48BB-85ED-CC36C1D9D65C}" type="presParOf" srcId="{FB9818DF-DB5E-4B12-B3A2-AF9D0D6463B1}" destId="{F30188A2-11A3-49DA-A42A-BE90B6D9CE4D}" srcOrd="1" destOrd="0" presId="urn:microsoft.com/office/officeart/2008/layout/PictureAccentList"/>
    <dgm:cxn modelId="{E82ED2C6-7422-43DB-B8C8-341C35455DA3}" type="presParOf" srcId="{F5656007-753B-4EDE-A530-42AA183542F8}" destId="{9252373B-8BD9-4423-A7D5-172E9FBF8C13}" srcOrd="3" destOrd="0" presId="urn:microsoft.com/office/officeart/2008/layout/PictureAccentList"/>
    <dgm:cxn modelId="{DFCAAE8E-317A-44D4-BAF2-913733B7D498}" type="presParOf" srcId="{9252373B-8BD9-4423-A7D5-172E9FBF8C13}" destId="{FB8AABF8-11AE-4DCC-9131-F3C8ED10862E}" srcOrd="0" destOrd="0" presId="urn:microsoft.com/office/officeart/2008/layout/PictureAccentList"/>
    <dgm:cxn modelId="{776D3590-9052-4A7C-A52A-A88BC953BB8C}" type="presParOf" srcId="{9252373B-8BD9-4423-A7D5-172E9FBF8C13}" destId="{A0D38910-E4AD-491B-8326-76997A138E27}" srcOrd="1" destOrd="0" presId="urn:microsoft.com/office/officeart/2008/layout/PictureAccentList"/>
    <dgm:cxn modelId="{072C615F-F482-4235-8597-1AE5EA73ACF6}" type="presParOf" srcId="{282EEF01-7884-4FDB-9945-152EC0EEC74B}" destId="{4670DE6D-9C1A-44F7-B450-B866876EF863}" srcOrd="1" destOrd="0" presId="urn:microsoft.com/office/officeart/2008/layout/PictureAccentList"/>
    <dgm:cxn modelId="{FEE99C14-EFB7-430A-A5B6-D7F41EE2993D}" type="presParOf" srcId="{4670DE6D-9C1A-44F7-B450-B866876EF863}" destId="{12B765E5-7EEA-410F-9238-DD24F6F2714F}" srcOrd="0" destOrd="0" presId="urn:microsoft.com/office/officeart/2008/layout/PictureAccentList"/>
    <dgm:cxn modelId="{744940B8-B0F4-4E4C-93C0-61F731C55607}" type="presParOf" srcId="{12B765E5-7EEA-410F-9238-DD24F6F2714F}" destId="{DB54BE96-A2D8-4134-A714-FFFE1809DA6F}" srcOrd="0" destOrd="0" presId="urn:microsoft.com/office/officeart/2008/layout/PictureAccentList"/>
    <dgm:cxn modelId="{1D1DAF3B-E51F-49E0-8922-3F62A5820FE0}" type="presParOf" srcId="{4670DE6D-9C1A-44F7-B450-B866876EF863}" destId="{F1F3ADE5-C631-4FF6-81E0-1CC73FA254E6}" srcOrd="1" destOrd="0" presId="urn:microsoft.com/office/officeart/2008/layout/PictureAccentList"/>
    <dgm:cxn modelId="{868AFE5B-1F48-4C73-A2D3-62EE7BF67051}" type="presParOf" srcId="{F1F3ADE5-C631-4FF6-81E0-1CC73FA254E6}" destId="{7E507026-2D0C-4155-B9EE-AA59F599D056}" srcOrd="0" destOrd="0" presId="urn:microsoft.com/office/officeart/2008/layout/PictureAccentList"/>
    <dgm:cxn modelId="{A8D13CC6-5A18-4645-BABA-EE338C3FBAFF}" type="presParOf" srcId="{7E507026-2D0C-4155-B9EE-AA59F599D056}" destId="{65DA4402-7E02-4F49-8D37-C88830D3EF29}" srcOrd="0" destOrd="0" presId="urn:microsoft.com/office/officeart/2008/layout/PictureAccentList"/>
    <dgm:cxn modelId="{CA694C46-06CF-4E7D-B4C9-98FDB5DF49D7}" type="presParOf" srcId="{7E507026-2D0C-4155-B9EE-AA59F599D056}" destId="{FCB52543-7658-4E02-A588-940034FD4F8E}" srcOrd="1" destOrd="0" presId="urn:microsoft.com/office/officeart/2008/layout/PictureAccentList"/>
    <dgm:cxn modelId="{22F8FFE9-5806-442F-B666-68223EAE269B}" type="presParOf" srcId="{F1F3ADE5-C631-4FF6-81E0-1CC73FA254E6}" destId="{E1D094E7-37CA-4FE6-9C2F-4B0A9E5A9AF1}" srcOrd="1" destOrd="0" presId="urn:microsoft.com/office/officeart/2008/layout/PictureAccentList"/>
    <dgm:cxn modelId="{6DECFA38-0549-44A2-9165-FCB45B9DBD86}" type="presParOf" srcId="{E1D094E7-37CA-4FE6-9C2F-4B0A9E5A9AF1}" destId="{BC9D8DCD-5AD8-4FC8-A4E8-24133EBCB8DA}" srcOrd="0" destOrd="0" presId="urn:microsoft.com/office/officeart/2008/layout/PictureAccentList"/>
    <dgm:cxn modelId="{C001B2AB-D632-421D-9E04-C07A9C67C7E9}" type="presParOf" srcId="{E1D094E7-37CA-4FE6-9C2F-4B0A9E5A9AF1}" destId="{16EF254B-9F6F-420B-94C3-CEEBEF6933F2}" srcOrd="1" destOrd="0" presId="urn:microsoft.com/office/officeart/2008/layout/PictureAccentList"/>
    <dgm:cxn modelId="{C2B8E7A3-F55C-48B7-BEF4-B63B022515DA}" type="presParOf" srcId="{F1F3ADE5-C631-4FF6-81E0-1CC73FA254E6}" destId="{66D8A7B6-DB54-48D4-B2BB-4B32A00DDC35}" srcOrd="2" destOrd="0" presId="urn:microsoft.com/office/officeart/2008/layout/PictureAccentList"/>
    <dgm:cxn modelId="{04A0C0F0-499C-46DF-8BC9-0485EE70899F}" type="presParOf" srcId="{66D8A7B6-DB54-48D4-B2BB-4B32A00DDC35}" destId="{0F827F3F-71CA-46BE-ACB0-788E8B30CA0F}" srcOrd="0" destOrd="0" presId="urn:microsoft.com/office/officeart/2008/layout/PictureAccentList"/>
    <dgm:cxn modelId="{CF379286-893E-4D6F-822C-F6B3EABC4DF5}" type="presParOf" srcId="{66D8A7B6-DB54-48D4-B2BB-4B32A00DDC35}" destId="{4562996C-1A6D-47C2-8534-E85B0DA54E83}" srcOrd="1" destOrd="0" presId="urn:microsoft.com/office/officeart/2008/layout/PictureAccentList"/>
    <dgm:cxn modelId="{C2C97BD7-D679-4A50-B5A3-C1A4FD51673F}" type="presParOf" srcId="{F1F3ADE5-C631-4FF6-81E0-1CC73FA254E6}" destId="{C29F4073-C619-4E09-931C-F19A4D837D37}" srcOrd="3" destOrd="0" presId="urn:microsoft.com/office/officeart/2008/layout/PictureAccentList"/>
    <dgm:cxn modelId="{2D49F4B0-0D8C-451E-8CDE-E87C6CAE90F2}" type="presParOf" srcId="{C29F4073-C619-4E09-931C-F19A4D837D37}" destId="{5C278A3A-90F1-4A14-A7BF-218F29BFB36B}" srcOrd="0" destOrd="0" presId="urn:microsoft.com/office/officeart/2008/layout/PictureAccentList"/>
    <dgm:cxn modelId="{56BE6086-7AC4-48EA-A6B2-75695EF12749}" type="presParOf" srcId="{C29F4073-C619-4E09-931C-F19A4D837D37}" destId="{815E398C-34D7-4448-99CE-B8EA332C048C}"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21574E-6E5D-4FB6-8A0A-F5D1499274E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CCA1A9E-846F-4315-8547-CAE03D74FF6E}">
      <dgm:prSet/>
      <dgm:spPr/>
      <dgm:t>
        <a:bodyPr/>
        <a:lstStyle/>
        <a:p>
          <a:pPr rtl="0"/>
          <a:r>
            <a:rPr lang="en-US" smtClean="0"/>
            <a:t>15 Year Projection (by property)</a:t>
          </a:r>
          <a:endParaRPr lang="en-US"/>
        </a:p>
      </dgm:t>
    </dgm:pt>
    <dgm:pt modelId="{AAD7C361-39E8-4C5C-A6B6-62005FD8E491}" type="parTrans" cxnId="{4CAD3530-B445-40C5-9E1E-B8E59707C7AE}">
      <dgm:prSet/>
      <dgm:spPr/>
      <dgm:t>
        <a:bodyPr/>
        <a:lstStyle/>
        <a:p>
          <a:endParaRPr lang="en-US"/>
        </a:p>
      </dgm:t>
    </dgm:pt>
    <dgm:pt modelId="{FB713322-92D3-436F-9210-41D652575E80}" type="sibTrans" cxnId="{4CAD3530-B445-40C5-9E1E-B8E59707C7AE}">
      <dgm:prSet/>
      <dgm:spPr/>
      <dgm:t>
        <a:bodyPr/>
        <a:lstStyle/>
        <a:p>
          <a:endParaRPr lang="en-US"/>
        </a:p>
      </dgm:t>
    </dgm:pt>
    <dgm:pt modelId="{873F3823-EFEB-4A6C-88BA-7D20483C5B36}">
      <dgm:prSet/>
      <dgm:spPr>
        <a:solidFill>
          <a:srgbClr val="F0F1F4">
            <a:alpha val="90000"/>
          </a:srgbClr>
        </a:solidFill>
        <a:ln>
          <a:noFill/>
        </a:ln>
      </dgm:spPr>
      <dgm:t>
        <a:bodyPr/>
        <a:lstStyle/>
        <a:p>
          <a:pPr rtl="0"/>
          <a:r>
            <a:rPr lang="en-US" dirty="0" smtClean="0">
              <a:solidFill>
                <a:schemeClr val="tx1">
                  <a:lumMod val="65000"/>
                  <a:lumOff val="35000"/>
                </a:schemeClr>
              </a:solidFill>
            </a:rPr>
            <a:t>Use current RAD Rents, adjust for estimated OCAF &amp; vacancies</a:t>
          </a:r>
          <a:endParaRPr lang="en-US" dirty="0">
            <a:solidFill>
              <a:schemeClr val="tx1">
                <a:lumMod val="65000"/>
                <a:lumOff val="35000"/>
              </a:schemeClr>
            </a:solidFill>
          </a:endParaRPr>
        </a:p>
      </dgm:t>
    </dgm:pt>
    <dgm:pt modelId="{27F433BB-C86C-4911-83D1-5D00E7D31C33}" type="parTrans" cxnId="{48B7F96F-E4B0-41DC-815F-066475AA2A00}">
      <dgm:prSet/>
      <dgm:spPr/>
      <dgm:t>
        <a:bodyPr/>
        <a:lstStyle/>
        <a:p>
          <a:endParaRPr lang="en-US"/>
        </a:p>
      </dgm:t>
    </dgm:pt>
    <dgm:pt modelId="{62145F8F-C52D-4948-9B2D-1779302D25E8}" type="sibTrans" cxnId="{48B7F96F-E4B0-41DC-815F-066475AA2A00}">
      <dgm:prSet/>
      <dgm:spPr/>
      <dgm:t>
        <a:bodyPr/>
        <a:lstStyle/>
        <a:p>
          <a:endParaRPr lang="en-US"/>
        </a:p>
      </dgm:t>
    </dgm:pt>
    <dgm:pt modelId="{FC40CE70-ADC9-4ECB-8911-CFD0952B55D8}">
      <dgm:prSet/>
      <dgm:spPr>
        <a:solidFill>
          <a:srgbClr val="F0F1F4">
            <a:alpha val="90000"/>
          </a:srgbClr>
        </a:solidFill>
        <a:ln>
          <a:noFill/>
        </a:ln>
      </dgm:spPr>
      <dgm:t>
        <a:bodyPr/>
        <a:lstStyle/>
        <a:p>
          <a:pPr rtl="0"/>
          <a:r>
            <a:rPr lang="en-US" dirty="0" smtClean="0">
              <a:solidFill>
                <a:schemeClr val="tx1">
                  <a:lumMod val="65000"/>
                  <a:lumOff val="35000"/>
                </a:schemeClr>
              </a:solidFill>
            </a:rPr>
            <a:t>Use historical property expenses, adjust for estimated inflation </a:t>
          </a:r>
          <a:endParaRPr lang="en-US" dirty="0">
            <a:solidFill>
              <a:schemeClr val="tx1">
                <a:lumMod val="65000"/>
                <a:lumOff val="35000"/>
              </a:schemeClr>
            </a:solidFill>
          </a:endParaRPr>
        </a:p>
      </dgm:t>
    </dgm:pt>
    <dgm:pt modelId="{94563F46-6F2D-436B-8DE5-D5FCCCD09D35}" type="parTrans" cxnId="{1A50BCA1-5798-4675-8000-FB05CE82F43C}">
      <dgm:prSet/>
      <dgm:spPr/>
      <dgm:t>
        <a:bodyPr/>
        <a:lstStyle/>
        <a:p>
          <a:endParaRPr lang="en-US"/>
        </a:p>
      </dgm:t>
    </dgm:pt>
    <dgm:pt modelId="{D1D9F0A6-D1E6-41CC-83C5-D8F5134D27E7}" type="sibTrans" cxnId="{1A50BCA1-5798-4675-8000-FB05CE82F43C}">
      <dgm:prSet/>
      <dgm:spPr/>
      <dgm:t>
        <a:bodyPr/>
        <a:lstStyle/>
        <a:p>
          <a:endParaRPr lang="en-US"/>
        </a:p>
      </dgm:t>
    </dgm:pt>
    <dgm:pt modelId="{A49F3B25-0CFE-4135-B112-DC4EF3B338CB}">
      <dgm:prSet/>
      <dgm:spPr>
        <a:solidFill>
          <a:srgbClr val="F0F1F4">
            <a:alpha val="90000"/>
          </a:srgbClr>
        </a:solidFill>
        <a:ln>
          <a:noFill/>
        </a:ln>
      </dgm:spPr>
      <dgm:t>
        <a:bodyPr/>
        <a:lstStyle/>
        <a:p>
          <a:pPr rtl="0"/>
          <a:r>
            <a:rPr lang="en-US" smtClean="0">
              <a:solidFill>
                <a:schemeClr val="tx1">
                  <a:lumMod val="65000"/>
                  <a:lumOff val="35000"/>
                </a:schemeClr>
              </a:solidFill>
            </a:rPr>
            <a:t>Calculate PUM management fees</a:t>
          </a:r>
          <a:endParaRPr lang="en-US">
            <a:solidFill>
              <a:schemeClr val="tx1">
                <a:lumMod val="65000"/>
                <a:lumOff val="35000"/>
              </a:schemeClr>
            </a:solidFill>
          </a:endParaRPr>
        </a:p>
      </dgm:t>
    </dgm:pt>
    <dgm:pt modelId="{5BC9777F-C04B-477C-87AF-BC1C46245E57}" type="parTrans" cxnId="{81E74325-23A6-49BA-8E97-C17AB42CF870}">
      <dgm:prSet/>
      <dgm:spPr/>
      <dgm:t>
        <a:bodyPr/>
        <a:lstStyle/>
        <a:p>
          <a:endParaRPr lang="en-US"/>
        </a:p>
      </dgm:t>
    </dgm:pt>
    <dgm:pt modelId="{A51C9054-F166-4ADD-826C-38C8E6F416DD}" type="sibTrans" cxnId="{81E74325-23A6-49BA-8E97-C17AB42CF870}">
      <dgm:prSet/>
      <dgm:spPr/>
      <dgm:t>
        <a:bodyPr/>
        <a:lstStyle/>
        <a:p>
          <a:endParaRPr lang="en-US"/>
        </a:p>
      </dgm:t>
    </dgm:pt>
    <dgm:pt modelId="{BAE4800F-54B9-4125-AF3F-975AFDC647CC}">
      <dgm:prSet/>
      <dgm:spPr>
        <a:solidFill>
          <a:srgbClr val="F0F1F4">
            <a:alpha val="90000"/>
          </a:srgbClr>
        </a:solidFill>
        <a:ln>
          <a:noFill/>
        </a:ln>
      </dgm:spPr>
      <dgm:t>
        <a:bodyPr/>
        <a:lstStyle/>
        <a:p>
          <a:pPr rtl="0"/>
          <a:r>
            <a:rPr lang="en-US" dirty="0" smtClean="0">
              <a:solidFill>
                <a:schemeClr val="tx1">
                  <a:lumMod val="65000"/>
                  <a:lumOff val="35000"/>
                </a:schemeClr>
              </a:solidFill>
            </a:rPr>
            <a:t>Exclude non-cash charges (depreciation, amortization &amp; interest)</a:t>
          </a:r>
          <a:endParaRPr lang="en-US" dirty="0">
            <a:solidFill>
              <a:schemeClr val="tx1">
                <a:lumMod val="65000"/>
                <a:lumOff val="35000"/>
              </a:schemeClr>
            </a:solidFill>
          </a:endParaRPr>
        </a:p>
      </dgm:t>
    </dgm:pt>
    <dgm:pt modelId="{DF75CF6C-9D41-46A8-85F1-575FD2ED724E}" type="parTrans" cxnId="{F595BC81-B581-4F72-BD04-BE152133C337}">
      <dgm:prSet/>
      <dgm:spPr/>
      <dgm:t>
        <a:bodyPr/>
        <a:lstStyle/>
        <a:p>
          <a:endParaRPr lang="en-US"/>
        </a:p>
      </dgm:t>
    </dgm:pt>
    <dgm:pt modelId="{70DD8E61-51AC-4168-AA4B-F060AE7AEAA1}" type="sibTrans" cxnId="{F595BC81-B581-4F72-BD04-BE152133C337}">
      <dgm:prSet/>
      <dgm:spPr/>
      <dgm:t>
        <a:bodyPr/>
        <a:lstStyle/>
        <a:p>
          <a:endParaRPr lang="en-US"/>
        </a:p>
      </dgm:t>
    </dgm:pt>
    <dgm:pt modelId="{1520768C-0ED9-4B98-BCEB-05CDE5F1C6C4}">
      <dgm:prSet/>
      <dgm:spPr>
        <a:solidFill>
          <a:srgbClr val="F0F1F4">
            <a:alpha val="90000"/>
          </a:srgbClr>
        </a:solidFill>
        <a:ln>
          <a:noFill/>
        </a:ln>
      </dgm:spPr>
      <dgm:t>
        <a:bodyPr/>
        <a:lstStyle/>
        <a:p>
          <a:pPr rtl="0"/>
          <a:r>
            <a:rPr lang="en-US" dirty="0" smtClean="0">
              <a:solidFill>
                <a:schemeClr val="tx1">
                  <a:lumMod val="65000"/>
                  <a:lumOff val="35000"/>
                </a:schemeClr>
              </a:solidFill>
            </a:rPr>
            <a:t>Projection will determine how much debt service and R&amp;R the property can sustain.</a:t>
          </a:r>
          <a:endParaRPr lang="en-US" dirty="0">
            <a:solidFill>
              <a:schemeClr val="tx1">
                <a:lumMod val="65000"/>
                <a:lumOff val="35000"/>
              </a:schemeClr>
            </a:solidFill>
          </a:endParaRPr>
        </a:p>
      </dgm:t>
    </dgm:pt>
    <dgm:pt modelId="{36E0829E-45E4-4971-8062-2288F1297783}" type="parTrans" cxnId="{75594184-0D48-4E77-B3C2-F638428CDA81}">
      <dgm:prSet/>
      <dgm:spPr/>
      <dgm:t>
        <a:bodyPr/>
        <a:lstStyle/>
        <a:p>
          <a:endParaRPr lang="en-US"/>
        </a:p>
      </dgm:t>
    </dgm:pt>
    <dgm:pt modelId="{84445155-19AF-45EE-AFF2-FC51065EB402}" type="sibTrans" cxnId="{75594184-0D48-4E77-B3C2-F638428CDA81}">
      <dgm:prSet/>
      <dgm:spPr/>
      <dgm:t>
        <a:bodyPr/>
        <a:lstStyle/>
        <a:p>
          <a:endParaRPr lang="en-US"/>
        </a:p>
      </dgm:t>
    </dgm:pt>
    <dgm:pt modelId="{E728F9F3-3E11-4951-BA76-14F332099EA8}">
      <dgm:prSet/>
      <dgm:spPr>
        <a:solidFill>
          <a:srgbClr val="F0F1F4">
            <a:alpha val="90000"/>
          </a:srgbClr>
        </a:solidFill>
        <a:ln>
          <a:noFill/>
        </a:ln>
      </dgm:spPr>
      <dgm:t>
        <a:bodyPr/>
        <a:lstStyle/>
        <a:p>
          <a:pPr rtl="0"/>
          <a:r>
            <a:rPr lang="en-US" dirty="0" smtClean="0">
              <a:solidFill>
                <a:schemeClr val="tx1">
                  <a:lumMod val="65000"/>
                  <a:lumOff val="35000"/>
                </a:schemeClr>
              </a:solidFill>
            </a:rPr>
            <a:t>Mix and match properties to arrive at ideal RAD conversion</a:t>
          </a:r>
          <a:endParaRPr lang="en-US" dirty="0">
            <a:solidFill>
              <a:schemeClr val="tx1">
                <a:lumMod val="65000"/>
                <a:lumOff val="35000"/>
              </a:schemeClr>
            </a:solidFill>
          </a:endParaRPr>
        </a:p>
      </dgm:t>
    </dgm:pt>
    <dgm:pt modelId="{92475480-D879-47A6-83AB-5245713D9832}" type="parTrans" cxnId="{DAD8F541-5502-400E-B28E-C7B0126DA296}">
      <dgm:prSet/>
      <dgm:spPr/>
      <dgm:t>
        <a:bodyPr/>
        <a:lstStyle/>
        <a:p>
          <a:endParaRPr lang="en-US"/>
        </a:p>
      </dgm:t>
    </dgm:pt>
    <dgm:pt modelId="{0477569D-5585-4A16-898C-D3A6BD8C2F44}" type="sibTrans" cxnId="{DAD8F541-5502-400E-B28E-C7B0126DA296}">
      <dgm:prSet/>
      <dgm:spPr/>
      <dgm:t>
        <a:bodyPr/>
        <a:lstStyle/>
        <a:p>
          <a:endParaRPr lang="en-US"/>
        </a:p>
      </dgm:t>
    </dgm:pt>
    <dgm:pt modelId="{564B2C85-ABC9-4810-B52C-A8D6B09EBD1A}" type="pres">
      <dgm:prSet presAssocID="{3F21574E-6E5D-4FB6-8A0A-F5D1499274EB}" presName="Name0" presStyleCnt="0">
        <dgm:presLayoutVars>
          <dgm:dir/>
          <dgm:animLvl val="lvl"/>
          <dgm:resizeHandles val="exact"/>
        </dgm:presLayoutVars>
      </dgm:prSet>
      <dgm:spPr/>
      <dgm:t>
        <a:bodyPr/>
        <a:lstStyle/>
        <a:p>
          <a:endParaRPr lang="en-US"/>
        </a:p>
      </dgm:t>
    </dgm:pt>
    <dgm:pt modelId="{8AF9566F-9C6E-431C-B3C0-3E5B6AA079EC}" type="pres">
      <dgm:prSet presAssocID="{3CCA1A9E-846F-4315-8547-CAE03D74FF6E}" presName="composite" presStyleCnt="0"/>
      <dgm:spPr/>
    </dgm:pt>
    <dgm:pt modelId="{DF6ED6CA-80A7-4AD2-8E6D-C55733EB8755}" type="pres">
      <dgm:prSet presAssocID="{3CCA1A9E-846F-4315-8547-CAE03D74FF6E}" presName="parTx" presStyleLbl="alignNode1" presStyleIdx="0" presStyleCnt="1">
        <dgm:presLayoutVars>
          <dgm:chMax val="0"/>
          <dgm:chPref val="0"/>
          <dgm:bulletEnabled val="1"/>
        </dgm:presLayoutVars>
      </dgm:prSet>
      <dgm:spPr/>
      <dgm:t>
        <a:bodyPr/>
        <a:lstStyle/>
        <a:p>
          <a:endParaRPr lang="en-US"/>
        </a:p>
      </dgm:t>
    </dgm:pt>
    <dgm:pt modelId="{C625C48D-B976-40BF-8B1B-A2F8FCEEDF6E}" type="pres">
      <dgm:prSet presAssocID="{3CCA1A9E-846F-4315-8547-CAE03D74FF6E}" presName="desTx" presStyleLbl="alignAccFollowNode1" presStyleIdx="0" presStyleCnt="1">
        <dgm:presLayoutVars>
          <dgm:bulletEnabled val="1"/>
        </dgm:presLayoutVars>
      </dgm:prSet>
      <dgm:spPr/>
      <dgm:t>
        <a:bodyPr/>
        <a:lstStyle/>
        <a:p>
          <a:endParaRPr lang="en-US"/>
        </a:p>
      </dgm:t>
    </dgm:pt>
  </dgm:ptLst>
  <dgm:cxnLst>
    <dgm:cxn modelId="{0A979929-1851-480D-B891-C0E03F7F48EC}" type="presOf" srcId="{BAE4800F-54B9-4125-AF3F-975AFDC647CC}" destId="{C625C48D-B976-40BF-8B1B-A2F8FCEEDF6E}" srcOrd="0" destOrd="3" presId="urn:microsoft.com/office/officeart/2005/8/layout/hList1"/>
    <dgm:cxn modelId="{D3AC071C-0146-4044-A2EA-C0A9D1111E97}" type="presOf" srcId="{3CCA1A9E-846F-4315-8547-CAE03D74FF6E}" destId="{DF6ED6CA-80A7-4AD2-8E6D-C55733EB8755}" srcOrd="0" destOrd="0" presId="urn:microsoft.com/office/officeart/2005/8/layout/hList1"/>
    <dgm:cxn modelId="{8C354594-0AC5-4AC4-980C-050DA5175F75}" type="presOf" srcId="{E728F9F3-3E11-4951-BA76-14F332099EA8}" destId="{C625C48D-B976-40BF-8B1B-A2F8FCEEDF6E}" srcOrd="0" destOrd="5" presId="urn:microsoft.com/office/officeart/2005/8/layout/hList1"/>
    <dgm:cxn modelId="{91EF3B9D-4912-488F-9381-CCBE82E37BC9}" type="presOf" srcId="{873F3823-EFEB-4A6C-88BA-7D20483C5B36}" destId="{C625C48D-B976-40BF-8B1B-A2F8FCEEDF6E}" srcOrd="0" destOrd="0" presId="urn:microsoft.com/office/officeart/2005/8/layout/hList1"/>
    <dgm:cxn modelId="{5626DC50-8626-4D2E-9859-FA75D6455381}" type="presOf" srcId="{1520768C-0ED9-4B98-BCEB-05CDE5F1C6C4}" destId="{C625C48D-B976-40BF-8B1B-A2F8FCEEDF6E}" srcOrd="0" destOrd="4" presId="urn:microsoft.com/office/officeart/2005/8/layout/hList1"/>
    <dgm:cxn modelId="{81E74325-23A6-49BA-8E97-C17AB42CF870}" srcId="{3CCA1A9E-846F-4315-8547-CAE03D74FF6E}" destId="{A49F3B25-0CFE-4135-B112-DC4EF3B338CB}" srcOrd="2" destOrd="0" parTransId="{5BC9777F-C04B-477C-87AF-BC1C46245E57}" sibTransId="{A51C9054-F166-4ADD-826C-38C8E6F416DD}"/>
    <dgm:cxn modelId="{561E88A5-84E3-4B0B-BB04-355C57601C4C}" type="presOf" srcId="{3F21574E-6E5D-4FB6-8A0A-F5D1499274EB}" destId="{564B2C85-ABC9-4810-B52C-A8D6B09EBD1A}" srcOrd="0" destOrd="0" presId="urn:microsoft.com/office/officeart/2005/8/layout/hList1"/>
    <dgm:cxn modelId="{22A7323E-03FB-4CBE-8B02-74648984C13C}" type="presOf" srcId="{A49F3B25-0CFE-4135-B112-DC4EF3B338CB}" destId="{C625C48D-B976-40BF-8B1B-A2F8FCEEDF6E}" srcOrd="0" destOrd="2" presId="urn:microsoft.com/office/officeart/2005/8/layout/hList1"/>
    <dgm:cxn modelId="{F595BC81-B581-4F72-BD04-BE152133C337}" srcId="{3CCA1A9E-846F-4315-8547-CAE03D74FF6E}" destId="{BAE4800F-54B9-4125-AF3F-975AFDC647CC}" srcOrd="3" destOrd="0" parTransId="{DF75CF6C-9D41-46A8-85F1-575FD2ED724E}" sibTransId="{70DD8E61-51AC-4168-AA4B-F060AE7AEAA1}"/>
    <dgm:cxn modelId="{75594184-0D48-4E77-B3C2-F638428CDA81}" srcId="{3CCA1A9E-846F-4315-8547-CAE03D74FF6E}" destId="{1520768C-0ED9-4B98-BCEB-05CDE5F1C6C4}" srcOrd="4" destOrd="0" parTransId="{36E0829E-45E4-4971-8062-2288F1297783}" sibTransId="{84445155-19AF-45EE-AFF2-FC51065EB402}"/>
    <dgm:cxn modelId="{1A50BCA1-5798-4675-8000-FB05CE82F43C}" srcId="{3CCA1A9E-846F-4315-8547-CAE03D74FF6E}" destId="{FC40CE70-ADC9-4ECB-8911-CFD0952B55D8}" srcOrd="1" destOrd="0" parTransId="{94563F46-6F2D-436B-8DE5-D5FCCCD09D35}" sibTransId="{D1D9F0A6-D1E6-41CC-83C5-D8F5134D27E7}"/>
    <dgm:cxn modelId="{4CAD3530-B445-40C5-9E1E-B8E59707C7AE}" srcId="{3F21574E-6E5D-4FB6-8A0A-F5D1499274EB}" destId="{3CCA1A9E-846F-4315-8547-CAE03D74FF6E}" srcOrd="0" destOrd="0" parTransId="{AAD7C361-39E8-4C5C-A6B6-62005FD8E491}" sibTransId="{FB713322-92D3-436F-9210-41D652575E80}"/>
    <dgm:cxn modelId="{48B7F96F-E4B0-41DC-815F-066475AA2A00}" srcId="{3CCA1A9E-846F-4315-8547-CAE03D74FF6E}" destId="{873F3823-EFEB-4A6C-88BA-7D20483C5B36}" srcOrd="0" destOrd="0" parTransId="{27F433BB-C86C-4911-83D1-5D00E7D31C33}" sibTransId="{62145F8F-C52D-4948-9B2D-1779302D25E8}"/>
    <dgm:cxn modelId="{DAD8F541-5502-400E-B28E-C7B0126DA296}" srcId="{3CCA1A9E-846F-4315-8547-CAE03D74FF6E}" destId="{E728F9F3-3E11-4951-BA76-14F332099EA8}" srcOrd="5" destOrd="0" parTransId="{92475480-D879-47A6-83AB-5245713D9832}" sibTransId="{0477569D-5585-4A16-898C-D3A6BD8C2F44}"/>
    <dgm:cxn modelId="{B1F1D52F-C9AE-4BA7-9502-A8131A638122}" type="presOf" srcId="{FC40CE70-ADC9-4ECB-8911-CFD0952B55D8}" destId="{C625C48D-B976-40BF-8B1B-A2F8FCEEDF6E}" srcOrd="0" destOrd="1" presId="urn:microsoft.com/office/officeart/2005/8/layout/hList1"/>
    <dgm:cxn modelId="{78B442B3-679A-4B5C-8E48-1A2A9AC60F1B}" type="presParOf" srcId="{564B2C85-ABC9-4810-B52C-A8D6B09EBD1A}" destId="{8AF9566F-9C6E-431C-B3C0-3E5B6AA079EC}" srcOrd="0" destOrd="0" presId="urn:microsoft.com/office/officeart/2005/8/layout/hList1"/>
    <dgm:cxn modelId="{1FEB5EC5-1D7E-4574-A3FC-A8CC7D9B5DD6}" type="presParOf" srcId="{8AF9566F-9C6E-431C-B3C0-3E5B6AA079EC}" destId="{DF6ED6CA-80A7-4AD2-8E6D-C55733EB8755}" srcOrd="0" destOrd="0" presId="urn:microsoft.com/office/officeart/2005/8/layout/hList1"/>
    <dgm:cxn modelId="{56232738-0A5E-41D2-BE36-2A5D414AABF8}" type="presParOf" srcId="{8AF9566F-9C6E-431C-B3C0-3E5B6AA079EC}" destId="{C625C48D-B976-40BF-8B1B-A2F8FCEEDF6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900587-4E02-46B9-8DC2-4A91BA6FEC1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5292941-EC02-456A-AD43-153C793AFB20}">
      <dgm:prSet/>
      <dgm:spPr/>
      <dgm:t>
        <a:bodyPr/>
        <a:lstStyle/>
        <a:p>
          <a:pPr rtl="0"/>
          <a:r>
            <a:rPr lang="en-US" dirty="0" smtClean="0"/>
            <a:t>Tax Credits flow to the partners / members of the LP / LLC based on their ownership percentage.</a:t>
          </a:r>
          <a:endParaRPr lang="en-US" dirty="0"/>
        </a:p>
      </dgm:t>
    </dgm:pt>
    <dgm:pt modelId="{7C1EF19B-6316-4BEB-B148-4DA3A265187C}" type="parTrans" cxnId="{28A1B3DC-6AFD-4CFF-AA68-0AF46EBE3735}">
      <dgm:prSet/>
      <dgm:spPr/>
      <dgm:t>
        <a:bodyPr/>
        <a:lstStyle/>
        <a:p>
          <a:endParaRPr lang="en-US"/>
        </a:p>
      </dgm:t>
    </dgm:pt>
    <dgm:pt modelId="{84EC121C-52CF-48E6-AFD1-C7D40ECEA5E3}" type="sibTrans" cxnId="{28A1B3DC-6AFD-4CFF-AA68-0AF46EBE3735}">
      <dgm:prSet/>
      <dgm:spPr/>
      <dgm:t>
        <a:bodyPr/>
        <a:lstStyle/>
        <a:p>
          <a:endParaRPr lang="en-US"/>
        </a:p>
      </dgm:t>
    </dgm:pt>
    <dgm:pt modelId="{4793DDE7-E4BC-431A-BA5D-53B4C986E366}">
      <dgm:prSet/>
      <dgm:spPr>
        <a:solidFill>
          <a:srgbClr val="F0F1F4">
            <a:alpha val="90000"/>
          </a:srgbClr>
        </a:solidFill>
        <a:ln>
          <a:noFill/>
        </a:ln>
      </dgm:spPr>
      <dgm:t>
        <a:bodyPr/>
        <a:lstStyle/>
        <a:p>
          <a:pPr rtl="0"/>
          <a:r>
            <a:rPr lang="en-US" dirty="0" smtClean="0">
              <a:solidFill>
                <a:schemeClr val="tx1">
                  <a:lumMod val="65000"/>
                  <a:lumOff val="35000"/>
                </a:schemeClr>
              </a:solidFill>
            </a:rPr>
            <a:t>Maximize ownership for investor – 99.99%</a:t>
          </a:r>
          <a:endParaRPr lang="en-US" dirty="0">
            <a:solidFill>
              <a:schemeClr val="tx1">
                <a:lumMod val="65000"/>
                <a:lumOff val="35000"/>
              </a:schemeClr>
            </a:solidFill>
          </a:endParaRPr>
        </a:p>
      </dgm:t>
    </dgm:pt>
    <dgm:pt modelId="{17D67DF6-5DDE-4D53-8B9B-4AEE13E3EC7E}" type="parTrans" cxnId="{A6FC48C2-61A1-402D-ACAD-268CC511E45E}">
      <dgm:prSet/>
      <dgm:spPr/>
      <dgm:t>
        <a:bodyPr/>
        <a:lstStyle/>
        <a:p>
          <a:endParaRPr lang="en-US"/>
        </a:p>
      </dgm:t>
    </dgm:pt>
    <dgm:pt modelId="{BFA526C8-19B1-4710-9DA5-654B37734130}" type="sibTrans" cxnId="{A6FC48C2-61A1-402D-ACAD-268CC511E45E}">
      <dgm:prSet/>
      <dgm:spPr/>
      <dgm:t>
        <a:bodyPr/>
        <a:lstStyle/>
        <a:p>
          <a:endParaRPr lang="en-US"/>
        </a:p>
      </dgm:t>
    </dgm:pt>
    <dgm:pt modelId="{3A8FF0AA-1DE5-42FB-B214-0F09B1FECD99}">
      <dgm:prSet/>
      <dgm:spPr>
        <a:solidFill>
          <a:srgbClr val="F0F1F4">
            <a:alpha val="90000"/>
          </a:srgbClr>
        </a:solidFill>
        <a:ln>
          <a:noFill/>
        </a:ln>
      </dgm:spPr>
      <dgm:t>
        <a:bodyPr/>
        <a:lstStyle/>
        <a:p>
          <a:pPr rtl="0"/>
          <a:r>
            <a:rPr lang="en-US" dirty="0" smtClean="0">
              <a:solidFill>
                <a:schemeClr val="tx1">
                  <a:lumMod val="65000"/>
                  <a:lumOff val="35000"/>
                </a:schemeClr>
              </a:solidFill>
            </a:rPr>
            <a:t>General Partner / Managing Member - .01%  </a:t>
          </a:r>
          <a:endParaRPr lang="en-US" dirty="0">
            <a:solidFill>
              <a:schemeClr val="tx1">
                <a:lumMod val="65000"/>
                <a:lumOff val="35000"/>
              </a:schemeClr>
            </a:solidFill>
          </a:endParaRPr>
        </a:p>
      </dgm:t>
    </dgm:pt>
    <dgm:pt modelId="{D3CEB24C-8C02-4FF4-ABB5-7EA54C817033}" type="parTrans" cxnId="{D1F39677-8A6F-47A6-B452-FD873643E16E}">
      <dgm:prSet/>
      <dgm:spPr/>
      <dgm:t>
        <a:bodyPr/>
        <a:lstStyle/>
        <a:p>
          <a:endParaRPr lang="en-US"/>
        </a:p>
      </dgm:t>
    </dgm:pt>
    <dgm:pt modelId="{620B0E44-33A3-44D0-8B12-908390C56D36}" type="sibTrans" cxnId="{D1F39677-8A6F-47A6-B452-FD873643E16E}">
      <dgm:prSet/>
      <dgm:spPr/>
      <dgm:t>
        <a:bodyPr/>
        <a:lstStyle/>
        <a:p>
          <a:endParaRPr lang="en-US"/>
        </a:p>
      </dgm:t>
    </dgm:pt>
    <dgm:pt modelId="{8AABEE0A-6E1A-4BA1-BFAF-E6B995247726}">
      <dgm:prSet/>
      <dgm:spPr>
        <a:solidFill>
          <a:srgbClr val="F0F1F4">
            <a:alpha val="90000"/>
          </a:srgbClr>
        </a:solidFill>
        <a:ln>
          <a:noFill/>
        </a:ln>
      </dgm:spPr>
      <dgm:t>
        <a:bodyPr/>
        <a:lstStyle/>
        <a:p>
          <a:pPr rtl="0"/>
          <a:r>
            <a:rPr lang="en-US" dirty="0" smtClean="0">
              <a:solidFill>
                <a:schemeClr val="tx1">
                  <a:lumMod val="65000"/>
                  <a:lumOff val="35000"/>
                </a:schemeClr>
              </a:solidFill>
            </a:rPr>
            <a:t>General partner operates entity regardless of ownership percentage</a:t>
          </a:r>
          <a:endParaRPr lang="en-US" dirty="0">
            <a:solidFill>
              <a:schemeClr val="tx1">
                <a:lumMod val="65000"/>
                <a:lumOff val="35000"/>
              </a:schemeClr>
            </a:solidFill>
          </a:endParaRPr>
        </a:p>
      </dgm:t>
    </dgm:pt>
    <dgm:pt modelId="{D507DF45-CD56-45F1-8631-1184DCCE239D}" type="parTrans" cxnId="{DDE2FC0C-536D-45FA-9B2C-01D21AAF6576}">
      <dgm:prSet/>
      <dgm:spPr/>
      <dgm:t>
        <a:bodyPr/>
        <a:lstStyle/>
        <a:p>
          <a:endParaRPr lang="en-US"/>
        </a:p>
      </dgm:t>
    </dgm:pt>
    <dgm:pt modelId="{32FE37E1-CF5B-46D5-AF99-FDC673977905}" type="sibTrans" cxnId="{DDE2FC0C-536D-45FA-9B2C-01D21AAF6576}">
      <dgm:prSet/>
      <dgm:spPr/>
      <dgm:t>
        <a:bodyPr/>
        <a:lstStyle/>
        <a:p>
          <a:endParaRPr lang="en-US"/>
        </a:p>
      </dgm:t>
    </dgm:pt>
    <dgm:pt modelId="{B73E7934-1019-4471-9B6E-EAD115C24A3F}">
      <dgm:prSet/>
      <dgm:spPr>
        <a:solidFill>
          <a:srgbClr val="F0F1F4">
            <a:alpha val="90000"/>
          </a:srgbClr>
        </a:solidFill>
        <a:ln>
          <a:noFill/>
        </a:ln>
      </dgm:spPr>
      <dgm:t>
        <a:bodyPr/>
        <a:lstStyle/>
        <a:p>
          <a:pPr rtl="0"/>
          <a:r>
            <a:rPr lang="en-US" dirty="0" smtClean="0">
              <a:solidFill>
                <a:schemeClr val="tx1">
                  <a:lumMod val="65000"/>
                  <a:lumOff val="35000"/>
                </a:schemeClr>
              </a:solidFill>
            </a:rPr>
            <a:t>Can have several owners within each category</a:t>
          </a:r>
          <a:endParaRPr lang="en-US" dirty="0">
            <a:solidFill>
              <a:schemeClr val="tx1">
                <a:lumMod val="65000"/>
                <a:lumOff val="35000"/>
              </a:schemeClr>
            </a:solidFill>
          </a:endParaRPr>
        </a:p>
      </dgm:t>
    </dgm:pt>
    <dgm:pt modelId="{8A66CC7E-8262-4664-BEEF-3EAB2C860D09}" type="parTrans" cxnId="{6E95B307-4035-47DB-A233-F6455B645590}">
      <dgm:prSet/>
      <dgm:spPr/>
      <dgm:t>
        <a:bodyPr/>
        <a:lstStyle/>
        <a:p>
          <a:endParaRPr lang="en-US"/>
        </a:p>
      </dgm:t>
    </dgm:pt>
    <dgm:pt modelId="{1C6087ED-AE2C-4E92-B926-1E954D621EC5}" type="sibTrans" cxnId="{6E95B307-4035-47DB-A233-F6455B645590}">
      <dgm:prSet/>
      <dgm:spPr/>
      <dgm:t>
        <a:bodyPr/>
        <a:lstStyle/>
        <a:p>
          <a:endParaRPr lang="en-US"/>
        </a:p>
      </dgm:t>
    </dgm:pt>
    <dgm:pt modelId="{EF7844AD-19DE-4B10-8281-44A2EC537B80}">
      <dgm:prSet/>
      <dgm:spPr>
        <a:solidFill>
          <a:srgbClr val="F0F1F4">
            <a:alpha val="90000"/>
          </a:srgbClr>
        </a:solidFill>
        <a:ln>
          <a:noFill/>
        </a:ln>
      </dgm:spPr>
      <dgm:t>
        <a:bodyPr/>
        <a:lstStyle/>
        <a:p>
          <a:pPr rtl="0"/>
          <a:r>
            <a:rPr lang="en-US" dirty="0" smtClean="0">
              <a:solidFill>
                <a:schemeClr val="tx1">
                  <a:lumMod val="65000"/>
                  <a:lumOff val="35000"/>
                </a:schemeClr>
              </a:solidFill>
            </a:rPr>
            <a:t>General Partner can be a regular corporation owned by the PHA.</a:t>
          </a:r>
          <a:endParaRPr lang="en-US" dirty="0">
            <a:solidFill>
              <a:schemeClr val="tx1">
                <a:lumMod val="65000"/>
                <a:lumOff val="35000"/>
              </a:schemeClr>
            </a:solidFill>
          </a:endParaRPr>
        </a:p>
      </dgm:t>
    </dgm:pt>
    <dgm:pt modelId="{C5DCC1A4-A280-4E39-B767-2E9200451733}" type="parTrans" cxnId="{F8FF3C90-8E10-4522-BA7E-03143905B861}">
      <dgm:prSet/>
      <dgm:spPr/>
      <dgm:t>
        <a:bodyPr/>
        <a:lstStyle/>
        <a:p>
          <a:endParaRPr lang="en-US"/>
        </a:p>
      </dgm:t>
    </dgm:pt>
    <dgm:pt modelId="{4CFCB1C4-4983-461F-BC04-B9D26A9B0F98}" type="sibTrans" cxnId="{F8FF3C90-8E10-4522-BA7E-03143905B861}">
      <dgm:prSet/>
      <dgm:spPr/>
      <dgm:t>
        <a:bodyPr/>
        <a:lstStyle/>
        <a:p>
          <a:endParaRPr lang="en-US"/>
        </a:p>
      </dgm:t>
    </dgm:pt>
    <dgm:pt modelId="{16C17351-7D4A-4CCB-86E0-5EE10EB14586}" type="pres">
      <dgm:prSet presAssocID="{36900587-4E02-46B9-8DC2-4A91BA6FEC1C}" presName="Name0" presStyleCnt="0">
        <dgm:presLayoutVars>
          <dgm:dir/>
          <dgm:animLvl val="lvl"/>
          <dgm:resizeHandles val="exact"/>
        </dgm:presLayoutVars>
      </dgm:prSet>
      <dgm:spPr/>
      <dgm:t>
        <a:bodyPr/>
        <a:lstStyle/>
        <a:p>
          <a:endParaRPr lang="en-US"/>
        </a:p>
      </dgm:t>
    </dgm:pt>
    <dgm:pt modelId="{9D79C5B8-C411-442E-9356-797AACD1E07A}" type="pres">
      <dgm:prSet presAssocID="{A5292941-EC02-456A-AD43-153C793AFB20}" presName="composite" presStyleCnt="0"/>
      <dgm:spPr/>
    </dgm:pt>
    <dgm:pt modelId="{6EDB9D72-D45E-4D39-9135-B3E825618B71}" type="pres">
      <dgm:prSet presAssocID="{A5292941-EC02-456A-AD43-153C793AFB20}" presName="parTx" presStyleLbl="alignNode1" presStyleIdx="0" presStyleCnt="1">
        <dgm:presLayoutVars>
          <dgm:chMax val="0"/>
          <dgm:chPref val="0"/>
          <dgm:bulletEnabled val="1"/>
        </dgm:presLayoutVars>
      </dgm:prSet>
      <dgm:spPr/>
      <dgm:t>
        <a:bodyPr/>
        <a:lstStyle/>
        <a:p>
          <a:endParaRPr lang="en-US"/>
        </a:p>
      </dgm:t>
    </dgm:pt>
    <dgm:pt modelId="{B0B4383B-7358-442A-96CC-963210C0DEBD}" type="pres">
      <dgm:prSet presAssocID="{A5292941-EC02-456A-AD43-153C793AFB20}" presName="desTx" presStyleLbl="alignAccFollowNode1" presStyleIdx="0" presStyleCnt="1">
        <dgm:presLayoutVars>
          <dgm:bulletEnabled val="1"/>
        </dgm:presLayoutVars>
      </dgm:prSet>
      <dgm:spPr/>
      <dgm:t>
        <a:bodyPr/>
        <a:lstStyle/>
        <a:p>
          <a:endParaRPr lang="en-US"/>
        </a:p>
      </dgm:t>
    </dgm:pt>
  </dgm:ptLst>
  <dgm:cxnLst>
    <dgm:cxn modelId="{A6FC48C2-61A1-402D-ACAD-268CC511E45E}" srcId="{A5292941-EC02-456A-AD43-153C793AFB20}" destId="{4793DDE7-E4BC-431A-BA5D-53B4C986E366}" srcOrd="0" destOrd="0" parTransId="{17D67DF6-5DDE-4D53-8B9B-4AEE13E3EC7E}" sibTransId="{BFA526C8-19B1-4710-9DA5-654B37734130}"/>
    <dgm:cxn modelId="{28A1B3DC-6AFD-4CFF-AA68-0AF46EBE3735}" srcId="{36900587-4E02-46B9-8DC2-4A91BA6FEC1C}" destId="{A5292941-EC02-456A-AD43-153C793AFB20}" srcOrd="0" destOrd="0" parTransId="{7C1EF19B-6316-4BEB-B148-4DA3A265187C}" sibTransId="{84EC121C-52CF-48E6-AFD1-C7D40ECEA5E3}"/>
    <dgm:cxn modelId="{520E71E8-FDEA-4E11-9D00-B3B533ED8DC7}" type="presOf" srcId="{3A8FF0AA-1DE5-42FB-B214-0F09B1FECD99}" destId="{B0B4383B-7358-442A-96CC-963210C0DEBD}" srcOrd="0" destOrd="1" presId="urn:microsoft.com/office/officeart/2005/8/layout/hList1"/>
    <dgm:cxn modelId="{77C875E4-49B7-4321-A774-41053E7E6AA5}" type="presOf" srcId="{8AABEE0A-6E1A-4BA1-BFAF-E6B995247726}" destId="{B0B4383B-7358-442A-96CC-963210C0DEBD}" srcOrd="0" destOrd="2" presId="urn:microsoft.com/office/officeart/2005/8/layout/hList1"/>
    <dgm:cxn modelId="{DDE2FC0C-536D-45FA-9B2C-01D21AAF6576}" srcId="{A5292941-EC02-456A-AD43-153C793AFB20}" destId="{8AABEE0A-6E1A-4BA1-BFAF-E6B995247726}" srcOrd="2" destOrd="0" parTransId="{D507DF45-CD56-45F1-8631-1184DCCE239D}" sibTransId="{32FE37E1-CF5B-46D5-AF99-FDC673977905}"/>
    <dgm:cxn modelId="{F8FF3C90-8E10-4522-BA7E-03143905B861}" srcId="{A5292941-EC02-456A-AD43-153C793AFB20}" destId="{EF7844AD-19DE-4B10-8281-44A2EC537B80}" srcOrd="4" destOrd="0" parTransId="{C5DCC1A4-A280-4E39-B767-2E9200451733}" sibTransId="{4CFCB1C4-4983-461F-BC04-B9D26A9B0F98}"/>
    <dgm:cxn modelId="{B442DE33-ADA0-4618-AD38-30DECFA6C72F}" type="presOf" srcId="{36900587-4E02-46B9-8DC2-4A91BA6FEC1C}" destId="{16C17351-7D4A-4CCB-86E0-5EE10EB14586}" srcOrd="0" destOrd="0" presId="urn:microsoft.com/office/officeart/2005/8/layout/hList1"/>
    <dgm:cxn modelId="{6F99ADCC-0AF3-40B2-987C-CDECD3C6A372}" type="presOf" srcId="{4793DDE7-E4BC-431A-BA5D-53B4C986E366}" destId="{B0B4383B-7358-442A-96CC-963210C0DEBD}" srcOrd="0" destOrd="0" presId="urn:microsoft.com/office/officeart/2005/8/layout/hList1"/>
    <dgm:cxn modelId="{AE17B9C4-087A-4747-8941-7359D0C5A634}" type="presOf" srcId="{B73E7934-1019-4471-9B6E-EAD115C24A3F}" destId="{B0B4383B-7358-442A-96CC-963210C0DEBD}" srcOrd="0" destOrd="3" presId="urn:microsoft.com/office/officeart/2005/8/layout/hList1"/>
    <dgm:cxn modelId="{6E95B307-4035-47DB-A233-F6455B645590}" srcId="{A5292941-EC02-456A-AD43-153C793AFB20}" destId="{B73E7934-1019-4471-9B6E-EAD115C24A3F}" srcOrd="3" destOrd="0" parTransId="{8A66CC7E-8262-4664-BEEF-3EAB2C860D09}" sibTransId="{1C6087ED-AE2C-4E92-B926-1E954D621EC5}"/>
    <dgm:cxn modelId="{28252FD6-9703-4605-9F62-9A0B282A632D}" type="presOf" srcId="{EF7844AD-19DE-4B10-8281-44A2EC537B80}" destId="{B0B4383B-7358-442A-96CC-963210C0DEBD}" srcOrd="0" destOrd="4" presId="urn:microsoft.com/office/officeart/2005/8/layout/hList1"/>
    <dgm:cxn modelId="{D1F39677-8A6F-47A6-B452-FD873643E16E}" srcId="{A5292941-EC02-456A-AD43-153C793AFB20}" destId="{3A8FF0AA-1DE5-42FB-B214-0F09B1FECD99}" srcOrd="1" destOrd="0" parTransId="{D3CEB24C-8C02-4FF4-ABB5-7EA54C817033}" sibTransId="{620B0E44-33A3-44D0-8B12-908390C56D36}"/>
    <dgm:cxn modelId="{26790EC6-EF70-4EAD-B8BD-13DECD1F5915}" type="presOf" srcId="{A5292941-EC02-456A-AD43-153C793AFB20}" destId="{6EDB9D72-D45E-4D39-9135-B3E825618B71}" srcOrd="0" destOrd="0" presId="urn:microsoft.com/office/officeart/2005/8/layout/hList1"/>
    <dgm:cxn modelId="{1CCF727C-B680-407E-AFC0-48D6D73CF360}" type="presParOf" srcId="{16C17351-7D4A-4CCB-86E0-5EE10EB14586}" destId="{9D79C5B8-C411-442E-9356-797AACD1E07A}" srcOrd="0" destOrd="0" presId="urn:microsoft.com/office/officeart/2005/8/layout/hList1"/>
    <dgm:cxn modelId="{DDD99D0B-6976-45FA-B79E-0E6A9531703B}" type="presParOf" srcId="{9D79C5B8-C411-442E-9356-797AACD1E07A}" destId="{6EDB9D72-D45E-4D39-9135-B3E825618B71}" srcOrd="0" destOrd="0" presId="urn:microsoft.com/office/officeart/2005/8/layout/hList1"/>
    <dgm:cxn modelId="{3D294BFD-D491-41F8-8546-1895561A4933}" type="presParOf" srcId="{9D79C5B8-C411-442E-9356-797AACD1E07A}" destId="{B0B4383B-7358-442A-96CC-963210C0DEB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C7C6B-CB5F-4F5B-BE7E-EA27E8B43E5A}">
      <dsp:nvSpPr>
        <dsp:cNvPr id="0" name=""/>
        <dsp:cNvSpPr/>
      </dsp:nvSpPr>
      <dsp:spPr>
        <a:xfrm>
          <a:off x="316172" y="406540"/>
          <a:ext cx="5779789" cy="12807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solidFill>
                <a:schemeClr val="bg1"/>
              </a:solidFill>
            </a:rPr>
            <a:t>In order to preserve the public housing stock convert its assistance to the project-based Section 8 platform, which will:</a:t>
          </a:r>
          <a:endParaRPr lang="en-US" sz="2400" kern="1200" dirty="0">
            <a:solidFill>
              <a:schemeClr val="bg1"/>
            </a:solidFill>
          </a:endParaRPr>
        </a:p>
      </dsp:txBody>
      <dsp:txXfrm>
        <a:off x="378693" y="469061"/>
        <a:ext cx="5654747" cy="1155713"/>
      </dsp:txXfrm>
    </dsp:sp>
    <dsp:sp modelId="{9F1B15E0-65E2-42F4-A459-9410A6D19809}">
      <dsp:nvSpPr>
        <dsp:cNvPr id="0" name=""/>
        <dsp:cNvSpPr/>
      </dsp:nvSpPr>
      <dsp:spPr>
        <a:xfrm>
          <a:off x="0" y="1791794"/>
          <a:ext cx="8746125" cy="1513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689"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solidFill>
                <a:schemeClr val="tx1">
                  <a:lumMod val="65000"/>
                  <a:lumOff val="35000"/>
                </a:schemeClr>
              </a:solidFill>
            </a:rPr>
            <a:t>Stabilize funding</a:t>
          </a:r>
          <a:endParaRPr lang="en-US" sz="2400" kern="1200" dirty="0">
            <a:solidFill>
              <a:schemeClr val="tx1">
                <a:lumMod val="65000"/>
                <a:lumOff val="35000"/>
              </a:schemeClr>
            </a:solidFill>
          </a:endParaRPr>
        </a:p>
        <a:p>
          <a:pPr marL="228600" lvl="1" indent="-228600" algn="l" defTabSz="1066800" rtl="0">
            <a:lnSpc>
              <a:spcPct val="90000"/>
            </a:lnSpc>
            <a:spcBef>
              <a:spcPct val="0"/>
            </a:spcBef>
            <a:spcAft>
              <a:spcPct val="20000"/>
            </a:spcAft>
            <a:buChar char="••"/>
          </a:pPr>
          <a:r>
            <a:rPr lang="en-US" sz="2400" kern="1200" dirty="0" smtClean="0">
              <a:solidFill>
                <a:schemeClr val="tx1">
                  <a:lumMod val="65000"/>
                  <a:lumOff val="35000"/>
                </a:schemeClr>
              </a:solidFill>
            </a:rPr>
            <a:t>Create access to private capital</a:t>
          </a:r>
          <a:endParaRPr lang="en-US" sz="2400" kern="1200" dirty="0">
            <a:solidFill>
              <a:schemeClr val="tx1">
                <a:lumMod val="65000"/>
                <a:lumOff val="35000"/>
              </a:schemeClr>
            </a:solidFill>
          </a:endParaRPr>
        </a:p>
        <a:p>
          <a:pPr marL="228600" lvl="1" indent="-228600" algn="l" defTabSz="1066800" rtl="0">
            <a:lnSpc>
              <a:spcPct val="90000"/>
            </a:lnSpc>
            <a:spcBef>
              <a:spcPct val="0"/>
            </a:spcBef>
            <a:spcAft>
              <a:spcPct val="20000"/>
            </a:spcAft>
            <a:buChar char="••"/>
          </a:pPr>
          <a:r>
            <a:rPr lang="en-US" sz="2400" kern="1200" dirty="0" smtClean="0">
              <a:solidFill>
                <a:schemeClr val="tx1">
                  <a:lumMod val="65000"/>
                  <a:lumOff val="35000"/>
                </a:schemeClr>
              </a:solidFill>
            </a:rPr>
            <a:t>Streamline HUD programs</a:t>
          </a:r>
          <a:endParaRPr lang="en-US" sz="2400" kern="1200" dirty="0">
            <a:solidFill>
              <a:schemeClr val="tx1">
                <a:lumMod val="65000"/>
                <a:lumOff val="35000"/>
              </a:schemeClr>
            </a:solidFill>
          </a:endParaRPr>
        </a:p>
        <a:p>
          <a:pPr marL="228600" lvl="1" indent="-228600" algn="l" defTabSz="1066800" rtl="0">
            <a:lnSpc>
              <a:spcPct val="90000"/>
            </a:lnSpc>
            <a:spcBef>
              <a:spcPct val="0"/>
            </a:spcBef>
            <a:spcAft>
              <a:spcPct val="20000"/>
            </a:spcAft>
            <a:buChar char="••"/>
          </a:pPr>
          <a:r>
            <a:rPr lang="en-US" sz="2400" kern="1200" dirty="0" smtClean="0">
              <a:solidFill>
                <a:schemeClr val="tx1">
                  <a:lumMod val="65000"/>
                  <a:lumOff val="35000"/>
                </a:schemeClr>
              </a:solidFill>
            </a:rPr>
            <a:t>Enhance housing options for residents</a:t>
          </a:r>
          <a:endParaRPr lang="en-US" sz="2400" kern="1200" dirty="0">
            <a:solidFill>
              <a:schemeClr val="tx1">
                <a:lumMod val="65000"/>
                <a:lumOff val="35000"/>
              </a:schemeClr>
            </a:solidFill>
          </a:endParaRPr>
        </a:p>
      </dsp:txBody>
      <dsp:txXfrm>
        <a:off x="0" y="1791794"/>
        <a:ext cx="8746125" cy="15136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B6272-DCDD-4CD8-93BE-14EC9D52BADE}">
      <dsp:nvSpPr>
        <dsp:cNvPr id="0" name=""/>
        <dsp:cNvSpPr/>
      </dsp:nvSpPr>
      <dsp:spPr>
        <a:xfrm>
          <a:off x="1299" y="1045356"/>
          <a:ext cx="5067569" cy="730494"/>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Before RAD</a:t>
          </a:r>
          <a:endParaRPr lang="en-US" sz="3200" kern="1200" dirty="0">
            <a:solidFill>
              <a:schemeClr val="bg1"/>
            </a:solidFill>
          </a:endParaRPr>
        </a:p>
      </dsp:txBody>
      <dsp:txXfrm>
        <a:off x="1299" y="1045356"/>
        <a:ext cx="5067569" cy="730494"/>
      </dsp:txXfrm>
    </dsp:sp>
    <dsp:sp modelId="{B45BCA12-BDDD-4F1F-A4FF-A715C8E11205}">
      <dsp:nvSpPr>
        <dsp:cNvPr id="0" name=""/>
        <dsp:cNvSpPr/>
      </dsp:nvSpPr>
      <dsp:spPr>
        <a:xfrm>
          <a:off x="1299" y="1907339"/>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6715CA-629D-4E47-812B-ED65D2CC5C7C}">
      <dsp:nvSpPr>
        <dsp:cNvPr id="0" name=""/>
        <dsp:cNvSpPr/>
      </dsp:nvSpPr>
      <dsp:spPr>
        <a:xfrm>
          <a:off x="775623" y="1907339"/>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Properties are typically not funded at 100% in Public Housing</a:t>
          </a:r>
          <a:endParaRPr lang="en-US" sz="1600" kern="1200" dirty="0">
            <a:solidFill>
              <a:schemeClr val="tx1">
                <a:lumMod val="65000"/>
                <a:lumOff val="35000"/>
              </a:schemeClr>
            </a:solidFill>
          </a:endParaRPr>
        </a:p>
      </dsp:txBody>
      <dsp:txXfrm>
        <a:off x="811289" y="1943005"/>
        <a:ext cx="4221913" cy="659162"/>
      </dsp:txXfrm>
    </dsp:sp>
    <dsp:sp modelId="{446C6A8B-A319-440D-BF16-EF2173BAA600}">
      <dsp:nvSpPr>
        <dsp:cNvPr id="0" name=""/>
        <dsp:cNvSpPr/>
      </dsp:nvSpPr>
      <dsp:spPr>
        <a:xfrm>
          <a:off x="1299" y="2725493"/>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DEDCE9-AE2C-4D71-8CA3-63784BA50A55}">
      <dsp:nvSpPr>
        <dsp:cNvPr id="0" name=""/>
        <dsp:cNvSpPr/>
      </dsp:nvSpPr>
      <dsp:spPr>
        <a:xfrm>
          <a:off x="775623" y="2725493"/>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In Public Housing, PHAs cannot borrow money to perform necessary repairs</a:t>
          </a:r>
        </a:p>
      </dsp:txBody>
      <dsp:txXfrm>
        <a:off x="811289" y="2761159"/>
        <a:ext cx="4221913" cy="659162"/>
      </dsp:txXfrm>
    </dsp:sp>
    <dsp:sp modelId="{51DCDABC-2D13-4F04-A968-2388152F941D}">
      <dsp:nvSpPr>
        <dsp:cNvPr id="0" name=""/>
        <dsp:cNvSpPr/>
      </dsp:nvSpPr>
      <dsp:spPr>
        <a:xfrm>
          <a:off x="1299" y="3543646"/>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0188A2-11A3-49DA-A42A-BE90B6D9CE4D}">
      <dsp:nvSpPr>
        <dsp:cNvPr id="0" name=""/>
        <dsp:cNvSpPr/>
      </dsp:nvSpPr>
      <dsp:spPr>
        <a:xfrm>
          <a:off x="775623" y="3543646"/>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The funding fails to keep up with deteriorating living conditions of residents</a:t>
          </a:r>
          <a:endParaRPr lang="en-US" sz="1600" kern="1200" dirty="0">
            <a:solidFill>
              <a:schemeClr val="tx1">
                <a:lumMod val="65000"/>
                <a:lumOff val="35000"/>
              </a:schemeClr>
            </a:solidFill>
          </a:endParaRPr>
        </a:p>
      </dsp:txBody>
      <dsp:txXfrm>
        <a:off x="811289" y="3579312"/>
        <a:ext cx="4221913" cy="659162"/>
      </dsp:txXfrm>
    </dsp:sp>
    <dsp:sp modelId="{FB8AABF8-11AE-4DCC-9131-F3C8ED10862E}">
      <dsp:nvSpPr>
        <dsp:cNvPr id="0" name=""/>
        <dsp:cNvSpPr/>
      </dsp:nvSpPr>
      <dsp:spPr>
        <a:xfrm>
          <a:off x="1299" y="4361800"/>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D38910-E4AD-491B-8326-76997A138E27}">
      <dsp:nvSpPr>
        <dsp:cNvPr id="0" name=""/>
        <dsp:cNvSpPr/>
      </dsp:nvSpPr>
      <dsp:spPr>
        <a:xfrm>
          <a:off x="775623" y="4361800"/>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Residents cannot choose to move without losing housing assistance</a:t>
          </a:r>
          <a:endParaRPr lang="en-US" sz="1600" kern="1200" dirty="0">
            <a:solidFill>
              <a:schemeClr val="tx1">
                <a:lumMod val="65000"/>
                <a:lumOff val="35000"/>
              </a:schemeClr>
            </a:solidFill>
          </a:endParaRPr>
        </a:p>
      </dsp:txBody>
      <dsp:txXfrm>
        <a:off x="811289" y="4397466"/>
        <a:ext cx="4221913" cy="659162"/>
      </dsp:txXfrm>
    </dsp:sp>
    <dsp:sp modelId="{DB54BE96-A2D8-4134-A714-FFFE1809DA6F}">
      <dsp:nvSpPr>
        <dsp:cNvPr id="0" name=""/>
        <dsp:cNvSpPr/>
      </dsp:nvSpPr>
      <dsp:spPr>
        <a:xfrm>
          <a:off x="5575625" y="1045356"/>
          <a:ext cx="5067569" cy="730494"/>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After RAD</a:t>
          </a:r>
          <a:endParaRPr lang="en-US" sz="3200" kern="1200" dirty="0">
            <a:solidFill>
              <a:schemeClr val="bg1"/>
            </a:solidFill>
          </a:endParaRPr>
        </a:p>
      </dsp:txBody>
      <dsp:txXfrm>
        <a:off x="5575625" y="1045356"/>
        <a:ext cx="5067569" cy="730494"/>
      </dsp:txXfrm>
    </dsp:sp>
    <dsp:sp modelId="{65DA4402-7E02-4F49-8D37-C88830D3EF29}">
      <dsp:nvSpPr>
        <dsp:cNvPr id="0" name=""/>
        <dsp:cNvSpPr/>
      </dsp:nvSpPr>
      <dsp:spPr>
        <a:xfrm>
          <a:off x="5575625" y="1907339"/>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B52543-7658-4E02-A588-940034FD4F8E}">
      <dsp:nvSpPr>
        <dsp:cNvPr id="0" name=""/>
        <dsp:cNvSpPr/>
      </dsp:nvSpPr>
      <dsp:spPr>
        <a:xfrm>
          <a:off x="6349949" y="1907339"/>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Properties are placed on a more stable Section 8 funding platform</a:t>
          </a:r>
          <a:endParaRPr lang="en-US" sz="1600" kern="1200" dirty="0">
            <a:solidFill>
              <a:schemeClr val="tx1">
                <a:lumMod val="65000"/>
                <a:lumOff val="35000"/>
              </a:schemeClr>
            </a:solidFill>
          </a:endParaRPr>
        </a:p>
      </dsp:txBody>
      <dsp:txXfrm>
        <a:off x="6385615" y="1943005"/>
        <a:ext cx="4221913" cy="659162"/>
      </dsp:txXfrm>
    </dsp:sp>
    <dsp:sp modelId="{BC9D8DCD-5AD8-4FC8-A4E8-24133EBCB8DA}">
      <dsp:nvSpPr>
        <dsp:cNvPr id="0" name=""/>
        <dsp:cNvSpPr/>
      </dsp:nvSpPr>
      <dsp:spPr>
        <a:xfrm>
          <a:off x="5575625" y="2725493"/>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EF254B-9F6F-420B-94C3-CEEBEF6933F2}">
      <dsp:nvSpPr>
        <dsp:cNvPr id="0" name=""/>
        <dsp:cNvSpPr/>
      </dsp:nvSpPr>
      <dsp:spPr>
        <a:xfrm>
          <a:off x="6349949" y="2725493"/>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PHAs and owners can more easily borrow money and perform rehabilitation work</a:t>
          </a:r>
          <a:endParaRPr lang="en-US" sz="1600" kern="1200" dirty="0">
            <a:solidFill>
              <a:schemeClr val="tx1">
                <a:lumMod val="65000"/>
                <a:lumOff val="35000"/>
              </a:schemeClr>
            </a:solidFill>
          </a:endParaRPr>
        </a:p>
      </dsp:txBody>
      <dsp:txXfrm>
        <a:off x="6385615" y="2761159"/>
        <a:ext cx="4221913" cy="659162"/>
      </dsp:txXfrm>
    </dsp:sp>
    <dsp:sp modelId="{0F827F3F-71CA-46BE-ACB0-788E8B30CA0F}">
      <dsp:nvSpPr>
        <dsp:cNvPr id="0" name=""/>
        <dsp:cNvSpPr/>
      </dsp:nvSpPr>
      <dsp:spPr>
        <a:xfrm>
          <a:off x="5575625" y="3543646"/>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62996C-1A6D-47C2-8534-E85B0DA54E83}">
      <dsp:nvSpPr>
        <dsp:cNvPr id="0" name=""/>
        <dsp:cNvSpPr/>
      </dsp:nvSpPr>
      <dsp:spPr>
        <a:xfrm>
          <a:off x="6349949" y="3543646"/>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The living conditions of residents are improved</a:t>
          </a:r>
          <a:endParaRPr lang="en-US" sz="1600" kern="1200" dirty="0">
            <a:solidFill>
              <a:schemeClr val="tx1">
                <a:lumMod val="65000"/>
                <a:lumOff val="35000"/>
              </a:schemeClr>
            </a:solidFill>
          </a:endParaRPr>
        </a:p>
      </dsp:txBody>
      <dsp:txXfrm>
        <a:off x="6385615" y="3579312"/>
        <a:ext cx="4221913" cy="659162"/>
      </dsp:txXfrm>
    </dsp:sp>
    <dsp:sp modelId="{5C278A3A-90F1-4A14-A7BF-218F29BFB36B}">
      <dsp:nvSpPr>
        <dsp:cNvPr id="0" name=""/>
        <dsp:cNvSpPr/>
      </dsp:nvSpPr>
      <dsp:spPr>
        <a:xfrm>
          <a:off x="5575625" y="4361800"/>
          <a:ext cx="730494"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5E398C-34D7-4448-99CE-B8EA332C048C}">
      <dsp:nvSpPr>
        <dsp:cNvPr id="0" name=""/>
        <dsp:cNvSpPr/>
      </dsp:nvSpPr>
      <dsp:spPr>
        <a:xfrm>
          <a:off x="6349949" y="4361800"/>
          <a:ext cx="4293245" cy="730494"/>
        </a:xfrm>
        <a:prstGeom prst="roundRect">
          <a:avLst>
            <a:gd name="adj" fmla="val 166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lumMod val="65000"/>
                  <a:lumOff val="35000"/>
                </a:schemeClr>
              </a:solidFill>
            </a:rPr>
            <a:t>Residents may receive a tenant-based voucher, or similar assistance, and move after 1 year in PBV and 2 years in PBRA</a:t>
          </a:r>
          <a:endParaRPr lang="en-US" sz="1600" kern="1200" dirty="0">
            <a:solidFill>
              <a:schemeClr val="tx1">
                <a:lumMod val="65000"/>
                <a:lumOff val="35000"/>
              </a:schemeClr>
            </a:solidFill>
          </a:endParaRPr>
        </a:p>
      </dsp:txBody>
      <dsp:txXfrm>
        <a:off x="6385615" y="4397466"/>
        <a:ext cx="4221913" cy="659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ED6CA-80A7-4AD2-8E6D-C55733EB8755}">
      <dsp:nvSpPr>
        <dsp:cNvPr id="0" name=""/>
        <dsp:cNvSpPr/>
      </dsp:nvSpPr>
      <dsp:spPr>
        <a:xfrm>
          <a:off x="0" y="173676"/>
          <a:ext cx="10972800" cy="835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rtl="0">
            <a:lnSpc>
              <a:spcPct val="90000"/>
            </a:lnSpc>
            <a:spcBef>
              <a:spcPct val="0"/>
            </a:spcBef>
            <a:spcAft>
              <a:spcPct val="35000"/>
            </a:spcAft>
          </a:pPr>
          <a:r>
            <a:rPr lang="en-US" sz="2900" kern="1200" smtClean="0"/>
            <a:t>15 Year Projection (by property)</a:t>
          </a:r>
          <a:endParaRPr lang="en-US" sz="2900" kern="1200"/>
        </a:p>
      </dsp:txBody>
      <dsp:txXfrm>
        <a:off x="0" y="173676"/>
        <a:ext cx="10972800" cy="835200"/>
      </dsp:txXfrm>
    </dsp:sp>
    <dsp:sp modelId="{C625C48D-B976-40BF-8B1B-A2F8FCEEDF6E}">
      <dsp:nvSpPr>
        <dsp:cNvPr id="0" name=""/>
        <dsp:cNvSpPr/>
      </dsp:nvSpPr>
      <dsp:spPr>
        <a:xfrm>
          <a:off x="0" y="1008876"/>
          <a:ext cx="10972800" cy="3343410"/>
        </a:xfrm>
        <a:prstGeom prst="rect">
          <a:avLst/>
        </a:prstGeom>
        <a:solidFill>
          <a:srgbClr val="F0F1F4">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Use current RAD Rents, adjust for estimated OCAF &amp; vacancies</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Use historical property expenses, adjust for estimated inflation </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smtClean="0">
              <a:solidFill>
                <a:schemeClr val="tx1">
                  <a:lumMod val="65000"/>
                  <a:lumOff val="35000"/>
                </a:schemeClr>
              </a:solidFill>
            </a:rPr>
            <a:t>Calculate PUM management fees</a:t>
          </a:r>
          <a:endParaRPr lang="en-US" sz="2900" kern="120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Exclude non-cash charges (depreciation, amortization &amp; interest)</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Projection will determine how much debt service and R&amp;R the property can sustain.</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Mix and match properties to arrive at ideal RAD conversion</a:t>
          </a:r>
          <a:endParaRPr lang="en-US" sz="2900" kern="1200" dirty="0">
            <a:solidFill>
              <a:schemeClr val="tx1">
                <a:lumMod val="65000"/>
                <a:lumOff val="35000"/>
              </a:schemeClr>
            </a:solidFill>
          </a:endParaRPr>
        </a:p>
      </dsp:txBody>
      <dsp:txXfrm>
        <a:off x="0" y="1008876"/>
        <a:ext cx="10972800" cy="3343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B9D72-D45E-4D39-9135-B3E825618B71}">
      <dsp:nvSpPr>
        <dsp:cNvPr id="0" name=""/>
        <dsp:cNvSpPr/>
      </dsp:nvSpPr>
      <dsp:spPr>
        <a:xfrm>
          <a:off x="0" y="261629"/>
          <a:ext cx="10972800" cy="105731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rtl="0">
            <a:lnSpc>
              <a:spcPct val="90000"/>
            </a:lnSpc>
            <a:spcBef>
              <a:spcPct val="0"/>
            </a:spcBef>
            <a:spcAft>
              <a:spcPct val="35000"/>
            </a:spcAft>
          </a:pPr>
          <a:r>
            <a:rPr lang="en-US" sz="2900" kern="1200" dirty="0" smtClean="0"/>
            <a:t>Tax Credits flow to the partners / members of the LP / LLC based on their ownership percentage.</a:t>
          </a:r>
          <a:endParaRPr lang="en-US" sz="2900" kern="1200" dirty="0"/>
        </a:p>
      </dsp:txBody>
      <dsp:txXfrm>
        <a:off x="0" y="261629"/>
        <a:ext cx="10972800" cy="1057319"/>
      </dsp:txXfrm>
    </dsp:sp>
    <dsp:sp modelId="{B0B4383B-7358-442A-96CC-963210C0DEBD}">
      <dsp:nvSpPr>
        <dsp:cNvPr id="0" name=""/>
        <dsp:cNvSpPr/>
      </dsp:nvSpPr>
      <dsp:spPr>
        <a:xfrm>
          <a:off x="0" y="1318948"/>
          <a:ext cx="10972800" cy="2945385"/>
        </a:xfrm>
        <a:prstGeom prst="rect">
          <a:avLst/>
        </a:prstGeom>
        <a:solidFill>
          <a:srgbClr val="F0F1F4">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Maximize ownership for investor – 99.99%</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General Partner / Managing Member - .01%  </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General partner operates entity regardless of ownership percentage</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Can have several owners within each category</a:t>
          </a:r>
          <a:endParaRPr lang="en-US" sz="2900" kern="1200" dirty="0">
            <a:solidFill>
              <a:schemeClr val="tx1">
                <a:lumMod val="65000"/>
                <a:lumOff val="35000"/>
              </a:schemeClr>
            </a:solidFill>
          </a:endParaRPr>
        </a:p>
        <a:p>
          <a:pPr marL="285750" lvl="1" indent="-285750" algn="l" defTabSz="1289050" rtl="0">
            <a:lnSpc>
              <a:spcPct val="90000"/>
            </a:lnSpc>
            <a:spcBef>
              <a:spcPct val="0"/>
            </a:spcBef>
            <a:spcAft>
              <a:spcPct val="15000"/>
            </a:spcAft>
            <a:buChar char="••"/>
          </a:pPr>
          <a:r>
            <a:rPr lang="en-US" sz="2900" kern="1200" dirty="0" smtClean="0">
              <a:solidFill>
                <a:schemeClr val="tx1">
                  <a:lumMod val="65000"/>
                  <a:lumOff val="35000"/>
                </a:schemeClr>
              </a:solidFill>
            </a:rPr>
            <a:t>General Partner can be a regular corporation owned by the PHA.</a:t>
          </a:r>
          <a:endParaRPr lang="en-US" sz="2900" kern="1200" dirty="0">
            <a:solidFill>
              <a:schemeClr val="tx1">
                <a:lumMod val="65000"/>
                <a:lumOff val="35000"/>
              </a:schemeClr>
            </a:solidFill>
          </a:endParaRPr>
        </a:p>
      </dsp:txBody>
      <dsp:txXfrm>
        <a:off x="0" y="1318948"/>
        <a:ext cx="10972800" cy="29453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12445-4340-4DED-A106-9FF8672E403D}" type="datetimeFigureOut">
              <a:rPr lang="en-US" smtClean="0"/>
              <a:t>7/16/2019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FCF06-9F2E-4722-A626-93766DF27287}" type="slidenum">
              <a:rPr lang="en-US" smtClean="0"/>
              <a:t>‹#›</a:t>
            </a:fld>
            <a:endParaRPr lang="en-US"/>
          </a:p>
        </p:txBody>
      </p:sp>
    </p:spTree>
    <p:extLst>
      <p:ext uri="{BB962C8B-B14F-4D97-AF65-F5344CB8AC3E}">
        <p14:creationId xmlns:p14="http://schemas.microsoft.com/office/powerpoint/2010/main" val="38336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mailto:brittany.biggs@novoco.com"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F0D33A-77BF-4F87-846D-EC3348B6E40D}"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917808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34CE2-C921-45E2-9184-61EC58F091D2}" type="datetime4">
              <a:rPr lang="en-US" smtClean="0"/>
              <a:t>July 16, 2019</a:t>
            </a:fld>
            <a:endParaRPr lang="en-US"/>
          </a:p>
        </p:txBody>
      </p:sp>
      <p:sp>
        <p:nvSpPr>
          <p:cNvPr id="3" name="Footer Placeholder 2"/>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59426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grpSp>
        <p:nvGrpSpPr>
          <p:cNvPr id="9" name="Group 8"/>
          <p:cNvGrpSpPr/>
          <p:nvPr userDrawn="1"/>
        </p:nvGrpSpPr>
        <p:grpSpPr>
          <a:xfrm>
            <a:off x="1" y="-1330326"/>
            <a:ext cx="12192001" cy="9671051"/>
            <a:chOff x="0" y="0"/>
            <a:chExt cx="9144001" cy="6858001"/>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Freeform 20"/>
            <p:cNvSpPr/>
            <p:nvPr userDrawn="1"/>
          </p:nvSpPr>
          <p:spPr>
            <a:xfrm>
              <a:off x="1" y="0"/>
              <a:ext cx="9140825" cy="6858000"/>
            </a:xfrm>
            <a:custGeom>
              <a:avLst/>
              <a:gdLst>
                <a:gd name="connsiteX0" fmla="*/ 0 w 9140825"/>
                <a:gd name="connsiteY0" fmla="*/ 0 h 6858000"/>
                <a:gd name="connsiteX1" fmla="*/ 6247197 w 9140825"/>
                <a:gd name="connsiteY1" fmla="*/ 0 h 6858000"/>
                <a:gd name="connsiteX2" fmla="*/ 9140825 w 9140825"/>
                <a:gd name="connsiteY2" fmla="*/ 2893629 h 6858000"/>
                <a:gd name="connsiteX3" fmla="*/ 5176454 w 9140825"/>
                <a:gd name="connsiteY3" fmla="*/ 6858000 h 6858000"/>
                <a:gd name="connsiteX4" fmla="*/ 0 w 9140825"/>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0825" h="6858000">
                  <a:moveTo>
                    <a:pt x="0" y="0"/>
                  </a:moveTo>
                  <a:lnTo>
                    <a:pt x="6247197" y="0"/>
                  </a:lnTo>
                  <a:lnTo>
                    <a:pt x="9140825" y="2893629"/>
                  </a:lnTo>
                  <a:lnTo>
                    <a:pt x="5176454"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6" name="Freeform 25"/>
            <p:cNvSpPr/>
            <p:nvPr userDrawn="1"/>
          </p:nvSpPr>
          <p:spPr>
            <a:xfrm>
              <a:off x="5416888" y="3130888"/>
              <a:ext cx="3727113" cy="3727113"/>
            </a:xfrm>
            <a:custGeom>
              <a:avLst/>
              <a:gdLst>
                <a:gd name="connsiteX0" fmla="*/ 3727113 w 3727113"/>
                <a:gd name="connsiteY0" fmla="*/ 0 h 3727113"/>
                <a:gd name="connsiteX1" fmla="*/ 3727113 w 3727113"/>
                <a:gd name="connsiteY1" fmla="*/ 3727113 h 3727113"/>
                <a:gd name="connsiteX2" fmla="*/ 0 w 3727113"/>
                <a:gd name="connsiteY2" fmla="*/ 3727113 h 3727113"/>
              </a:gdLst>
              <a:ahLst/>
              <a:cxnLst>
                <a:cxn ang="0">
                  <a:pos x="connsiteX0" y="connsiteY0"/>
                </a:cxn>
                <a:cxn ang="0">
                  <a:pos x="connsiteX1" y="connsiteY1"/>
                </a:cxn>
                <a:cxn ang="0">
                  <a:pos x="connsiteX2" y="connsiteY2"/>
                </a:cxn>
              </a:cxnLst>
              <a:rect l="l" t="t" r="r" b="b"/>
              <a:pathLst>
                <a:path w="3727113" h="3727113">
                  <a:moveTo>
                    <a:pt x="3727113" y="0"/>
                  </a:moveTo>
                  <a:lnTo>
                    <a:pt x="3727113" y="3727113"/>
                  </a:lnTo>
                  <a:lnTo>
                    <a:pt x="0" y="372711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5" name="Freeform 24"/>
            <p:cNvSpPr/>
            <p:nvPr userDrawn="1"/>
          </p:nvSpPr>
          <p:spPr>
            <a:xfrm>
              <a:off x="6461992" y="0"/>
              <a:ext cx="2682008" cy="2682008"/>
            </a:xfrm>
            <a:custGeom>
              <a:avLst/>
              <a:gdLst>
                <a:gd name="connsiteX0" fmla="*/ 0 w 2682008"/>
                <a:gd name="connsiteY0" fmla="*/ 0 h 2682008"/>
                <a:gd name="connsiteX1" fmla="*/ 2682008 w 2682008"/>
                <a:gd name="connsiteY1" fmla="*/ 0 h 2682008"/>
                <a:gd name="connsiteX2" fmla="*/ 2682008 w 2682008"/>
                <a:gd name="connsiteY2" fmla="*/ 2682008 h 2682008"/>
              </a:gdLst>
              <a:ahLst/>
              <a:cxnLst>
                <a:cxn ang="0">
                  <a:pos x="connsiteX0" y="connsiteY0"/>
                </a:cxn>
                <a:cxn ang="0">
                  <a:pos x="connsiteX1" y="connsiteY1"/>
                </a:cxn>
                <a:cxn ang="0">
                  <a:pos x="connsiteX2" y="connsiteY2"/>
                </a:cxn>
              </a:cxnLst>
              <a:rect l="l" t="t" r="r" b="b"/>
              <a:pathLst>
                <a:path w="2682008" h="2682008">
                  <a:moveTo>
                    <a:pt x="0" y="0"/>
                  </a:moveTo>
                  <a:lnTo>
                    <a:pt x="2682008" y="0"/>
                  </a:lnTo>
                  <a:lnTo>
                    <a:pt x="2682008" y="268200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grpSp>
      <p:sp>
        <p:nvSpPr>
          <p:cNvPr id="2" name="Date Placeholder 1"/>
          <p:cNvSpPr>
            <a:spLocks noGrp="1"/>
          </p:cNvSpPr>
          <p:nvPr>
            <p:ph type="dt" sz="half" idx="10"/>
          </p:nvPr>
        </p:nvSpPr>
        <p:spPr/>
        <p:txBody>
          <a:bodyPr/>
          <a:lstStyle>
            <a:lvl1pPr>
              <a:defRPr>
                <a:solidFill>
                  <a:schemeClr val="bg1"/>
                </a:solidFill>
              </a:defRPr>
            </a:lvl1pPr>
          </a:lstStyle>
          <a:p>
            <a:fld id="{BE203241-D351-499D-82E5-C231638B8857}" type="datetime4">
              <a:rPr lang="en-US" smtClean="0"/>
              <a:t>July 16, 2019</a:t>
            </a:fld>
            <a:endParaRPr lang="en-US"/>
          </a:p>
        </p:txBody>
      </p:sp>
      <p:sp>
        <p:nvSpPr>
          <p:cNvPr id="3" name="Footer Placeholder 2"/>
          <p:cNvSpPr>
            <a:spLocks noGrp="1"/>
          </p:cNvSpPr>
          <p:nvPr>
            <p:ph type="ftr" sz="quarter" idx="11"/>
          </p:nvPr>
        </p:nvSpPr>
        <p:spPr>
          <a:xfrm>
            <a:off x="4165600" y="6356351"/>
            <a:ext cx="3860800" cy="365125"/>
          </a:xfrm>
        </p:spPr>
        <p:txBody>
          <a:bodyPr/>
          <a:lstStyle>
            <a:lvl1pPr>
              <a:defRPr>
                <a:solidFill>
                  <a:schemeClr val="bg1"/>
                </a:solidFill>
              </a:defRPr>
            </a:lvl1pPr>
          </a:lstStyle>
          <a:p>
            <a:r>
              <a:rPr lang="en-US" dirty="0" smtClean="0"/>
              <a:t>www.novoco.com</a:t>
            </a:r>
            <a:endParaRPr lang="en-US" dirty="0"/>
          </a:p>
        </p:txBody>
      </p:sp>
      <p:sp>
        <p:nvSpPr>
          <p:cNvPr id="5" name="Rectangle 4"/>
          <p:cNvSpPr/>
          <p:nvPr userDrawn="1"/>
        </p:nvSpPr>
        <p:spPr>
          <a:xfrm>
            <a:off x="0" y="6781800"/>
            <a:ext cx="3048000"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p:cNvSpPr/>
          <p:nvPr userDrawn="1"/>
        </p:nvSpPr>
        <p:spPr>
          <a:xfrm>
            <a:off x="3048000" y="6781800"/>
            <a:ext cx="91440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1"/>
          <p:cNvSpPr>
            <a:spLocks noGrp="1"/>
          </p:cNvSpPr>
          <p:nvPr>
            <p:ph type="title" hasCustomPrompt="1"/>
          </p:nvPr>
        </p:nvSpPr>
        <p:spPr>
          <a:xfrm>
            <a:off x="609600" y="1428750"/>
            <a:ext cx="10972800" cy="1828800"/>
          </a:xfrm>
        </p:spPr>
        <p:txBody>
          <a:bodyPr>
            <a:noAutofit/>
          </a:bodyPr>
          <a:lstStyle>
            <a:lvl1pPr algn="l">
              <a:lnSpc>
                <a:spcPts val="7200"/>
              </a:lnSpc>
              <a:defRPr sz="7200" baseline="0">
                <a:solidFill>
                  <a:schemeClr val="bg1"/>
                </a:solidFill>
              </a:defRPr>
            </a:lvl1pPr>
          </a:lstStyle>
          <a:p>
            <a:r>
              <a:rPr lang="en-US" dirty="0" smtClean="0"/>
              <a:t>TITLE OF PRESENTATION</a:t>
            </a:r>
            <a:endParaRPr lang="en-US" dirty="0"/>
          </a:p>
        </p:txBody>
      </p:sp>
      <p:sp>
        <p:nvSpPr>
          <p:cNvPr id="14" name="Text Placeholder 13"/>
          <p:cNvSpPr>
            <a:spLocks noGrp="1"/>
          </p:cNvSpPr>
          <p:nvPr>
            <p:ph type="body" sz="quarter" idx="12" hasCustomPrompt="1"/>
          </p:nvPr>
        </p:nvSpPr>
        <p:spPr>
          <a:xfrm>
            <a:off x="609600" y="3276600"/>
            <a:ext cx="10972800" cy="457200"/>
          </a:xfrm>
        </p:spPr>
        <p:txBody>
          <a:bodyPr/>
          <a:lstStyle>
            <a:lvl1pPr marL="0" indent="0">
              <a:buNone/>
              <a:defRPr>
                <a:solidFill>
                  <a:schemeClr val="tx2">
                    <a:lumMod val="60000"/>
                    <a:lumOff val="40000"/>
                  </a:schemeClr>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Name of Event</a:t>
            </a:r>
            <a:endParaRPr lang="en-US" dirty="0"/>
          </a:p>
        </p:txBody>
      </p:sp>
      <p:sp>
        <p:nvSpPr>
          <p:cNvPr id="16" name="Text Placeholder 18"/>
          <p:cNvSpPr>
            <a:spLocks noGrp="1"/>
          </p:cNvSpPr>
          <p:nvPr>
            <p:ph type="body" sz="quarter" idx="13" hasCustomPrompt="1"/>
          </p:nvPr>
        </p:nvSpPr>
        <p:spPr>
          <a:xfrm>
            <a:off x="609601" y="4180959"/>
            <a:ext cx="5763684" cy="323850"/>
          </a:xfrm>
        </p:spPr>
        <p:txBody>
          <a:bodyPr>
            <a:noAutofit/>
          </a:bodyPr>
          <a:lstStyle>
            <a:lvl1pPr marL="0" indent="0" algn="l" defTabSz="914400" rtl="0" eaLnBrk="1" latinLnBrk="0" hangingPunct="1">
              <a:buNone/>
              <a:defRPr lang="en-US" sz="2000" kern="1200" baseline="0" dirty="0">
                <a:solidFill>
                  <a:schemeClr val="accent2"/>
                </a:solidFill>
                <a:latin typeface="Franklin Gothic Demi" panose="020B0703020102020204" pitchFamily="34" charset="0"/>
                <a:ea typeface="+mn-ea"/>
                <a:cs typeface="+mn-cs"/>
              </a:defRPr>
            </a:lvl1pPr>
          </a:lstStyle>
          <a:p>
            <a:pPr lvl="0"/>
            <a:r>
              <a:rPr lang="en-US" dirty="0" smtClean="0"/>
              <a:t>First Name Last Name, CPA</a:t>
            </a:r>
            <a:endParaRPr lang="en-US" dirty="0"/>
          </a:p>
        </p:txBody>
      </p:sp>
      <p:sp>
        <p:nvSpPr>
          <p:cNvPr id="17" name="Text Placeholder 18"/>
          <p:cNvSpPr>
            <a:spLocks noGrp="1"/>
          </p:cNvSpPr>
          <p:nvPr>
            <p:ph type="body" sz="quarter" idx="14" hasCustomPrompt="1"/>
          </p:nvPr>
        </p:nvSpPr>
        <p:spPr>
          <a:xfrm>
            <a:off x="609601" y="4482783"/>
            <a:ext cx="5763684" cy="274320"/>
          </a:xfrm>
        </p:spPr>
        <p:txBody>
          <a:bodyPr>
            <a:noAutofit/>
          </a:bodyPr>
          <a:lstStyle>
            <a:lvl1pPr marL="0" indent="0" algn="l" defTabSz="914400" rtl="0" eaLnBrk="1" latinLnBrk="0" hangingPunct="1">
              <a:buNone/>
              <a:defRPr lang="en-US" sz="1600" kern="1200" baseline="0" dirty="0">
                <a:solidFill>
                  <a:schemeClr val="bg1"/>
                </a:solidFill>
                <a:latin typeface="Franklin Gothic Medium" panose="020B0603020102020204" pitchFamily="34" charset="0"/>
                <a:ea typeface="+mn-ea"/>
                <a:cs typeface="+mn-cs"/>
              </a:defRPr>
            </a:lvl1pPr>
          </a:lstStyle>
          <a:p>
            <a:pPr lvl="0"/>
            <a:r>
              <a:rPr lang="en-US" dirty="0" smtClean="0"/>
              <a:t>Title, City Name</a:t>
            </a:r>
            <a:endParaRPr lang="en-US" dirty="0"/>
          </a:p>
        </p:txBody>
      </p:sp>
      <p:sp>
        <p:nvSpPr>
          <p:cNvPr id="18" name="Text Placeholder 18"/>
          <p:cNvSpPr>
            <a:spLocks noGrp="1"/>
          </p:cNvSpPr>
          <p:nvPr>
            <p:ph type="body" sz="quarter" idx="16" hasCustomPrompt="1"/>
          </p:nvPr>
        </p:nvSpPr>
        <p:spPr>
          <a:xfrm>
            <a:off x="609601" y="5010150"/>
            <a:ext cx="5763684" cy="274320"/>
          </a:xfrm>
        </p:spPr>
        <p:txBody>
          <a:bodyPr>
            <a:noAutofit/>
          </a:bodyPr>
          <a:lstStyle>
            <a:lvl1pPr marL="0" indent="0" algn="l" defTabSz="914400" rtl="0" eaLnBrk="1" latinLnBrk="0" hangingPunct="1">
              <a:buNone/>
              <a:defRPr lang="en-US" sz="1600" kern="1200" baseline="0" dirty="0">
                <a:solidFill>
                  <a:schemeClr val="bg1"/>
                </a:solidFill>
                <a:latin typeface="Franklin Gothic Medium" panose="020B0603020102020204" pitchFamily="34" charset="0"/>
                <a:ea typeface="+mn-ea"/>
                <a:cs typeface="+mn-cs"/>
              </a:defRPr>
            </a:lvl1pPr>
          </a:lstStyle>
          <a:p>
            <a:pPr lvl="0"/>
            <a:r>
              <a:rPr lang="en-US" dirty="0" smtClean="0"/>
              <a:t>firstname.lastname@novoco.com</a:t>
            </a:r>
            <a:endParaRPr lang="en-US" dirty="0"/>
          </a:p>
        </p:txBody>
      </p:sp>
      <p:sp>
        <p:nvSpPr>
          <p:cNvPr id="19" name="Text Placeholder 7"/>
          <p:cNvSpPr>
            <a:spLocks noGrp="1"/>
          </p:cNvSpPr>
          <p:nvPr>
            <p:ph type="body" sz="quarter" idx="17" hasCustomPrompt="1"/>
          </p:nvPr>
        </p:nvSpPr>
        <p:spPr>
          <a:xfrm>
            <a:off x="607485" y="4749114"/>
            <a:ext cx="5793316" cy="381000"/>
          </a:xfrm>
        </p:spPr>
        <p:txBody>
          <a:bodyPr>
            <a:noAutofit/>
          </a:bodyPr>
          <a:lstStyle>
            <a:lvl1pPr marL="0" indent="0">
              <a:buNone/>
              <a:defRPr lang="en-US" sz="1600" kern="1200" baseline="0" dirty="0">
                <a:solidFill>
                  <a:schemeClr val="bg1"/>
                </a:solidFill>
                <a:latin typeface="Franklin Gothic Medium" panose="020B0603020102020204" pitchFamily="34" charset="0"/>
                <a:ea typeface="+mn-ea"/>
                <a:cs typeface="+mn-cs"/>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marL="0" lvl="0" indent="0" algn="l" defTabSz="914400" rtl="0" eaLnBrk="1" latinLnBrk="0" hangingPunct="1">
              <a:spcBef>
                <a:spcPct val="20000"/>
              </a:spcBef>
              <a:buFont typeface="Arial" panose="020B0604020202020204" pitchFamily="34" charset="0"/>
              <a:buNone/>
            </a:pPr>
            <a:r>
              <a:rPr lang="en-US" dirty="0" smtClean="0"/>
              <a:t>Novogradac &amp; Company LLP</a:t>
            </a:r>
          </a:p>
        </p:txBody>
      </p:sp>
      <p:pic>
        <p:nvPicPr>
          <p:cNvPr id="22" name="Picture 21"/>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076155" y="6346247"/>
            <a:ext cx="1782471" cy="375229"/>
          </a:xfrm>
          <a:prstGeom prst="rect">
            <a:avLst/>
          </a:prstGeom>
        </p:spPr>
      </p:pic>
      <p:sp>
        <p:nvSpPr>
          <p:cNvPr id="4" name="Rectangle 3"/>
          <p:cNvSpPr/>
          <p:nvPr userDrawn="1"/>
        </p:nvSpPr>
        <p:spPr>
          <a:xfrm>
            <a:off x="0" y="6864095"/>
            <a:ext cx="12192000" cy="159000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0" y="-2371040"/>
            <a:ext cx="12192000" cy="2316391"/>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9284206" y="6369531"/>
            <a:ext cx="787716" cy="307777"/>
          </a:xfrm>
          <a:prstGeom prst="rect">
            <a:avLst/>
          </a:prstGeom>
          <a:noFill/>
        </p:spPr>
        <p:txBody>
          <a:bodyPr wrap="none" rtlCol="0">
            <a:spAutoFit/>
          </a:bodyPr>
          <a:lstStyle/>
          <a:p>
            <a:r>
              <a:rPr lang="en-US" sz="1400" dirty="0" smtClean="0">
                <a:solidFill>
                  <a:schemeClr val="bg1"/>
                </a:solidFill>
              </a:rPr>
              <a:t>© 2019</a:t>
            </a:r>
          </a:p>
        </p:txBody>
      </p:sp>
    </p:spTree>
    <p:extLst>
      <p:ext uri="{BB962C8B-B14F-4D97-AF65-F5344CB8AC3E}">
        <p14:creationId xmlns:p14="http://schemas.microsoft.com/office/powerpoint/2010/main" val="11919043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16E166-4A83-42B0-BB8A-2DC68A716B1E}"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23012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93886E-EEF8-4CF2-8DAC-8DD98F2C4B76}"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885845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B64F-C887-4812-A518-A2EED2DCBAC9}"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41044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C8C80-75CA-4576-807A-BA221BC6A3FE}"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8169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22551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ED2A5E-58DE-4C80-8ED1-823264FB2178}"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67886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22F6EE-508F-43B1-8355-E205A9D180AA}"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4088017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B68F1-C763-4FED-8585-1356BDF7486A}" type="datetime4">
              <a:rPr lang="en-US" smtClean="0"/>
              <a:t>July 16, 2019</a:t>
            </a:fld>
            <a:endParaRPr lang="en-US"/>
          </a:p>
        </p:txBody>
      </p:sp>
      <p:sp>
        <p:nvSpPr>
          <p:cNvPr id="8" name="Footer Placeholder 7"/>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68676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47DFC1-7F9D-45CF-93FE-A2AA33BCD8BE}" type="datetime4">
              <a:rPr lang="en-US" smtClean="0"/>
              <a:t>July 16, 2019</a:t>
            </a:fld>
            <a:endParaRPr lang="en-US"/>
          </a:p>
        </p:txBody>
      </p:sp>
      <p:sp>
        <p:nvSpPr>
          <p:cNvPr id="4" name="Footer Placeholder 3"/>
          <p:cNvSpPr>
            <a:spLocks noGrp="1"/>
          </p:cNvSpPr>
          <p:nvPr>
            <p:ph type="ftr" sz="quarter" idx="11"/>
          </p:nvPr>
        </p:nvSpPr>
        <p:spPr/>
        <p:txBody>
          <a:bodyPr/>
          <a:lstStyle/>
          <a:p>
            <a:r>
              <a:rPr lang="en-US" smtClean="0"/>
              <a:t>www.novoco.com</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59708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719A3D-933C-43B3-90C1-27EF02505D67}" type="datetime4">
              <a:rPr lang="en-US" smtClean="0"/>
              <a:t>July 16, 2019</a:t>
            </a:fld>
            <a:endParaRPr lang="en-US"/>
          </a:p>
        </p:txBody>
      </p:sp>
      <p:sp>
        <p:nvSpPr>
          <p:cNvPr id="4" name="Footer Placeholder 3"/>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9357163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A2CA86-C34A-4108-960C-421D4AC40393}" type="datetime4">
              <a:rPr lang="en-US" smtClean="0"/>
              <a:t>July 16, 2019</a:t>
            </a:fld>
            <a:endParaRPr lang="en-US"/>
          </a:p>
        </p:txBody>
      </p:sp>
      <p:sp>
        <p:nvSpPr>
          <p:cNvPr id="4" name="Footer Placeholder 3"/>
          <p:cNvSpPr>
            <a:spLocks noGrp="1"/>
          </p:cNvSpPr>
          <p:nvPr>
            <p:ph type="ftr" sz="quarter" idx="11"/>
          </p:nvPr>
        </p:nvSpPr>
        <p:spPr/>
        <p:txBody>
          <a:bodyPr/>
          <a:lstStyle/>
          <a:p>
            <a:r>
              <a:rPr lang="en-US" smtClean="0"/>
              <a:t>www.novoco.com</a:t>
            </a:r>
            <a:endParaRPr lang="en-US"/>
          </a:p>
        </p:txBody>
      </p:sp>
      <p:sp>
        <p:nvSpPr>
          <p:cNvPr id="5" name="TextBox 4"/>
          <p:cNvSpPr txBox="1"/>
          <p:nvPr userDrawn="1"/>
        </p:nvSpPr>
        <p:spPr>
          <a:xfrm>
            <a:off x="4964397" y="555009"/>
            <a:ext cx="2299604" cy="584775"/>
          </a:xfrm>
          <a:prstGeom prst="rect">
            <a:avLst/>
          </a:prstGeom>
          <a:noFill/>
        </p:spPr>
        <p:txBody>
          <a:bodyPr wrap="none" rtlCol="0">
            <a:spAutoFit/>
          </a:bodyPr>
          <a:lstStyle/>
          <a:p>
            <a:pPr algn="ctr"/>
            <a:r>
              <a:rPr lang="en-US" sz="3200" dirty="0" smtClean="0">
                <a:solidFill>
                  <a:schemeClr val="tx1">
                    <a:lumMod val="65000"/>
                    <a:lumOff val="35000"/>
                  </a:schemeClr>
                </a:solidFill>
                <a:latin typeface="+mj-lt"/>
              </a:rPr>
              <a:t>Icon </a:t>
            </a:r>
            <a:r>
              <a:rPr lang="en-US" sz="3200" baseline="0" dirty="0" smtClean="0">
                <a:solidFill>
                  <a:schemeClr val="tx1">
                    <a:lumMod val="65000"/>
                    <a:lumOff val="35000"/>
                  </a:schemeClr>
                </a:solidFill>
                <a:latin typeface="+mj-lt"/>
              </a:rPr>
              <a:t>Library</a:t>
            </a:r>
            <a:endParaRPr lang="en-US" sz="3200" dirty="0">
              <a:solidFill>
                <a:schemeClr val="tx1">
                  <a:lumMod val="65000"/>
                  <a:lumOff val="35000"/>
                </a:schemeClr>
              </a:solidFill>
              <a:latin typeface="+mj-lt"/>
            </a:endParaRPr>
          </a:p>
        </p:txBody>
      </p:sp>
      <p:sp>
        <p:nvSpPr>
          <p:cNvPr id="6" name="TextBox 5"/>
          <p:cNvSpPr txBox="1"/>
          <p:nvPr userDrawn="1"/>
        </p:nvSpPr>
        <p:spPr>
          <a:xfrm>
            <a:off x="762000" y="1129353"/>
            <a:ext cx="10668000" cy="738664"/>
          </a:xfrm>
          <a:prstGeom prst="rect">
            <a:avLst/>
          </a:prstGeom>
          <a:noFill/>
        </p:spPr>
        <p:txBody>
          <a:bodyPr wrap="square" rtlCol="0">
            <a:spAutoFit/>
          </a:bodyPr>
          <a:lstStyle/>
          <a:p>
            <a:r>
              <a:rPr lang="en-US" sz="1400" dirty="0" smtClean="0">
                <a:solidFill>
                  <a:schemeClr val="tx1">
                    <a:lumMod val="65000"/>
                    <a:lumOff val="35000"/>
                  </a:schemeClr>
                </a:solidFill>
              </a:rPr>
              <a:t>These icons</a:t>
            </a:r>
            <a:r>
              <a:rPr lang="en-US" sz="1400" baseline="0" dirty="0" smtClean="0">
                <a:solidFill>
                  <a:schemeClr val="tx1">
                    <a:lumMod val="65000"/>
                    <a:lumOff val="35000"/>
                  </a:schemeClr>
                </a:solidFill>
              </a:rPr>
              <a:t> are for use in any of the circle/step template throughout the presentation deck. Simply copy and paste them from this slide. Delete the icons library slides out of your final presentation. Please contact Brittany (</a:t>
            </a:r>
            <a:r>
              <a:rPr lang="en-US" sz="1400" baseline="0" dirty="0" smtClean="0">
                <a:solidFill>
                  <a:schemeClr val="tx1">
                    <a:lumMod val="65000"/>
                    <a:lumOff val="35000"/>
                  </a:schemeClr>
                </a:solidFill>
                <a:hlinkClick r:id="rId2"/>
              </a:rPr>
              <a:t>brittany.biggs@novoco.com</a:t>
            </a:r>
            <a:r>
              <a:rPr lang="en-US" sz="1400" baseline="0" dirty="0" smtClean="0">
                <a:solidFill>
                  <a:schemeClr val="tx1">
                    <a:lumMod val="65000"/>
                    <a:lumOff val="35000"/>
                  </a:schemeClr>
                </a:solidFill>
              </a:rPr>
              <a:t>) if you need an icon that is not here. More tips for icon use can be found on the last slide of the template.</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6683930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D0F638-80B3-4B3A-BE33-5864209300B9}" type="datetime4">
              <a:rPr lang="en-US" smtClean="0"/>
              <a:t>July 16, 2019</a:t>
            </a:fld>
            <a:endParaRPr lang="en-US"/>
          </a:p>
        </p:txBody>
      </p:sp>
      <p:sp>
        <p:nvSpPr>
          <p:cNvPr id="4" name="Footer Placeholder 3"/>
          <p:cNvSpPr>
            <a:spLocks noGrp="1"/>
          </p:cNvSpPr>
          <p:nvPr>
            <p:ph type="ftr" sz="quarter" idx="11"/>
          </p:nvPr>
        </p:nvSpPr>
        <p:spPr/>
        <p:txBody>
          <a:bodyPr/>
          <a:lstStyle/>
          <a:p>
            <a:r>
              <a:rPr lang="en-US" smtClean="0"/>
              <a:t>www.novoco.com</a:t>
            </a:r>
            <a:endParaRPr lang="en-US"/>
          </a:p>
        </p:txBody>
      </p:sp>
      <p:sp>
        <p:nvSpPr>
          <p:cNvPr id="5" name="TextBox 4"/>
          <p:cNvSpPr txBox="1"/>
          <p:nvPr userDrawn="1"/>
        </p:nvSpPr>
        <p:spPr>
          <a:xfrm>
            <a:off x="3369415" y="555009"/>
            <a:ext cx="5489580" cy="584775"/>
          </a:xfrm>
          <a:prstGeom prst="rect">
            <a:avLst/>
          </a:prstGeom>
          <a:noFill/>
        </p:spPr>
        <p:txBody>
          <a:bodyPr wrap="none" rtlCol="0">
            <a:spAutoFit/>
          </a:bodyPr>
          <a:lstStyle/>
          <a:p>
            <a:pPr algn="ctr"/>
            <a:r>
              <a:rPr lang="en-US" sz="3200" dirty="0" smtClean="0">
                <a:solidFill>
                  <a:schemeClr val="tx1">
                    <a:lumMod val="65000"/>
                    <a:lumOff val="35000"/>
                  </a:schemeClr>
                </a:solidFill>
                <a:latin typeface="+mj-lt"/>
              </a:rPr>
              <a:t>Tips on Using</a:t>
            </a:r>
            <a:r>
              <a:rPr lang="en-US" sz="3200" baseline="0" dirty="0" smtClean="0">
                <a:solidFill>
                  <a:schemeClr val="tx1">
                    <a:lumMod val="65000"/>
                    <a:lumOff val="35000"/>
                  </a:schemeClr>
                </a:solidFill>
                <a:latin typeface="+mj-lt"/>
              </a:rPr>
              <a:t> the </a:t>
            </a:r>
            <a:r>
              <a:rPr lang="en-US" sz="3200" dirty="0" smtClean="0">
                <a:solidFill>
                  <a:schemeClr val="tx1">
                    <a:lumMod val="65000"/>
                    <a:lumOff val="35000"/>
                  </a:schemeClr>
                </a:solidFill>
                <a:latin typeface="+mj-lt"/>
              </a:rPr>
              <a:t>Icon </a:t>
            </a:r>
            <a:r>
              <a:rPr lang="en-US" sz="3200" baseline="0" dirty="0" smtClean="0">
                <a:solidFill>
                  <a:schemeClr val="tx1">
                    <a:lumMod val="65000"/>
                    <a:lumOff val="35000"/>
                  </a:schemeClr>
                </a:solidFill>
                <a:latin typeface="+mj-lt"/>
              </a:rPr>
              <a:t>Library</a:t>
            </a:r>
            <a:endParaRPr lang="en-US" sz="3200" dirty="0">
              <a:solidFill>
                <a:schemeClr val="tx1">
                  <a:lumMod val="65000"/>
                  <a:lumOff val="35000"/>
                </a:schemeClr>
              </a:solidFill>
              <a:latin typeface="+mj-lt"/>
            </a:endParaRPr>
          </a:p>
        </p:txBody>
      </p:sp>
      <p:sp>
        <p:nvSpPr>
          <p:cNvPr id="6" name="TextBox 5"/>
          <p:cNvSpPr txBox="1"/>
          <p:nvPr userDrawn="1"/>
        </p:nvSpPr>
        <p:spPr>
          <a:xfrm>
            <a:off x="762000" y="1129352"/>
            <a:ext cx="8178800" cy="2031325"/>
          </a:xfrm>
          <a:prstGeom prst="rect">
            <a:avLst/>
          </a:prstGeom>
          <a:noFill/>
        </p:spPr>
        <p:txBody>
          <a:bodyPr wrap="square" rtlCol="0">
            <a:spAutoFit/>
          </a:bodyPr>
          <a:lstStyle/>
          <a:p>
            <a:r>
              <a:rPr lang="en-US" sz="1400" dirty="0" smtClean="0">
                <a:solidFill>
                  <a:schemeClr val="tx1">
                    <a:lumMod val="65000"/>
                    <a:lumOff val="35000"/>
                  </a:schemeClr>
                </a:solidFill>
              </a:rPr>
              <a:t>To change the color of the circle behind an</a:t>
            </a:r>
            <a:r>
              <a:rPr lang="en-US" sz="1400" baseline="0" dirty="0" smtClean="0">
                <a:solidFill>
                  <a:schemeClr val="tx1">
                    <a:lumMod val="65000"/>
                    <a:lumOff val="35000"/>
                  </a:schemeClr>
                </a:solidFill>
              </a:rPr>
              <a:t> icon, click on the circle, choose “Format” at the top of </a:t>
            </a:r>
            <a:r>
              <a:rPr lang="en-US" sz="1400" baseline="0" dirty="0" err="1" smtClean="0">
                <a:solidFill>
                  <a:schemeClr val="tx1">
                    <a:lumMod val="65000"/>
                    <a:lumOff val="35000"/>
                  </a:schemeClr>
                </a:solidFill>
              </a:rPr>
              <a:t>Powerpoint</a:t>
            </a:r>
            <a:r>
              <a:rPr lang="en-US" sz="1400" baseline="0" dirty="0" smtClean="0">
                <a:solidFill>
                  <a:schemeClr val="tx1">
                    <a:lumMod val="65000"/>
                    <a:lumOff val="35000"/>
                  </a:schemeClr>
                </a:solidFill>
              </a:rPr>
              <a:t> and then click on shape fill. The colors on the top of the menu are our accent colors, feel free to use any of those throughout the presentation. Please do not use any other colors.</a:t>
            </a:r>
          </a:p>
          <a:p>
            <a:endParaRPr lang="en-US" sz="1400" baseline="0" dirty="0" smtClean="0">
              <a:solidFill>
                <a:schemeClr val="tx1">
                  <a:lumMod val="65000"/>
                  <a:lumOff val="35000"/>
                </a:schemeClr>
              </a:solidFill>
            </a:endParaRPr>
          </a:p>
          <a:p>
            <a:r>
              <a:rPr lang="en-US" sz="1400" baseline="0" dirty="0" smtClean="0">
                <a:solidFill>
                  <a:schemeClr val="tx1">
                    <a:lumMod val="65000"/>
                    <a:lumOff val="35000"/>
                  </a:schemeClr>
                </a:solidFill>
              </a:rPr>
              <a:t>To copy the icon from the icon library and paste it to another part of the presentation, right click on the icon and choose “copy.” Go to the slide where you’d like to paste the icon, right click and choose “paste.”</a:t>
            </a:r>
          </a:p>
          <a:p>
            <a:endParaRPr lang="en-US" sz="1400" baseline="0" dirty="0" smtClean="0">
              <a:solidFill>
                <a:schemeClr val="tx1">
                  <a:lumMod val="65000"/>
                  <a:lumOff val="35000"/>
                </a:schemeClr>
              </a:solidFill>
            </a:endParaRPr>
          </a:p>
          <a:p>
            <a:r>
              <a:rPr lang="en-US" sz="1400" baseline="0" dirty="0" smtClean="0">
                <a:solidFill>
                  <a:schemeClr val="tx1">
                    <a:lumMod val="65000"/>
                    <a:lumOff val="35000"/>
                  </a:schemeClr>
                </a:solidFill>
              </a:rPr>
              <a:t>To copy the icon and its circle together, click the icon, hold down shift, and then click the circle behind it.</a:t>
            </a:r>
          </a:p>
          <a:p>
            <a:endParaRPr lang="en-US" sz="1400" dirty="0">
              <a:solidFill>
                <a:schemeClr val="tx1">
                  <a:lumMod val="65000"/>
                  <a:lumOff val="35000"/>
                </a:schemeClr>
              </a:solidFill>
            </a:endParaRPr>
          </a:p>
        </p:txBody>
      </p:sp>
      <p:pic>
        <p:nvPicPr>
          <p:cNvPr id="7" name="Picture 6"/>
          <p:cNvPicPr>
            <a:picLocks noChangeAspect="1"/>
          </p:cNvPicPr>
          <p:nvPr userDrawn="1"/>
        </p:nvPicPr>
        <p:blipFill>
          <a:blip r:embed="rId2"/>
          <a:stretch>
            <a:fillRect/>
          </a:stretch>
        </p:blipFill>
        <p:spPr>
          <a:xfrm>
            <a:off x="9491396" y="1139783"/>
            <a:ext cx="1666667" cy="1752381"/>
          </a:xfrm>
          <a:prstGeom prst="rect">
            <a:avLst/>
          </a:prstGeom>
        </p:spPr>
      </p:pic>
    </p:spTree>
    <p:extLst>
      <p:ext uri="{BB962C8B-B14F-4D97-AF65-F5344CB8AC3E}">
        <p14:creationId xmlns:p14="http://schemas.microsoft.com/office/powerpoint/2010/main" val="11341062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135" y="6356351"/>
            <a:ext cx="28448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E4C852B0-3EAC-402D-891D-320862492610}" type="datetime4">
              <a:rPr lang="en-US" smtClean="0"/>
              <a:t>July 16, 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smtClean="0"/>
              <a:t>www.novoco.com</a:t>
            </a:r>
            <a:endParaRPr lang="en-US" dirty="0"/>
          </a:p>
        </p:txBody>
      </p:sp>
      <p:sp>
        <p:nvSpPr>
          <p:cNvPr id="7" name="Rectangle 6"/>
          <p:cNvSpPr/>
          <p:nvPr userDrawn="1"/>
        </p:nvSpPr>
        <p:spPr>
          <a:xfrm>
            <a:off x="-30480" y="6781800"/>
            <a:ext cx="12252960" cy="848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6" name="Picture 5"/>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076155" y="6346247"/>
            <a:ext cx="1782471" cy="375229"/>
          </a:xfrm>
          <a:prstGeom prst="rect">
            <a:avLst/>
          </a:prstGeom>
        </p:spPr>
      </p:pic>
      <p:sp>
        <p:nvSpPr>
          <p:cNvPr id="10" name="TextBox 9"/>
          <p:cNvSpPr txBox="1"/>
          <p:nvPr userDrawn="1"/>
        </p:nvSpPr>
        <p:spPr>
          <a:xfrm>
            <a:off x="9284206" y="6369531"/>
            <a:ext cx="787716" cy="307777"/>
          </a:xfrm>
          <a:prstGeom prst="rect">
            <a:avLst/>
          </a:prstGeom>
          <a:noFill/>
        </p:spPr>
        <p:txBody>
          <a:bodyPr wrap="none" rtlCol="0">
            <a:spAutoFit/>
          </a:bodyPr>
          <a:lstStyle/>
          <a:p>
            <a:r>
              <a:rPr lang="en-US" sz="1400" dirty="0" smtClean="0">
                <a:solidFill>
                  <a:schemeClr val="tx1">
                    <a:lumMod val="50000"/>
                    <a:lumOff val="50000"/>
                  </a:schemeClr>
                </a:solidFill>
              </a:rPr>
              <a:t>© 2019</a:t>
            </a:r>
          </a:p>
        </p:txBody>
      </p:sp>
    </p:spTree>
    <p:extLst>
      <p:ext uri="{BB962C8B-B14F-4D97-AF65-F5344CB8AC3E}">
        <p14:creationId xmlns:p14="http://schemas.microsoft.com/office/powerpoint/2010/main" val="1250180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4" r:id="rId8"/>
    <p:sldLayoutId id="2147483663" r:id="rId9"/>
    <p:sldLayoutId id="2147483655" r:id="rId10"/>
    <p:sldLayoutId id="2147483662" r:id="rId11"/>
    <p:sldLayoutId id="2147483656" r:id="rId12"/>
    <p:sldLayoutId id="2147483657" r:id="rId13"/>
    <p:sldLayoutId id="2147483658" r:id="rId14"/>
    <p:sldLayoutId id="2147483659" r:id="rId15"/>
  </p:sldLayoutIdLst>
  <p:hf sldNum="0" hdr="0"/>
  <p:txStyles>
    <p:titleStyle>
      <a:lvl1pPr algn="ctr" defTabSz="914400" rtl="0" eaLnBrk="1" latinLnBrk="0" hangingPunct="1">
        <a:spcBef>
          <a:spcPct val="0"/>
        </a:spcBef>
        <a:buNone/>
        <a:defRPr sz="3200"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comments" Target="../comments/comment1.xml"/><Relationship Id="rId3" Type="http://schemas.openxmlformats.org/officeDocument/2006/relationships/diagramLayout" Target="../diagrams/layout2.xml"/><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11" Type="http://schemas.openxmlformats.org/officeDocument/2006/relationships/image" Target="../media/image7.png"/><Relationship Id="rId5" Type="http://schemas.openxmlformats.org/officeDocument/2006/relationships/diagramColors" Target="../diagrams/colors2.xml"/><Relationship Id="rId10" Type="http://schemas.microsoft.com/office/2007/relationships/hdphoto" Target="../media/hdphoto3.wdp"/><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C2C04-25EB-4B98-BF21-EA568D193F65}" type="datetime4">
              <a:rPr lang="en-US" smtClean="0"/>
              <a:t>July 16, 2019</a:t>
            </a:fld>
            <a:endParaRPr lang="en-US"/>
          </a:p>
        </p:txBody>
      </p:sp>
      <p:sp>
        <p:nvSpPr>
          <p:cNvPr id="3" name="Footer Placeholder 2"/>
          <p:cNvSpPr>
            <a:spLocks noGrp="1"/>
          </p:cNvSpPr>
          <p:nvPr>
            <p:ph type="ftr" sz="quarter" idx="11"/>
          </p:nvPr>
        </p:nvSpPr>
        <p:spPr/>
        <p:txBody>
          <a:bodyPr/>
          <a:lstStyle/>
          <a:p>
            <a:r>
              <a:rPr lang="en-US" smtClean="0"/>
              <a:t>www.novoco.com</a:t>
            </a:r>
            <a:endParaRPr lang="en-US" dirty="0"/>
          </a:p>
        </p:txBody>
      </p:sp>
      <p:sp>
        <p:nvSpPr>
          <p:cNvPr id="4" name="Title 3"/>
          <p:cNvSpPr>
            <a:spLocks noGrp="1"/>
          </p:cNvSpPr>
          <p:nvPr>
            <p:ph type="title"/>
          </p:nvPr>
        </p:nvSpPr>
        <p:spPr>
          <a:xfrm>
            <a:off x="609600" y="2267712"/>
            <a:ext cx="10972800" cy="989838"/>
          </a:xfrm>
        </p:spPr>
        <p:txBody>
          <a:bodyPr/>
          <a:lstStyle/>
          <a:p>
            <a:r>
              <a:rPr lang="en-US" dirty="0" smtClean="0"/>
              <a:t>RAD 101</a:t>
            </a:r>
            <a:endParaRPr lang="en-US" dirty="0"/>
          </a:p>
        </p:txBody>
      </p:sp>
      <p:sp>
        <p:nvSpPr>
          <p:cNvPr id="5" name="Text Placeholder 4"/>
          <p:cNvSpPr>
            <a:spLocks noGrp="1"/>
          </p:cNvSpPr>
          <p:nvPr>
            <p:ph type="body" sz="quarter" idx="12"/>
          </p:nvPr>
        </p:nvSpPr>
        <p:spPr>
          <a:xfrm>
            <a:off x="609600" y="3130296"/>
            <a:ext cx="10972800" cy="457200"/>
          </a:xfrm>
        </p:spPr>
        <p:txBody>
          <a:bodyPr/>
          <a:lstStyle/>
          <a:p>
            <a:r>
              <a:rPr lang="en-US" dirty="0"/>
              <a:t>for </a:t>
            </a:r>
            <a:r>
              <a:rPr lang="en-US" dirty="0" smtClean="0"/>
              <a:t>the U.S. Department of Housing and Urban Development</a:t>
            </a:r>
            <a:endParaRPr lang="en-US" dirty="0"/>
          </a:p>
          <a:p>
            <a:endParaRPr lang="en-US" dirty="0"/>
          </a:p>
        </p:txBody>
      </p:sp>
      <p:sp>
        <p:nvSpPr>
          <p:cNvPr id="6" name="Text Placeholder 5"/>
          <p:cNvSpPr>
            <a:spLocks noGrp="1"/>
          </p:cNvSpPr>
          <p:nvPr>
            <p:ph type="body" sz="quarter" idx="13"/>
          </p:nvPr>
        </p:nvSpPr>
        <p:spPr/>
        <p:txBody>
          <a:bodyPr/>
          <a:lstStyle/>
          <a:p>
            <a:r>
              <a:rPr lang="en-US" dirty="0" smtClean="0"/>
              <a:t>Rich Larsen</a:t>
            </a:r>
            <a:endParaRPr lang="en-US" dirty="0"/>
          </a:p>
        </p:txBody>
      </p:sp>
      <p:sp>
        <p:nvSpPr>
          <p:cNvPr id="7" name="Text Placeholder 6"/>
          <p:cNvSpPr>
            <a:spLocks noGrp="1"/>
          </p:cNvSpPr>
          <p:nvPr>
            <p:ph type="body" sz="quarter" idx="14"/>
          </p:nvPr>
        </p:nvSpPr>
        <p:spPr/>
        <p:txBody>
          <a:bodyPr/>
          <a:lstStyle/>
          <a:p>
            <a:r>
              <a:rPr lang="en-US" dirty="0" smtClean="0"/>
              <a:t>Partner, Toms River, New Jersey</a:t>
            </a:r>
            <a:endParaRPr lang="en-US" dirty="0"/>
          </a:p>
        </p:txBody>
      </p:sp>
      <p:sp>
        <p:nvSpPr>
          <p:cNvPr id="8" name="Text Placeholder 7"/>
          <p:cNvSpPr>
            <a:spLocks noGrp="1"/>
          </p:cNvSpPr>
          <p:nvPr>
            <p:ph type="body" sz="quarter" idx="16"/>
          </p:nvPr>
        </p:nvSpPr>
        <p:spPr/>
        <p:txBody>
          <a:bodyPr/>
          <a:lstStyle/>
          <a:p>
            <a:r>
              <a:rPr lang="en-US" dirty="0" smtClean="0"/>
              <a:t>rich.larsen@novoco.com</a:t>
            </a:r>
          </a:p>
          <a:p>
            <a:r>
              <a:rPr lang="en-US" dirty="0" smtClean="0"/>
              <a:t>732.503.4257</a:t>
            </a:r>
            <a:endParaRPr lang="en-US" dirty="0"/>
          </a:p>
        </p:txBody>
      </p:sp>
      <p:sp>
        <p:nvSpPr>
          <p:cNvPr id="9" name="Text Placeholder 8"/>
          <p:cNvSpPr>
            <a:spLocks noGrp="1"/>
          </p:cNvSpPr>
          <p:nvPr>
            <p:ph type="body" sz="quarter" idx="17"/>
          </p:nvPr>
        </p:nvSpPr>
        <p:spPr/>
        <p:txBody>
          <a:bodyPr/>
          <a:lstStyle/>
          <a:p>
            <a:r>
              <a:rPr lang="en-US" dirty="0" smtClean="0"/>
              <a:t>Novogradac &amp; Company LLP</a:t>
            </a:r>
            <a:endParaRPr lang="en-US" dirty="0"/>
          </a:p>
        </p:txBody>
      </p:sp>
    </p:spTree>
    <p:extLst>
      <p:ext uri="{BB962C8B-B14F-4D97-AF65-F5344CB8AC3E}">
        <p14:creationId xmlns:p14="http://schemas.microsoft.com/office/powerpoint/2010/main" val="520045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B962-4C5F-4CCE-8269-D7842B9EF98C}"/>
              </a:ext>
            </a:extLst>
          </p:cNvPr>
          <p:cNvSpPr>
            <a:spLocks noGrp="1"/>
          </p:cNvSpPr>
          <p:nvPr>
            <p:ph type="title"/>
          </p:nvPr>
        </p:nvSpPr>
        <p:spPr/>
        <p:txBody>
          <a:bodyPr>
            <a:normAutofit/>
          </a:bodyPr>
          <a:lstStyle/>
          <a:p>
            <a:r>
              <a:rPr lang="en-US" dirty="0" smtClean="0"/>
              <a:t>Projecting Revenues and Expenses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9755194"/>
              </p:ext>
            </p:extLst>
          </p:nvPr>
        </p:nvGraphicFramePr>
        <p:xfrm>
          <a:off x="609600" y="144379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3F72A06D-7D8B-4F6C-8A97-6C18CFF0F8BD}"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679316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 – The basic financing options</a:t>
            </a:r>
            <a:endParaRPr lang="en-US" dirty="0"/>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t>Tax credit financing presents new opportunities and challenges</a:t>
            </a:r>
          </a:p>
          <a:p>
            <a:pPr marL="0" indent="0">
              <a:lnSpc>
                <a:spcPct val="100000"/>
              </a:lnSpc>
              <a:buNone/>
            </a:pPr>
            <a:endParaRPr lang="en-US" dirty="0" smtClean="0"/>
          </a:p>
          <a:p>
            <a:pPr>
              <a:lnSpc>
                <a:spcPct val="100000"/>
              </a:lnSpc>
            </a:pPr>
            <a:r>
              <a:rPr lang="en-US" dirty="0" smtClean="0"/>
              <a:t>Who will control the LP or LLC? </a:t>
            </a:r>
          </a:p>
          <a:p>
            <a:pPr marL="0" indent="0">
              <a:lnSpc>
                <a:spcPct val="100000"/>
              </a:lnSpc>
              <a:buNone/>
            </a:pPr>
            <a:r>
              <a:rPr lang="en-US" dirty="0" smtClean="0"/>
              <a:t>   </a:t>
            </a:r>
          </a:p>
          <a:p>
            <a:pPr>
              <a:lnSpc>
                <a:spcPct val="100000"/>
              </a:lnSpc>
            </a:pPr>
            <a:r>
              <a:rPr lang="en-US" dirty="0" smtClean="0"/>
              <a:t>Who will own the LP or LLC and what will be ownership %’s</a:t>
            </a:r>
          </a:p>
          <a:p>
            <a:pPr marL="0" indent="0">
              <a:lnSpc>
                <a:spcPct val="100000"/>
              </a:lnSpc>
              <a:buNone/>
            </a:pPr>
            <a:endParaRPr lang="en-US" dirty="0" smtClean="0"/>
          </a:p>
          <a:p>
            <a:pPr>
              <a:lnSpc>
                <a:spcPct val="100000"/>
              </a:lnSpc>
            </a:pPr>
            <a:r>
              <a:rPr lang="en-US" dirty="0" smtClean="0"/>
              <a:t>Who will be the Developer?  Syndicator?  Property manager?</a:t>
            </a:r>
          </a:p>
          <a:p>
            <a:pPr marL="0" indent="0">
              <a:lnSpc>
                <a:spcPct val="100000"/>
              </a:lnSpc>
              <a:buNone/>
            </a:pPr>
            <a:endParaRPr lang="en-US" dirty="0" smtClean="0"/>
          </a:p>
          <a:p>
            <a:pPr>
              <a:lnSpc>
                <a:spcPct val="100000"/>
              </a:lnSpc>
            </a:pPr>
            <a:r>
              <a:rPr lang="en-US" dirty="0" smtClean="0"/>
              <a:t>How can the PHA get the property back at the end of the tax credit compliance period?   </a:t>
            </a:r>
          </a:p>
          <a:p>
            <a:pPr marL="0" indent="0">
              <a:lnSpc>
                <a:spcPct val="100000"/>
              </a:lnSpc>
              <a:buNone/>
            </a:pPr>
            <a:endParaRPr lang="en-US" dirty="0" smtClean="0"/>
          </a:p>
          <a:p>
            <a:pPr>
              <a:lnSpc>
                <a:spcPct val="100000"/>
              </a:lnSpc>
            </a:pPr>
            <a:endParaRPr lang="en-US" dirty="0"/>
          </a:p>
        </p:txBody>
      </p:sp>
      <p:sp>
        <p:nvSpPr>
          <p:cNvPr id="5" name="Date Placeholder 4"/>
          <p:cNvSpPr>
            <a:spLocks noGrp="1"/>
          </p:cNvSpPr>
          <p:nvPr>
            <p:ph type="dt" sz="half" idx="10"/>
          </p:nvPr>
        </p:nvSpPr>
        <p:spPr/>
        <p:txBody>
          <a:bodyPr/>
          <a:lstStyle/>
          <a:p>
            <a:fld id="{94C8B92A-1912-46CB-9DD1-27B48BF5C1FB}"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65188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Credit Financing – Controlling the LP / LLC  </a:t>
            </a:r>
            <a:endParaRPr lang="en-US" dirty="0"/>
          </a:p>
        </p:txBody>
      </p:sp>
      <p:sp>
        <p:nvSpPr>
          <p:cNvPr id="3" name="Content Placeholder 2"/>
          <p:cNvSpPr>
            <a:spLocks noGrp="1"/>
          </p:cNvSpPr>
          <p:nvPr>
            <p:ph idx="1"/>
          </p:nvPr>
        </p:nvSpPr>
        <p:spPr/>
        <p:txBody>
          <a:bodyPr/>
          <a:lstStyle/>
          <a:p>
            <a:pPr marL="0" indent="0">
              <a:buNone/>
            </a:pPr>
            <a:r>
              <a:rPr lang="en-US" dirty="0" smtClean="0"/>
              <a:t>The LP or LLC is the required vehicle to deliver tax credits to investors and is the legal owner of the buildings and improvements.</a:t>
            </a:r>
          </a:p>
          <a:p>
            <a:pPr marL="0" indent="0">
              <a:buNone/>
            </a:pPr>
            <a:endParaRPr lang="en-US" dirty="0"/>
          </a:p>
          <a:p>
            <a:pPr marL="0" indent="0">
              <a:buNone/>
            </a:pPr>
            <a:r>
              <a:rPr lang="en-US" dirty="0" smtClean="0"/>
              <a:t>The </a:t>
            </a:r>
            <a:r>
              <a:rPr lang="en-US" dirty="0"/>
              <a:t>G</a:t>
            </a:r>
            <a:r>
              <a:rPr lang="en-US" dirty="0" smtClean="0"/>
              <a:t>eneral Partner / Managing Member controls the LP or LLC.</a:t>
            </a:r>
          </a:p>
          <a:p>
            <a:pPr marL="0" indent="0">
              <a:buNone/>
            </a:pPr>
            <a:endParaRPr lang="en-US" dirty="0"/>
          </a:p>
          <a:p>
            <a:pPr marL="0" indent="0">
              <a:buNone/>
            </a:pPr>
            <a:r>
              <a:rPr lang="en-US" dirty="0" smtClean="0"/>
              <a:t>Role of the GP</a:t>
            </a:r>
          </a:p>
          <a:p>
            <a:r>
              <a:rPr lang="en-US" dirty="0" smtClean="0"/>
              <a:t>Follow LP / LLC agreement</a:t>
            </a:r>
          </a:p>
          <a:p>
            <a:r>
              <a:rPr lang="en-US" dirty="0" smtClean="0"/>
              <a:t>Hire Development Team / Property Manager</a:t>
            </a:r>
          </a:p>
          <a:p>
            <a:r>
              <a:rPr lang="en-US" dirty="0" smtClean="0"/>
              <a:t>Deliver tax credits and maintain tax credit compliance</a:t>
            </a:r>
          </a:p>
          <a:p>
            <a:r>
              <a:rPr lang="en-US" dirty="0" smtClean="0"/>
              <a:t>Operate the property in accordance with IRC Section 42</a:t>
            </a:r>
          </a:p>
          <a:p>
            <a:endParaRPr lang="en-US" dirty="0" smtClean="0"/>
          </a:p>
          <a:p>
            <a:endParaRPr lang="en-US" dirty="0"/>
          </a:p>
        </p:txBody>
      </p:sp>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47640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 Financing – </a:t>
            </a:r>
            <a:r>
              <a:rPr lang="en-US" dirty="0" smtClean="0"/>
              <a:t>Owning </a:t>
            </a:r>
            <a:r>
              <a:rPr lang="en-US" dirty="0"/>
              <a:t>the LP / LLC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865903"/>
              </p:ext>
            </p:extLst>
          </p:nvPr>
        </p:nvGraphicFramePr>
        <p:xfrm>
          <a:off x="609600" y="1467853"/>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787745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 Financing – </a:t>
            </a:r>
            <a:r>
              <a:rPr lang="en-US" dirty="0" smtClean="0"/>
              <a:t>Picking the Team </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2"/>
                </a:solidFill>
              </a:rPr>
              <a:t>Using a Syndicator</a:t>
            </a:r>
          </a:p>
          <a:p>
            <a:pPr marL="0" indent="0">
              <a:buNone/>
            </a:pPr>
            <a:endParaRPr lang="en-US" dirty="0" smtClean="0"/>
          </a:p>
          <a:p>
            <a:r>
              <a:rPr lang="en-US" dirty="0" smtClean="0"/>
              <a:t>Syndicator provides equity investment in return for tax credits and annual losses</a:t>
            </a:r>
          </a:p>
          <a:p>
            <a:endParaRPr lang="en-US" dirty="0"/>
          </a:p>
          <a:p>
            <a:r>
              <a:rPr lang="en-US" dirty="0" smtClean="0"/>
              <a:t>Requires quarterly / semi-annual reporting</a:t>
            </a:r>
          </a:p>
          <a:p>
            <a:endParaRPr lang="en-US" dirty="0"/>
          </a:p>
          <a:p>
            <a:r>
              <a:rPr lang="en-US" dirty="0" smtClean="0"/>
              <a:t>Places controls on certain expenditures through the LP / LLC Agreement </a:t>
            </a:r>
          </a:p>
          <a:p>
            <a:endParaRPr lang="en-US" dirty="0"/>
          </a:p>
          <a:p>
            <a:r>
              <a:rPr lang="en-US" dirty="0" smtClean="0"/>
              <a:t>Will require guarantees on tax credit delivery, operating deficits and reserve levels.</a:t>
            </a:r>
          </a:p>
          <a:p>
            <a:endParaRPr lang="en-US" dirty="0"/>
          </a:p>
          <a:p>
            <a:r>
              <a:rPr lang="en-US" dirty="0" smtClean="0"/>
              <a:t>PHA / GP is responsible for everything. (Development, Property Management, etc.) </a:t>
            </a:r>
          </a:p>
          <a:p>
            <a:endParaRPr lang="en-US" dirty="0" smtClean="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62705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 Financing – Picking the Team </a:t>
            </a:r>
          </a:p>
        </p:txBody>
      </p:sp>
      <p:sp>
        <p:nvSpPr>
          <p:cNvPr id="3" name="Content Placeholder 2"/>
          <p:cNvSpPr>
            <a:spLocks noGrp="1"/>
          </p:cNvSpPr>
          <p:nvPr>
            <p:ph idx="1"/>
          </p:nvPr>
        </p:nvSpPr>
        <p:spPr/>
        <p:txBody>
          <a:bodyPr/>
          <a:lstStyle/>
          <a:p>
            <a:pPr marL="0" indent="0">
              <a:buNone/>
            </a:pPr>
            <a:r>
              <a:rPr lang="en-US" dirty="0" smtClean="0">
                <a:solidFill>
                  <a:schemeClr val="tx2"/>
                </a:solidFill>
              </a:rPr>
              <a:t>Using a Developer</a:t>
            </a:r>
          </a:p>
          <a:p>
            <a:pPr marL="0" indent="0">
              <a:buNone/>
            </a:pPr>
            <a:endParaRPr lang="en-US" dirty="0"/>
          </a:p>
          <a:p>
            <a:r>
              <a:rPr lang="en-US" dirty="0" smtClean="0"/>
              <a:t>Provide a “turn key” operation for the PHA  (Development, Property Management, etc.)</a:t>
            </a:r>
          </a:p>
          <a:p>
            <a:endParaRPr lang="en-US" dirty="0"/>
          </a:p>
          <a:p>
            <a:r>
              <a:rPr lang="en-US" dirty="0" smtClean="0"/>
              <a:t>PHA can receive up front cash payment, annual land lease payments and PBV admin fee  </a:t>
            </a:r>
          </a:p>
          <a:p>
            <a:endParaRPr lang="en-US" dirty="0"/>
          </a:p>
          <a:p>
            <a:r>
              <a:rPr lang="en-US" dirty="0" smtClean="0"/>
              <a:t>Minimal involvement in operation of property</a:t>
            </a:r>
          </a:p>
          <a:p>
            <a:pPr marL="0" indent="0">
              <a:buNone/>
            </a:pPr>
            <a:endParaRPr lang="en-US" dirty="0"/>
          </a:p>
        </p:txBody>
      </p:sp>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146631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 Financing – </a:t>
            </a:r>
            <a:r>
              <a:rPr lang="en-US" dirty="0" smtClean="0"/>
              <a:t>Protecting the PHA’s Property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PHA sells building and improvements to the tax credit entity (LP or LLC)</a:t>
            </a:r>
          </a:p>
          <a:p>
            <a:pPr marL="0" indent="0">
              <a:buNone/>
            </a:pPr>
            <a:endParaRPr lang="en-US" dirty="0"/>
          </a:p>
          <a:p>
            <a:r>
              <a:rPr lang="en-US" dirty="0" smtClean="0"/>
              <a:t>Sellers Note - In lieu of cash from sale, PHA takes back a mortgage through a sellers note.  (terms vary and are negotiable)</a:t>
            </a:r>
          </a:p>
          <a:p>
            <a:endParaRPr lang="en-US" dirty="0"/>
          </a:p>
          <a:p>
            <a:r>
              <a:rPr lang="en-US" dirty="0" smtClean="0"/>
              <a:t>Land Lease - PHA leases the underlying land to the LP/LLC (terms vary and are negotiable)</a:t>
            </a:r>
          </a:p>
          <a:p>
            <a:endParaRPr lang="en-US" dirty="0"/>
          </a:p>
          <a:p>
            <a:r>
              <a:rPr lang="en-US" dirty="0" smtClean="0"/>
              <a:t>Soft Debt – PHA obtains HOME, CDBG, HMFA, Local Funds and lends to LP/LLC.   Loan is secured, non-amortizing and at a market rate of interest and due in full at a date certain in the future.</a:t>
            </a:r>
          </a:p>
          <a:p>
            <a:endParaRPr lang="en-US" dirty="0"/>
          </a:p>
          <a:p>
            <a:r>
              <a:rPr lang="en-US" dirty="0" smtClean="0"/>
              <a:t>Right of First Refusal Agreement</a:t>
            </a:r>
            <a:endParaRPr lang="en-US" dirty="0"/>
          </a:p>
          <a:p>
            <a:pPr marL="0" indent="0">
              <a:buNone/>
            </a:pPr>
            <a:endParaRPr lang="en-US" dirty="0" smtClean="0"/>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fld id="{E777BFDD-6D25-4EF8-8932-5B9CD2881290}" type="datetime4">
              <a:rPr lang="en-US" smtClean="0"/>
              <a:t>July 16, 2019</a:t>
            </a:fld>
            <a:endParaRPr lang="en-US"/>
          </a:p>
        </p:txBody>
      </p:sp>
      <p:sp>
        <p:nvSpPr>
          <p:cNvPr id="5" name="Footer Placeholder 4"/>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074700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flipH="1">
            <a:off x="8229599" y="1413925"/>
            <a:ext cx="3609473" cy="4763971"/>
          </a:xfrm>
          <a:prstGeom prst="rect">
            <a:avLst/>
          </a:prstGeom>
        </p:spPr>
      </p:pic>
      <p:sp>
        <p:nvSpPr>
          <p:cNvPr id="2" name="Title 1"/>
          <p:cNvSpPr>
            <a:spLocks noGrp="1"/>
          </p:cNvSpPr>
          <p:nvPr>
            <p:ph type="title"/>
          </p:nvPr>
        </p:nvSpPr>
        <p:spPr/>
        <p:txBody>
          <a:bodyPr/>
          <a:lstStyle/>
          <a:p>
            <a:r>
              <a:rPr lang="en-US" dirty="0"/>
              <a:t>Project-based Rental Assistance </a:t>
            </a:r>
            <a:r>
              <a:rPr lang="en-US" dirty="0" smtClean="0"/>
              <a:t>Contract</a:t>
            </a:r>
            <a:endParaRPr lang="en-US" dirty="0"/>
          </a:p>
        </p:txBody>
      </p:sp>
      <p:sp>
        <p:nvSpPr>
          <p:cNvPr id="3" name="Content Placeholder 2"/>
          <p:cNvSpPr>
            <a:spLocks noGrp="1"/>
          </p:cNvSpPr>
          <p:nvPr>
            <p:ph idx="1"/>
          </p:nvPr>
        </p:nvSpPr>
        <p:spPr/>
        <p:txBody>
          <a:bodyPr/>
          <a:lstStyle/>
          <a:p>
            <a:r>
              <a:rPr lang="en-US" dirty="0" smtClean="0"/>
              <a:t>Administered by the HUD’s Office of Multi-Family Housing</a:t>
            </a:r>
          </a:p>
          <a:p>
            <a:pPr marL="0" indent="0">
              <a:buNone/>
            </a:pPr>
            <a:endParaRPr lang="en-US" dirty="0" smtClean="0"/>
          </a:p>
          <a:p>
            <a:r>
              <a:rPr lang="en-US" dirty="0" smtClean="0"/>
              <a:t>Initial term of the PBRA Contract is 20 years adjusted by OCAF</a:t>
            </a:r>
          </a:p>
          <a:p>
            <a:pPr marL="0" indent="0">
              <a:buNone/>
            </a:pPr>
            <a:endParaRPr lang="en-US" dirty="0" smtClean="0"/>
          </a:p>
          <a:p>
            <a:r>
              <a:rPr lang="en-US" dirty="0" smtClean="0"/>
              <a:t>Requires separate REAC submission</a:t>
            </a:r>
          </a:p>
          <a:p>
            <a:endParaRPr lang="en-US" dirty="0"/>
          </a:p>
          <a:p>
            <a:r>
              <a:rPr lang="en-US" dirty="0" smtClean="0"/>
              <a:t>Favored by Multi-family developers</a:t>
            </a:r>
          </a:p>
        </p:txBody>
      </p:sp>
      <p:sp>
        <p:nvSpPr>
          <p:cNvPr id="5" name="Date Placeholder 4"/>
          <p:cNvSpPr>
            <a:spLocks noGrp="1"/>
          </p:cNvSpPr>
          <p:nvPr>
            <p:ph type="dt" sz="half" idx="10"/>
          </p:nvPr>
        </p:nvSpPr>
        <p:spPr/>
        <p:txBody>
          <a:bodyPr/>
          <a:lstStyle/>
          <a:p>
            <a:fld id="{06FDB49E-E108-4660-B500-B197A2B18069}"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497781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flipH="1">
            <a:off x="8229599" y="1413925"/>
            <a:ext cx="3609473" cy="4763971"/>
          </a:xfrm>
          <a:prstGeom prst="rect">
            <a:avLst/>
          </a:prstGeom>
        </p:spPr>
      </p:pic>
      <p:sp>
        <p:nvSpPr>
          <p:cNvPr id="2" name="Title 1"/>
          <p:cNvSpPr>
            <a:spLocks noGrp="1"/>
          </p:cNvSpPr>
          <p:nvPr>
            <p:ph type="title"/>
          </p:nvPr>
        </p:nvSpPr>
        <p:spPr/>
        <p:txBody>
          <a:bodyPr/>
          <a:lstStyle/>
          <a:p>
            <a:r>
              <a:rPr lang="en-US" dirty="0" smtClean="0"/>
              <a:t>Project-based Voucher Contract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Administered by HUD through PHAs </a:t>
            </a:r>
          </a:p>
          <a:p>
            <a:endParaRPr lang="en-US" dirty="0" smtClean="0"/>
          </a:p>
          <a:p>
            <a:r>
              <a:rPr lang="en-US" dirty="0" smtClean="0"/>
              <a:t>Initial Term of 20 years – although PHA may agree to provide</a:t>
            </a:r>
            <a:br>
              <a:rPr lang="en-US" dirty="0" smtClean="0"/>
            </a:br>
            <a:r>
              <a:rPr lang="en-US" dirty="0" smtClean="0"/>
              <a:t>30-year term; also PHA can agree to extend for 15 more years</a:t>
            </a:r>
          </a:p>
          <a:p>
            <a:endParaRPr lang="en-US" dirty="0" smtClean="0"/>
          </a:p>
          <a:p>
            <a:r>
              <a:rPr lang="en-US" dirty="0"/>
              <a:t>Rents adjusted annually by OCAF – same as </a:t>
            </a:r>
            <a:r>
              <a:rPr lang="en-US" dirty="0" smtClean="0"/>
              <a:t>PBRA</a:t>
            </a:r>
          </a:p>
          <a:p>
            <a:endParaRPr lang="en-US" dirty="0" smtClean="0"/>
          </a:p>
          <a:p>
            <a:r>
              <a:rPr lang="en-US" dirty="0"/>
              <a:t>PHA will earn a section 8 administrative fee for the </a:t>
            </a:r>
            <a:r>
              <a:rPr lang="en-US" dirty="0" smtClean="0"/>
              <a:t>PBVs</a:t>
            </a:r>
            <a:br>
              <a:rPr lang="en-US" dirty="0" smtClean="0"/>
            </a:br>
            <a:r>
              <a:rPr lang="en-US" dirty="0" smtClean="0"/>
              <a:t>added </a:t>
            </a:r>
            <a:r>
              <a:rPr lang="en-US" dirty="0"/>
              <a:t>to its </a:t>
            </a:r>
            <a:r>
              <a:rPr lang="en-US" dirty="0" smtClean="0"/>
              <a:t>inventory</a:t>
            </a:r>
          </a:p>
          <a:p>
            <a:endParaRPr lang="en-US" dirty="0" smtClean="0"/>
          </a:p>
          <a:p>
            <a:r>
              <a:rPr lang="en-US" dirty="0" smtClean="0"/>
              <a:t>No additional REAC reporting</a:t>
            </a:r>
          </a:p>
          <a:p>
            <a:endParaRPr lang="en-US" dirty="0"/>
          </a:p>
          <a:p>
            <a:r>
              <a:rPr lang="en-US" dirty="0" smtClean="0"/>
              <a:t>Favored by PHA’s that operate a Housing Choice Voucher</a:t>
            </a:r>
            <a:br>
              <a:rPr lang="en-US" dirty="0" smtClean="0"/>
            </a:br>
            <a:r>
              <a:rPr lang="en-US" dirty="0" smtClean="0"/>
              <a:t>Program.</a:t>
            </a:r>
            <a:endParaRPr lang="en-US" dirty="0"/>
          </a:p>
          <a:p>
            <a:endParaRPr lang="en-US" dirty="0"/>
          </a:p>
          <a:p>
            <a:endParaRPr lang="en-US" dirty="0" smtClean="0"/>
          </a:p>
        </p:txBody>
      </p:sp>
      <p:sp>
        <p:nvSpPr>
          <p:cNvPr id="5" name="Date Placeholder 4"/>
          <p:cNvSpPr>
            <a:spLocks noGrp="1"/>
          </p:cNvSpPr>
          <p:nvPr>
            <p:ph type="dt" sz="half" idx="10"/>
          </p:nvPr>
        </p:nvSpPr>
        <p:spPr/>
        <p:txBody>
          <a:bodyPr/>
          <a:lstStyle/>
          <a:p>
            <a:fld id="{6BECF421-4807-4A70-9EFB-9D9360FF80E6}"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982605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and Structure of PHA Affiliates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chemeClr val="accent2"/>
                </a:solidFill>
              </a:rPr>
              <a:t>Tax Credit Entity</a:t>
            </a:r>
          </a:p>
          <a:p>
            <a:r>
              <a:rPr lang="en-US" dirty="0" smtClean="0"/>
              <a:t>LP or LLC, PHA is the General Partner, </a:t>
            </a:r>
            <a:r>
              <a:rPr lang="en-US" u="sng" dirty="0" smtClean="0">
                <a:solidFill>
                  <a:schemeClr val="tx2"/>
                </a:solidFill>
                <a:latin typeface="+mj-lt"/>
              </a:rPr>
              <a:t>may be</a:t>
            </a:r>
            <a:r>
              <a:rPr lang="en-US" dirty="0" smtClean="0">
                <a:solidFill>
                  <a:schemeClr val="tx2"/>
                </a:solidFill>
                <a:latin typeface="+mj-lt"/>
              </a:rPr>
              <a:t> </a:t>
            </a:r>
            <a:r>
              <a:rPr lang="en-US" dirty="0" smtClean="0"/>
              <a:t>included in PHA financial statements </a:t>
            </a:r>
          </a:p>
          <a:p>
            <a:pPr marL="0" indent="0">
              <a:buNone/>
            </a:pPr>
            <a:endParaRPr lang="en-US" dirty="0"/>
          </a:p>
          <a:p>
            <a:pPr marL="0" indent="0">
              <a:buNone/>
            </a:pPr>
            <a:r>
              <a:rPr lang="en-US" dirty="0" smtClean="0">
                <a:solidFill>
                  <a:schemeClr val="accent2"/>
                </a:solidFill>
              </a:rPr>
              <a:t>HCV Administrator or Owner</a:t>
            </a:r>
          </a:p>
          <a:p>
            <a:r>
              <a:rPr lang="en-US" dirty="0" smtClean="0"/>
              <a:t>Non-profit corporation, controlled by the PHA, included in PHA financial statements</a:t>
            </a:r>
          </a:p>
          <a:p>
            <a:pPr marL="0" indent="0">
              <a:buNone/>
            </a:pPr>
            <a:endParaRPr lang="en-US" dirty="0" smtClean="0"/>
          </a:p>
          <a:p>
            <a:pPr marL="0" indent="0">
              <a:buNone/>
            </a:pPr>
            <a:r>
              <a:rPr lang="en-US" dirty="0" smtClean="0">
                <a:solidFill>
                  <a:schemeClr val="accent2"/>
                </a:solidFill>
              </a:rPr>
              <a:t>General Partner in Tax Credit Entity</a:t>
            </a:r>
          </a:p>
          <a:p>
            <a:r>
              <a:rPr lang="en-US" dirty="0" smtClean="0"/>
              <a:t>Regular corporation, majority </a:t>
            </a:r>
            <a:r>
              <a:rPr lang="en-US" dirty="0"/>
              <a:t>o</a:t>
            </a:r>
            <a:r>
              <a:rPr lang="en-US" dirty="0" smtClean="0"/>
              <a:t>wned by the PHA, included in PHA financial statements</a:t>
            </a:r>
          </a:p>
          <a:p>
            <a:pPr marL="0" indent="0">
              <a:buNone/>
            </a:pPr>
            <a:endParaRPr lang="en-US" dirty="0" smtClean="0"/>
          </a:p>
          <a:p>
            <a:pPr marL="0" indent="0">
              <a:buNone/>
            </a:pPr>
            <a:r>
              <a:rPr lang="en-US" dirty="0" smtClean="0">
                <a:solidFill>
                  <a:schemeClr val="accent2"/>
                </a:solidFill>
              </a:rPr>
              <a:t>Property Manager</a:t>
            </a:r>
          </a:p>
          <a:p>
            <a:r>
              <a:rPr lang="en-US" dirty="0" smtClean="0"/>
              <a:t>Single member LLC owned by the PHA or the PHA, included </a:t>
            </a:r>
            <a:r>
              <a:rPr lang="en-US" dirty="0"/>
              <a:t>in PHA financial statements</a:t>
            </a:r>
          </a:p>
          <a:p>
            <a:pPr marL="0" indent="0">
              <a:buNone/>
            </a:pPr>
            <a:endParaRPr lang="en-US" dirty="0" smtClean="0"/>
          </a:p>
          <a:p>
            <a:pPr marL="0" indent="0">
              <a:buNone/>
            </a:pPr>
            <a:r>
              <a:rPr lang="en-US" dirty="0" smtClean="0">
                <a:solidFill>
                  <a:schemeClr val="accent2"/>
                </a:solidFill>
              </a:rPr>
              <a:t>Developer</a:t>
            </a:r>
          </a:p>
          <a:p>
            <a:r>
              <a:rPr lang="en-US" dirty="0"/>
              <a:t>Single member LLC owned by the PHA or the </a:t>
            </a:r>
            <a:r>
              <a:rPr lang="en-US" dirty="0" smtClean="0"/>
              <a:t>PHA, </a:t>
            </a:r>
            <a:r>
              <a:rPr lang="en-US" dirty="0"/>
              <a:t>included in PHA financial statements</a:t>
            </a:r>
          </a:p>
          <a:p>
            <a:endParaRPr lang="en-US" dirty="0"/>
          </a:p>
          <a:p>
            <a:pPr marL="0" indent="0">
              <a:buNone/>
            </a:pPr>
            <a:endParaRPr lang="en-US" dirty="0" smtClean="0"/>
          </a:p>
        </p:txBody>
      </p:sp>
      <p:sp>
        <p:nvSpPr>
          <p:cNvPr id="5" name="Date Placeholder 4"/>
          <p:cNvSpPr>
            <a:spLocks noGrp="1"/>
          </p:cNvSpPr>
          <p:nvPr>
            <p:ph type="dt" sz="half" idx="10"/>
          </p:nvPr>
        </p:nvSpPr>
        <p:spPr/>
        <p:txBody>
          <a:bodyPr/>
          <a:lstStyle/>
          <a:p>
            <a:fld id="{B9EF67CF-E880-4B8D-8ECD-2DD90008F5DF}"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35124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9474C7BB-0A98-4198-A3B6-2459F3752AF1}"/>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211403" y="1349827"/>
            <a:ext cx="4031363" cy="4031363"/>
          </a:xfrm>
          <a:prstGeom prst="rect">
            <a:avLst/>
          </a:prstGeom>
        </p:spPr>
      </p:pic>
      <p:sp>
        <p:nvSpPr>
          <p:cNvPr id="2" name="Title 1"/>
          <p:cNvSpPr>
            <a:spLocks noGrp="1"/>
          </p:cNvSpPr>
          <p:nvPr>
            <p:ph type="title"/>
          </p:nvPr>
        </p:nvSpPr>
        <p:spPr/>
        <p:txBody>
          <a:bodyPr/>
          <a:lstStyle/>
          <a:p>
            <a:r>
              <a:rPr lang="en-US" dirty="0" smtClean="0"/>
              <a:t>What is RAD?</a:t>
            </a:r>
            <a:endParaRPr lang="en-US" dirty="0"/>
          </a:p>
        </p:txBody>
      </p:sp>
      <p:sp>
        <p:nvSpPr>
          <p:cNvPr id="5" name="Content Placeholder 4"/>
          <p:cNvSpPr>
            <a:spLocks noGrp="1"/>
          </p:cNvSpPr>
          <p:nvPr>
            <p:ph idx="1"/>
          </p:nvPr>
        </p:nvSpPr>
        <p:spPr>
          <a:xfrm>
            <a:off x="838200" y="1719298"/>
            <a:ext cx="5858691" cy="4351338"/>
          </a:xfrm>
        </p:spPr>
        <p:txBody>
          <a:bodyPr>
            <a:noAutofit/>
          </a:bodyPr>
          <a:lstStyle/>
          <a:p>
            <a:pPr marL="0" indent="0" algn="just">
              <a:buNone/>
            </a:pPr>
            <a:r>
              <a:rPr lang="en-US" sz="2600" dirty="0" smtClean="0"/>
              <a:t>The Rental Assistance Demonstration Program (RAD) is a voluntary program of the Department of Housing and Urban Development (HUD).  RAD seeks to preserve public housing by providing Public Housing Authorities (PHA’s) with access to more stable funding to make needed improvements to properties. </a:t>
            </a:r>
          </a:p>
        </p:txBody>
      </p:sp>
      <p:sp>
        <p:nvSpPr>
          <p:cNvPr id="3" name="TextBox 2"/>
          <p:cNvSpPr txBox="1"/>
          <p:nvPr/>
        </p:nvSpPr>
        <p:spPr>
          <a:xfrm>
            <a:off x="6095323" y="2573438"/>
            <a:ext cx="2655795" cy="2697888"/>
          </a:xfrm>
          <a:prstGeom prst="rect">
            <a:avLst/>
          </a:prstGeom>
        </p:spPr>
        <p:txBody>
          <a:bodyPr vert="horz" lIns="54187" tIns="27093" rIns="54187" bIns="27093" rtlCol="0">
            <a:normAutofit/>
          </a:bodyPr>
          <a:lstStyle/>
          <a:p>
            <a:pPr marL="169312" indent="-135450">
              <a:lnSpc>
                <a:spcPct val="90000"/>
              </a:lnSpc>
              <a:spcAft>
                <a:spcPts val="356"/>
              </a:spcAft>
              <a:buFont typeface="Arial" panose="020B0604020202020204" pitchFamily="34" charset="0"/>
              <a:buChar char="•"/>
            </a:pPr>
            <a:endParaRPr lang="en-US" sz="1007" dirty="0"/>
          </a:p>
        </p:txBody>
      </p:sp>
      <p:sp>
        <p:nvSpPr>
          <p:cNvPr id="6" name="Date Placeholder 5"/>
          <p:cNvSpPr>
            <a:spLocks noGrp="1"/>
          </p:cNvSpPr>
          <p:nvPr>
            <p:ph type="dt" sz="half" idx="10"/>
          </p:nvPr>
        </p:nvSpPr>
        <p:spPr/>
        <p:txBody>
          <a:bodyPr/>
          <a:lstStyle/>
          <a:p>
            <a:fld id="{A70D12CF-A7DD-42A4-9AE1-929F2D8C8E5A}" type="datetime4">
              <a:rPr lang="en-US" smtClean="0"/>
              <a:t>July 16, 2019</a:t>
            </a:fld>
            <a:endParaRPr lang="en-US"/>
          </a:p>
        </p:txBody>
      </p:sp>
      <p:sp>
        <p:nvSpPr>
          <p:cNvPr id="7" name="Footer Placeholder 6"/>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456935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Rental Assistance Demonstration: </a:t>
            </a:r>
            <a:br>
              <a:rPr lang="en-US" dirty="0" smtClean="0"/>
            </a:br>
            <a:r>
              <a:rPr lang="en-US" dirty="0" smtClean="0"/>
              <a:t>Status of PH Conversions</a:t>
            </a:r>
            <a:endParaRPr lang="en-US" dirty="0"/>
          </a:p>
        </p:txBody>
      </p:sp>
      <p:sp>
        <p:nvSpPr>
          <p:cNvPr id="3" name="TextBox 2">
            <a:extLst>
              <a:ext uri="{FF2B5EF4-FFF2-40B4-BE49-F238E27FC236}">
                <a16:creationId xmlns:a16="http://schemas.microsoft.com/office/drawing/2014/main" id="{B0BDA443-134D-4C1D-B317-EDE5FE0D459D}"/>
              </a:ext>
            </a:extLst>
          </p:cNvPr>
          <p:cNvSpPr txBox="1"/>
          <p:nvPr/>
        </p:nvSpPr>
        <p:spPr>
          <a:xfrm>
            <a:off x="1747480" y="1804488"/>
            <a:ext cx="8697040" cy="3724096"/>
          </a:xfrm>
          <a:prstGeom prst="rect">
            <a:avLst/>
          </a:prstGeom>
          <a:noFill/>
        </p:spPr>
        <p:txBody>
          <a:bodyPr wrap="square" rtlCol="0">
            <a:spAutoFit/>
          </a:bodyPr>
          <a:lstStyle/>
          <a:p>
            <a:pPr algn="ctr"/>
            <a:r>
              <a:rPr lang="en-US" sz="2000" dirty="0">
                <a:solidFill>
                  <a:schemeClr val="accent2"/>
                </a:solidFill>
                <a:latin typeface="+mj-lt"/>
              </a:rPr>
              <a:t>97,964 Public Housing Units</a:t>
            </a:r>
          </a:p>
          <a:p>
            <a:pPr algn="ctr"/>
            <a:r>
              <a:rPr lang="en-US" sz="1600" dirty="0">
                <a:solidFill>
                  <a:schemeClr val="tx1">
                    <a:lumMod val="65000"/>
                    <a:lumOff val="35000"/>
                  </a:schemeClr>
                </a:solidFill>
              </a:rPr>
              <a:t>converted from Public Housing to Section 8.</a:t>
            </a:r>
          </a:p>
          <a:p>
            <a:pPr algn="ctr"/>
            <a:endParaRPr lang="en-US" sz="1600" dirty="0">
              <a:solidFill>
                <a:schemeClr val="tx1">
                  <a:lumMod val="65000"/>
                  <a:lumOff val="35000"/>
                </a:schemeClr>
              </a:solidFill>
            </a:endParaRPr>
          </a:p>
          <a:p>
            <a:pPr algn="ctr"/>
            <a:r>
              <a:rPr lang="en-US" sz="2000" dirty="0">
                <a:solidFill>
                  <a:schemeClr val="accent2"/>
                </a:solidFill>
                <a:latin typeface="+mj-lt"/>
              </a:rPr>
              <a:t>$5.7 Billion </a:t>
            </a:r>
            <a:br>
              <a:rPr lang="en-US" sz="2000" dirty="0">
                <a:solidFill>
                  <a:schemeClr val="accent2"/>
                </a:solidFill>
                <a:latin typeface="+mj-lt"/>
              </a:rPr>
            </a:br>
            <a:r>
              <a:rPr lang="en-US" sz="2000" dirty="0">
                <a:solidFill>
                  <a:schemeClr val="accent2"/>
                </a:solidFill>
                <a:latin typeface="+mj-lt"/>
              </a:rPr>
              <a:t>(roughly $60K per unit)</a:t>
            </a:r>
          </a:p>
          <a:p>
            <a:pPr algn="ctr"/>
            <a:r>
              <a:rPr lang="en-US" sz="1600" dirty="0">
                <a:solidFill>
                  <a:schemeClr val="tx1">
                    <a:lumMod val="65000"/>
                    <a:lumOff val="35000"/>
                  </a:schemeClr>
                </a:solidFill>
              </a:rPr>
              <a:t>in construction investment* in RAD public housing conversion properties. It would have taken participating PHAs roughly 46 years to accumulate enough public housing Capital Funds to complete a similar amount of construction.</a:t>
            </a:r>
          </a:p>
          <a:p>
            <a:pPr algn="ctr"/>
            <a:endParaRPr lang="en-US" sz="1400" dirty="0">
              <a:latin typeface="+mn-lt"/>
            </a:endParaRPr>
          </a:p>
          <a:p>
            <a:pPr algn="ctr"/>
            <a:r>
              <a:rPr lang="en-US" sz="2000" dirty="0">
                <a:solidFill>
                  <a:schemeClr val="accent2"/>
                </a:solidFill>
                <a:latin typeface="+mj-lt"/>
              </a:rPr>
              <a:t>16,303 Public Housing Units</a:t>
            </a:r>
          </a:p>
          <a:p>
            <a:pPr algn="ctr"/>
            <a:r>
              <a:rPr lang="en-US" sz="1600" dirty="0">
                <a:solidFill>
                  <a:schemeClr val="tx1">
                    <a:lumMod val="65000"/>
                    <a:lumOff val="35000"/>
                  </a:schemeClr>
                </a:solidFill>
              </a:rPr>
              <a:t>in the final stages of the RAD Component 1 </a:t>
            </a:r>
            <a:br>
              <a:rPr lang="en-US" sz="1600" dirty="0">
                <a:solidFill>
                  <a:schemeClr val="tx1">
                    <a:lumMod val="65000"/>
                    <a:lumOff val="35000"/>
                  </a:schemeClr>
                </a:solidFill>
              </a:rPr>
            </a:br>
            <a:r>
              <a:rPr lang="en-US" sz="1600" dirty="0">
                <a:solidFill>
                  <a:schemeClr val="tx1">
                    <a:lumMod val="65000"/>
                    <a:lumOff val="35000"/>
                  </a:schemeClr>
                </a:solidFill>
              </a:rPr>
              <a:t>conversion pipeline – with Financing Plans submitted </a:t>
            </a:r>
            <a:br>
              <a:rPr lang="en-US" sz="1600" dirty="0">
                <a:solidFill>
                  <a:schemeClr val="tx1">
                    <a:lumMod val="65000"/>
                    <a:lumOff val="35000"/>
                  </a:schemeClr>
                </a:solidFill>
              </a:rPr>
            </a:br>
            <a:r>
              <a:rPr lang="en-US" sz="1600" dirty="0">
                <a:solidFill>
                  <a:schemeClr val="tx1">
                    <a:lumMod val="65000"/>
                    <a:lumOff val="35000"/>
                  </a:schemeClr>
                </a:solidFill>
              </a:rPr>
              <a:t>or with RCCs issued.</a:t>
            </a:r>
          </a:p>
          <a:p>
            <a:pPr algn="ctr"/>
            <a:endParaRPr lang="en-US" sz="1400" dirty="0">
              <a:latin typeface="+mn-lt"/>
            </a:endParaRPr>
          </a:p>
        </p:txBody>
      </p:sp>
      <p:sp>
        <p:nvSpPr>
          <p:cNvPr id="5" name="Date Placeholder 4"/>
          <p:cNvSpPr>
            <a:spLocks noGrp="1"/>
          </p:cNvSpPr>
          <p:nvPr>
            <p:ph type="dt" sz="half" idx="10"/>
          </p:nvPr>
        </p:nvSpPr>
        <p:spPr/>
        <p:txBody>
          <a:bodyPr/>
          <a:lstStyle/>
          <a:p>
            <a:fld id="{E0F3E109-FF80-4E2B-A4A8-5E4E1E16BDA6}"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4209441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C2C04-25EB-4B98-BF21-EA568D193F65}" type="datetime4">
              <a:rPr lang="en-US" smtClean="0"/>
              <a:t>July 16, 2019</a:t>
            </a:fld>
            <a:endParaRPr lang="en-US"/>
          </a:p>
        </p:txBody>
      </p:sp>
      <p:sp>
        <p:nvSpPr>
          <p:cNvPr id="3" name="Footer Placeholder 2"/>
          <p:cNvSpPr>
            <a:spLocks noGrp="1"/>
          </p:cNvSpPr>
          <p:nvPr>
            <p:ph type="ftr" sz="quarter" idx="11"/>
          </p:nvPr>
        </p:nvSpPr>
        <p:spPr/>
        <p:txBody>
          <a:bodyPr/>
          <a:lstStyle/>
          <a:p>
            <a:r>
              <a:rPr lang="en-US" smtClean="0"/>
              <a:t>www.novoco.com</a:t>
            </a:r>
            <a:endParaRPr lang="en-US" dirty="0"/>
          </a:p>
        </p:txBody>
      </p:sp>
      <p:sp>
        <p:nvSpPr>
          <p:cNvPr id="4" name="Title 3"/>
          <p:cNvSpPr>
            <a:spLocks noGrp="1"/>
          </p:cNvSpPr>
          <p:nvPr>
            <p:ph type="title"/>
          </p:nvPr>
        </p:nvSpPr>
        <p:spPr>
          <a:xfrm>
            <a:off x="609600" y="1838787"/>
            <a:ext cx="10972800" cy="1828800"/>
          </a:xfrm>
        </p:spPr>
        <p:txBody>
          <a:bodyPr/>
          <a:lstStyle/>
          <a:p>
            <a:r>
              <a:rPr lang="en-US" dirty="0" smtClean="0"/>
              <a:t>Thank you!</a:t>
            </a:r>
            <a:endParaRPr lang="en-US" dirty="0"/>
          </a:p>
        </p:txBody>
      </p:sp>
      <p:sp>
        <p:nvSpPr>
          <p:cNvPr id="6" name="Text Placeholder 5"/>
          <p:cNvSpPr>
            <a:spLocks noGrp="1"/>
          </p:cNvSpPr>
          <p:nvPr>
            <p:ph type="body" sz="quarter" idx="13"/>
          </p:nvPr>
        </p:nvSpPr>
        <p:spPr/>
        <p:txBody>
          <a:bodyPr/>
          <a:lstStyle/>
          <a:p>
            <a:r>
              <a:rPr lang="en-US" dirty="0" smtClean="0"/>
              <a:t>Rich Larsen</a:t>
            </a:r>
            <a:endParaRPr lang="en-US" dirty="0"/>
          </a:p>
        </p:txBody>
      </p:sp>
      <p:sp>
        <p:nvSpPr>
          <p:cNvPr id="7" name="Text Placeholder 6"/>
          <p:cNvSpPr>
            <a:spLocks noGrp="1"/>
          </p:cNvSpPr>
          <p:nvPr>
            <p:ph type="body" sz="quarter" idx="14"/>
          </p:nvPr>
        </p:nvSpPr>
        <p:spPr/>
        <p:txBody>
          <a:bodyPr/>
          <a:lstStyle/>
          <a:p>
            <a:r>
              <a:rPr lang="en-US" dirty="0" smtClean="0"/>
              <a:t>Partner, Toms River, New Jersey</a:t>
            </a:r>
            <a:endParaRPr lang="en-US" dirty="0"/>
          </a:p>
        </p:txBody>
      </p:sp>
      <p:sp>
        <p:nvSpPr>
          <p:cNvPr id="8" name="Text Placeholder 7"/>
          <p:cNvSpPr>
            <a:spLocks noGrp="1"/>
          </p:cNvSpPr>
          <p:nvPr>
            <p:ph type="body" sz="quarter" idx="16"/>
          </p:nvPr>
        </p:nvSpPr>
        <p:spPr/>
        <p:txBody>
          <a:bodyPr/>
          <a:lstStyle/>
          <a:p>
            <a:r>
              <a:rPr lang="en-US" dirty="0" smtClean="0"/>
              <a:t>rich.larsen@novoco.com</a:t>
            </a:r>
          </a:p>
          <a:p>
            <a:r>
              <a:rPr lang="en-US" dirty="0" smtClean="0"/>
              <a:t>732.503.4257</a:t>
            </a:r>
            <a:endParaRPr lang="en-US" dirty="0"/>
          </a:p>
        </p:txBody>
      </p:sp>
      <p:sp>
        <p:nvSpPr>
          <p:cNvPr id="9" name="Text Placeholder 8"/>
          <p:cNvSpPr>
            <a:spLocks noGrp="1"/>
          </p:cNvSpPr>
          <p:nvPr>
            <p:ph type="body" sz="quarter" idx="17"/>
          </p:nvPr>
        </p:nvSpPr>
        <p:spPr/>
        <p:txBody>
          <a:bodyPr/>
          <a:lstStyle/>
          <a:p>
            <a:r>
              <a:rPr lang="en-US" dirty="0" smtClean="0"/>
              <a:t>Novogradac &amp; Company LLP</a:t>
            </a:r>
            <a:endParaRPr lang="en-US" dirty="0"/>
          </a:p>
        </p:txBody>
      </p:sp>
    </p:spTree>
    <p:extLst>
      <p:ext uri="{BB962C8B-B14F-4D97-AF65-F5344CB8AC3E}">
        <p14:creationId xmlns:p14="http://schemas.microsoft.com/office/powerpoint/2010/main" val="3945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Disclaimer</a:t>
            </a:r>
            <a:endParaRPr lang="en-US" dirty="0"/>
          </a:p>
        </p:txBody>
      </p:sp>
      <p:sp>
        <p:nvSpPr>
          <p:cNvPr id="11" name="Content Placeholder 10"/>
          <p:cNvSpPr>
            <a:spLocks noGrp="1"/>
          </p:cNvSpPr>
          <p:nvPr>
            <p:ph idx="1"/>
          </p:nvPr>
        </p:nvSpPr>
        <p:spPr/>
        <p:txBody>
          <a:bodyPr>
            <a:noAutofit/>
          </a:bodyPr>
          <a:lstStyle/>
          <a:p>
            <a:pPr marL="0" indent="0" algn="just">
              <a:lnSpc>
                <a:spcPct val="150000"/>
              </a:lnSpc>
              <a:buNone/>
            </a:pPr>
            <a:r>
              <a:rPr lang="en-US" sz="1600" dirty="0"/>
              <a:t>Novogradac &amp; Company LLP (“Novogradac”) is the copyright owner of this slide deck. Novogradac is making the printed version (but not the PowerPoint file) of this slide deck and any other handouts branded with the Novogradac logo (collectively the “Materials”) available to attendees and/or viewers of this workshop for informational and/or educational purposes only.  The Materials and attendance at the workshop are not a substitute for professional advice. By accessing the Materials and attending the workshop, you agree to the terms of this disclaimer.  You agree not to make business, financial, and/or tax decisions based solely on the Materials and you agree that we are not responsible for any such business, financial and/or tax decisions made by you based on the information contained in the Materials.  You agree not to make audio or video recordings of the workshop instruction.  Other than as may be permitted under the Fair Use Doctrine of US copyright law, you may not copy, cite to, or distribute the Materials, in whole or in part, without the prior written consent of an authorized officer of Novogradac.  All rights reserved 2019 by Novogradac &amp; Company LLP.  Novogradac &amp; Company LLP is a registered trademark of Novogradac.</a:t>
            </a:r>
          </a:p>
        </p:txBody>
      </p:sp>
      <p:sp>
        <p:nvSpPr>
          <p:cNvPr id="2" name="Rectangle 1"/>
          <p:cNvSpPr/>
          <p:nvPr/>
        </p:nvSpPr>
        <p:spPr>
          <a:xfrm>
            <a:off x="1524000" y="-939800"/>
            <a:ext cx="9144000" cy="723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include in any presentation given.</a:t>
            </a:r>
          </a:p>
        </p:txBody>
      </p:sp>
      <p:sp>
        <p:nvSpPr>
          <p:cNvPr id="3" name="Date Placeholder 2"/>
          <p:cNvSpPr>
            <a:spLocks noGrp="1"/>
          </p:cNvSpPr>
          <p:nvPr>
            <p:ph type="dt" sz="half" idx="10"/>
          </p:nvPr>
        </p:nvSpPr>
        <p:spPr/>
        <p:txBody>
          <a:bodyPr/>
          <a:lstStyle/>
          <a:p>
            <a:fld id="{33AB88E9-C807-4472-AA23-6B479BE861F7}" type="datetime4">
              <a:rPr lang="en-US" smtClean="0"/>
              <a:t>July 16, 2019</a:t>
            </a:fld>
            <a:endParaRPr lang="en-US"/>
          </a:p>
        </p:txBody>
      </p:sp>
      <p:sp>
        <p:nvSpPr>
          <p:cNvPr id="4" name="Footer Placeholder 3"/>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21420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 of RAD</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051459"/>
              </p:ext>
            </p:extLst>
          </p:nvPr>
        </p:nvGraphicFramePr>
        <p:xfrm>
          <a:off x="2908663" y="1417322"/>
          <a:ext cx="8746125" cy="360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CCC9F728-5B90-4F49-934D-5A7CDD7CB311}"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7919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2F7D6E-ABED-4523-8CAE-7F60BA846055}" type="datetime4">
              <a:rPr lang="en-US" smtClean="0"/>
              <a:t>July 16, 2019</a:t>
            </a:fld>
            <a:endParaRPr lang="en-US"/>
          </a:p>
        </p:txBody>
      </p:sp>
      <p:sp>
        <p:nvSpPr>
          <p:cNvPr id="66" name="Footer Placeholder 65"/>
          <p:cNvSpPr>
            <a:spLocks noGrp="1"/>
          </p:cNvSpPr>
          <p:nvPr>
            <p:ph type="ftr" sz="quarter" idx="11"/>
          </p:nvPr>
        </p:nvSpPr>
        <p:spPr/>
        <p:txBody>
          <a:bodyPr/>
          <a:lstStyle/>
          <a:p>
            <a:r>
              <a:rPr lang="en-US" smtClean="0"/>
              <a:t>www.novoco.com</a:t>
            </a:r>
            <a:endParaRPr lang="en-US"/>
          </a:p>
        </p:txBody>
      </p:sp>
      <p:graphicFrame>
        <p:nvGraphicFramePr>
          <p:cNvPr id="2" name="Diagram 1"/>
          <p:cNvGraphicFramePr/>
          <p:nvPr>
            <p:extLst>
              <p:ext uri="{D42A27DB-BD31-4B8C-83A1-F6EECF244321}">
                <p14:modId xmlns:p14="http://schemas.microsoft.com/office/powerpoint/2010/main" val="1044062961"/>
              </p:ext>
            </p:extLst>
          </p:nvPr>
        </p:nvGraphicFramePr>
        <p:xfrm>
          <a:off x="840751" y="149964"/>
          <a:ext cx="10644495" cy="6137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4" name="Rectangle 63"/>
          <p:cNvSpPr/>
          <p:nvPr/>
        </p:nvSpPr>
        <p:spPr>
          <a:xfrm>
            <a:off x="1691108" y="2095830"/>
            <a:ext cx="2961191" cy="429532"/>
          </a:xfrm>
          <a:prstGeom prst="rect">
            <a:avLst/>
          </a:prstGeom>
        </p:spPr>
        <p:txBody>
          <a:bodyPr wrap="square">
            <a:spAutoFit/>
          </a:bodyPr>
          <a:lstStyle/>
          <a:p>
            <a:pPr marL="1881"/>
            <a:endParaRPr lang="en-US" sz="2000" dirty="0">
              <a:latin typeface="Arial" panose="020B0604020202020204" pitchFamily="34" charset="0"/>
              <a:ea typeface="Arial" panose="020B0604020202020204" pitchFamily="34" charset="0"/>
            </a:endParaRPr>
          </a:p>
        </p:txBody>
      </p:sp>
      <p:pic>
        <p:nvPicPr>
          <p:cNvPr id="68" name="Picture 5" descr="Q:\Design\Design Team Resources\Icons\money bag.png"/>
          <p:cNvPicPr>
            <a:picLocks noChangeAspect="1" noChangeArrowheads="1"/>
          </p:cNvPicPr>
          <p:nvPr/>
        </p:nvPicPr>
        <p:blipFill>
          <a:blip r:embed="rId7" cstate="print">
            <a:duotone>
              <a:prstClr val="black"/>
              <a:schemeClr val="accent3">
                <a:tint val="45000"/>
                <a:satMod val="400000"/>
              </a:schemeClr>
            </a:duotone>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862377" y="2016508"/>
            <a:ext cx="680366" cy="680366"/>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4" descr="Q:\Design\Design Team Resources\Icons\bank purple.png"/>
          <p:cNvPicPr>
            <a:picLocks noChangeAspect="1" noChangeArrowheads="1"/>
          </p:cNvPicPr>
          <p:nvPr/>
        </p:nvPicPr>
        <p:blipFill>
          <a:blip r:embed="rId9" cstate="print">
            <a:duotone>
              <a:prstClr val="black"/>
              <a:schemeClr val="accent3">
                <a:tint val="45000"/>
                <a:satMod val="400000"/>
              </a:schemeClr>
            </a:duotone>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817192" y="2840861"/>
            <a:ext cx="770736" cy="682659"/>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9" descr="Q:\Design\Design Team Resources\Icons\hammer.png"/>
          <p:cNvPicPr>
            <a:picLocks noChangeAspect="1" noChangeArrowheads="1"/>
          </p:cNvPicPr>
          <p:nvPr/>
        </p:nvPicPr>
        <p:blipFill>
          <a:blip r:embed="rId11"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083831">
            <a:off x="917541" y="3687137"/>
            <a:ext cx="621705" cy="741163"/>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2" descr="Q:\Design\Design Team Resources\Icons\apartment building.png"/>
          <p:cNvPicPr>
            <a:picLocks noChangeAspect="1" noChangeArrowheads="1"/>
          </p:cNvPicPr>
          <p:nvPr/>
        </p:nvPicPr>
        <p:blipFill>
          <a:blip r:embed="rId1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803010" y="4501234"/>
            <a:ext cx="799100" cy="655491"/>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Group 80"/>
          <p:cNvGrpSpPr/>
          <p:nvPr/>
        </p:nvGrpSpPr>
        <p:grpSpPr>
          <a:xfrm>
            <a:off x="6378561" y="2016508"/>
            <a:ext cx="799100" cy="3140217"/>
            <a:chOff x="6673116" y="2165586"/>
            <a:chExt cx="744363" cy="2925116"/>
          </a:xfrm>
        </p:grpSpPr>
        <p:pic>
          <p:nvPicPr>
            <p:cNvPr id="77" name="Picture 5" descr="Q:\Design\Design Team Resources\Icons\money bag.png"/>
            <p:cNvPicPr>
              <a:picLocks noChangeAspect="1" noChangeArrowheads="1"/>
            </p:cNvPicPr>
            <p:nvPr/>
          </p:nvPicPr>
          <p:blipFill>
            <a:blip r:embed="rId7" cstate="print">
              <a:duotone>
                <a:prstClr val="black"/>
                <a:schemeClr val="accent3">
                  <a:tint val="45000"/>
                  <a:satMod val="400000"/>
                </a:schemeClr>
              </a:duotone>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6728416" y="2165586"/>
              <a:ext cx="633762" cy="633762"/>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4" descr="Q:\Design\Design Team Resources\Icons\bank purple.png"/>
            <p:cNvPicPr>
              <a:picLocks noChangeAspect="1" noChangeArrowheads="1"/>
            </p:cNvPicPr>
            <p:nvPr/>
          </p:nvPicPr>
          <p:blipFill>
            <a:blip r:embed="rId9" cstate="print">
              <a:duotone>
                <a:prstClr val="black"/>
                <a:schemeClr val="accent3">
                  <a:tint val="45000"/>
                  <a:satMod val="400000"/>
                </a:schemeClr>
              </a:duotone>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6686327" y="2933472"/>
              <a:ext cx="717941" cy="63589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9" descr="Q:\Design\Design Team Resources\Icons\hammer.png"/>
            <p:cNvPicPr>
              <a:picLocks noChangeAspect="1" noChangeArrowheads="1"/>
            </p:cNvPicPr>
            <p:nvPr/>
          </p:nvPicPr>
          <p:blipFill>
            <a:blip r:embed="rId11"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083831">
              <a:off x="6779802" y="3721779"/>
              <a:ext cx="579119" cy="690394"/>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2" descr="Q:\Design\Design Team Resources\Icons\apartment building.png"/>
            <p:cNvPicPr>
              <a:picLocks noChangeAspect="1" noChangeArrowheads="1"/>
            </p:cNvPicPr>
            <p:nvPr/>
          </p:nvPicPr>
          <p:blipFill>
            <a:blip r:embed="rId1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6673116" y="4480111"/>
              <a:ext cx="744363" cy="6105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67235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B2CF97-F3C8-40AF-BC52-44B437002503}"/>
              </a:ext>
            </a:extLst>
          </p:cNvPr>
          <p:cNvSpPr/>
          <p:nvPr/>
        </p:nvSpPr>
        <p:spPr>
          <a:xfrm>
            <a:off x="4131935" y="2074349"/>
            <a:ext cx="4362082" cy="270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dirty="0"/>
          </a:p>
        </p:txBody>
      </p:sp>
      <p:sp>
        <p:nvSpPr>
          <p:cNvPr id="5" name="Date Placeholder 4"/>
          <p:cNvSpPr>
            <a:spLocks noGrp="1"/>
          </p:cNvSpPr>
          <p:nvPr>
            <p:ph type="dt" sz="half" idx="10"/>
          </p:nvPr>
        </p:nvSpPr>
        <p:spPr/>
        <p:txBody>
          <a:bodyPr/>
          <a:lstStyle/>
          <a:p>
            <a:fld id="{EB293EEF-CAF0-4B6E-B9D8-ED4E6DFB1688}"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graphicFrame>
        <p:nvGraphicFramePr>
          <p:cNvPr id="8" name="Chart 7"/>
          <p:cNvGraphicFramePr/>
          <p:nvPr>
            <p:extLst>
              <p:ext uri="{D42A27DB-BD31-4B8C-83A1-F6EECF244321}">
                <p14:modId xmlns:p14="http://schemas.microsoft.com/office/powerpoint/2010/main" val="2891374855"/>
              </p:ext>
            </p:extLst>
          </p:nvPr>
        </p:nvGraphicFramePr>
        <p:xfrm>
          <a:off x="2032000" y="456977"/>
          <a:ext cx="8128000" cy="565807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456439" y="2609850"/>
            <a:ext cx="2082238" cy="769441"/>
          </a:xfrm>
          <a:prstGeom prst="rect">
            <a:avLst/>
          </a:prstGeom>
          <a:noFill/>
        </p:spPr>
        <p:txBody>
          <a:bodyPr wrap="none" rtlCol="0">
            <a:spAutoFit/>
          </a:bodyPr>
          <a:lstStyle/>
          <a:p>
            <a:pPr algn="ctr"/>
            <a:r>
              <a:rPr lang="en-US" sz="2200" dirty="0" smtClean="0">
                <a:solidFill>
                  <a:schemeClr val="bg1"/>
                </a:solidFill>
                <a:latin typeface="+mj-lt"/>
              </a:rPr>
              <a:t>Operating Fund</a:t>
            </a:r>
          </a:p>
          <a:p>
            <a:pPr algn="ctr"/>
            <a:r>
              <a:rPr lang="en-US" sz="2200" dirty="0" smtClean="0">
                <a:solidFill>
                  <a:schemeClr val="bg1"/>
                </a:solidFill>
                <a:latin typeface="+mj-lt"/>
              </a:rPr>
              <a:t>$200</a:t>
            </a:r>
          </a:p>
        </p:txBody>
      </p:sp>
      <p:sp>
        <p:nvSpPr>
          <p:cNvPr id="10" name="TextBox 9"/>
          <p:cNvSpPr txBox="1"/>
          <p:nvPr/>
        </p:nvSpPr>
        <p:spPr>
          <a:xfrm>
            <a:off x="3622703" y="3718758"/>
            <a:ext cx="1749710" cy="769441"/>
          </a:xfrm>
          <a:prstGeom prst="rect">
            <a:avLst/>
          </a:prstGeom>
          <a:noFill/>
        </p:spPr>
        <p:txBody>
          <a:bodyPr wrap="none" rtlCol="0">
            <a:spAutoFit/>
          </a:bodyPr>
          <a:lstStyle/>
          <a:p>
            <a:pPr algn="ctr"/>
            <a:r>
              <a:rPr lang="en-US" sz="2200" dirty="0" smtClean="0">
                <a:solidFill>
                  <a:schemeClr val="bg1"/>
                </a:solidFill>
                <a:latin typeface="+mj-lt"/>
              </a:rPr>
              <a:t>Capital Fund</a:t>
            </a:r>
          </a:p>
          <a:p>
            <a:pPr algn="ctr"/>
            <a:r>
              <a:rPr lang="en-US" sz="2200" dirty="0" smtClean="0">
                <a:solidFill>
                  <a:schemeClr val="bg1"/>
                </a:solidFill>
                <a:latin typeface="+mj-lt"/>
              </a:rPr>
              <a:t>$100</a:t>
            </a:r>
          </a:p>
        </p:txBody>
      </p:sp>
      <p:sp>
        <p:nvSpPr>
          <p:cNvPr id="11" name="TextBox 10"/>
          <p:cNvSpPr txBox="1"/>
          <p:nvPr/>
        </p:nvSpPr>
        <p:spPr>
          <a:xfrm>
            <a:off x="3411876" y="4709358"/>
            <a:ext cx="2171365" cy="769441"/>
          </a:xfrm>
          <a:prstGeom prst="rect">
            <a:avLst/>
          </a:prstGeom>
          <a:noFill/>
        </p:spPr>
        <p:txBody>
          <a:bodyPr wrap="none" rtlCol="0">
            <a:spAutoFit/>
          </a:bodyPr>
          <a:lstStyle/>
          <a:p>
            <a:pPr algn="ctr"/>
            <a:r>
              <a:rPr lang="en-US" sz="2200" dirty="0" smtClean="0">
                <a:solidFill>
                  <a:schemeClr val="bg1"/>
                </a:solidFill>
                <a:latin typeface="+mj-lt"/>
              </a:rPr>
              <a:t>Tenant Payment</a:t>
            </a:r>
          </a:p>
          <a:p>
            <a:pPr algn="ctr"/>
            <a:r>
              <a:rPr lang="en-US" sz="2200" dirty="0" smtClean="0">
                <a:solidFill>
                  <a:schemeClr val="bg1"/>
                </a:solidFill>
                <a:latin typeface="+mj-lt"/>
              </a:rPr>
              <a:t>$150</a:t>
            </a:r>
          </a:p>
        </p:txBody>
      </p:sp>
      <p:sp>
        <p:nvSpPr>
          <p:cNvPr id="12" name="TextBox 11"/>
          <p:cNvSpPr txBox="1"/>
          <p:nvPr/>
        </p:nvSpPr>
        <p:spPr>
          <a:xfrm>
            <a:off x="7424523" y="2622885"/>
            <a:ext cx="1537473" cy="1446550"/>
          </a:xfrm>
          <a:prstGeom prst="rect">
            <a:avLst/>
          </a:prstGeom>
          <a:noFill/>
        </p:spPr>
        <p:txBody>
          <a:bodyPr wrap="none" rtlCol="0">
            <a:spAutoFit/>
          </a:bodyPr>
          <a:lstStyle/>
          <a:p>
            <a:pPr algn="ctr"/>
            <a:r>
              <a:rPr lang="en-US" sz="2200" dirty="0" smtClean="0">
                <a:solidFill>
                  <a:schemeClr val="bg1"/>
                </a:solidFill>
                <a:latin typeface="+mj-lt"/>
              </a:rPr>
              <a:t>Housing</a:t>
            </a:r>
          </a:p>
          <a:p>
            <a:pPr algn="ctr"/>
            <a:r>
              <a:rPr lang="en-US" sz="2200" dirty="0" smtClean="0">
                <a:solidFill>
                  <a:schemeClr val="bg1"/>
                </a:solidFill>
                <a:latin typeface="+mj-lt"/>
              </a:rPr>
              <a:t>Assistance</a:t>
            </a:r>
          </a:p>
          <a:p>
            <a:pPr algn="ctr"/>
            <a:r>
              <a:rPr lang="en-US" sz="2200" dirty="0" smtClean="0">
                <a:solidFill>
                  <a:schemeClr val="bg1"/>
                </a:solidFill>
                <a:latin typeface="+mj-lt"/>
              </a:rPr>
              <a:t>Payment</a:t>
            </a:r>
          </a:p>
          <a:p>
            <a:pPr algn="ctr"/>
            <a:r>
              <a:rPr lang="en-US" sz="2200" dirty="0" smtClean="0">
                <a:solidFill>
                  <a:schemeClr val="bg1"/>
                </a:solidFill>
                <a:latin typeface="+mj-lt"/>
              </a:rPr>
              <a:t>$300</a:t>
            </a:r>
          </a:p>
        </p:txBody>
      </p:sp>
      <p:sp>
        <p:nvSpPr>
          <p:cNvPr id="14" name="TextBox 13"/>
          <p:cNvSpPr txBox="1"/>
          <p:nvPr/>
        </p:nvSpPr>
        <p:spPr>
          <a:xfrm>
            <a:off x="7107576" y="4709358"/>
            <a:ext cx="2171365" cy="769441"/>
          </a:xfrm>
          <a:prstGeom prst="rect">
            <a:avLst/>
          </a:prstGeom>
          <a:noFill/>
        </p:spPr>
        <p:txBody>
          <a:bodyPr wrap="none" rtlCol="0">
            <a:spAutoFit/>
          </a:bodyPr>
          <a:lstStyle/>
          <a:p>
            <a:pPr algn="ctr"/>
            <a:r>
              <a:rPr lang="en-US" sz="2200" dirty="0" smtClean="0">
                <a:solidFill>
                  <a:schemeClr val="bg1"/>
                </a:solidFill>
                <a:latin typeface="+mj-lt"/>
              </a:rPr>
              <a:t>Tenant Payment</a:t>
            </a:r>
          </a:p>
          <a:p>
            <a:pPr algn="ctr"/>
            <a:r>
              <a:rPr lang="en-US" sz="2200" dirty="0" smtClean="0">
                <a:solidFill>
                  <a:schemeClr val="bg1"/>
                </a:solidFill>
                <a:latin typeface="+mj-lt"/>
              </a:rPr>
              <a:t>$150</a:t>
            </a:r>
          </a:p>
        </p:txBody>
      </p:sp>
      <p:sp>
        <p:nvSpPr>
          <p:cNvPr id="17" name="Right Brace 16"/>
          <p:cNvSpPr/>
          <p:nvPr/>
        </p:nvSpPr>
        <p:spPr>
          <a:xfrm>
            <a:off x="5750012" y="2128680"/>
            <a:ext cx="301872" cy="3502099"/>
          </a:xfrm>
          <a:prstGeom prst="rightBrac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19" name="Right Brace 18"/>
          <p:cNvSpPr/>
          <p:nvPr/>
        </p:nvSpPr>
        <p:spPr>
          <a:xfrm rot="10800000">
            <a:off x="6612275" y="2128680"/>
            <a:ext cx="301872" cy="3502099"/>
          </a:xfrm>
          <a:prstGeom prst="rightBrac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cxnSp>
        <p:nvCxnSpPr>
          <p:cNvPr id="22" name="Straight Connector 21"/>
          <p:cNvCxnSpPr/>
          <p:nvPr/>
        </p:nvCxnSpPr>
        <p:spPr>
          <a:xfrm>
            <a:off x="2671011" y="2093495"/>
            <a:ext cx="7339263" cy="0"/>
          </a:xfrm>
          <a:prstGeom prst="line">
            <a:avLst/>
          </a:prstGeom>
          <a:ln w="19050">
            <a:solidFill>
              <a:schemeClr val="tx1">
                <a:lumMod val="65000"/>
                <a:lumOff val="35000"/>
              </a:schemeClr>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984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6B27AE4-5856-4F28-B7BF-8FE6C0269C47}"/>
              </a:ext>
            </a:extLst>
          </p:cNvPr>
          <p:cNvSpPr>
            <a:spLocks noGrp="1"/>
          </p:cNvSpPr>
          <p:nvPr>
            <p:ph type="title"/>
          </p:nvPr>
        </p:nvSpPr>
        <p:spPr/>
        <p:txBody>
          <a:bodyPr/>
          <a:lstStyle/>
          <a:p>
            <a:r>
              <a:rPr lang="en-US" dirty="0" smtClean="0"/>
              <a:t>Appropriations Act Provisions</a:t>
            </a:r>
            <a:br>
              <a:rPr lang="en-US" dirty="0" smtClean="0"/>
            </a:br>
            <a:r>
              <a:rPr lang="en-US" dirty="0" smtClean="0"/>
              <a:t>FR-6105-N-01 </a:t>
            </a:r>
            <a:r>
              <a:rPr lang="en-US" sz="3200" dirty="0" smtClean="0"/>
              <a:t>(cont’d</a:t>
            </a:r>
            <a:r>
              <a:rPr lang="en-US" sz="3200" dirty="0"/>
              <a:t>)</a:t>
            </a:r>
          </a:p>
        </p:txBody>
      </p:sp>
      <p:sp>
        <p:nvSpPr>
          <p:cNvPr id="10" name="Rectangle 9">
            <a:extLst>
              <a:ext uri="{FF2B5EF4-FFF2-40B4-BE49-F238E27FC236}">
                <a16:creationId xmlns:a16="http://schemas.microsoft.com/office/drawing/2014/main" id="{2A4595DC-51EB-461B-A12E-4FD361CD3A8F}"/>
              </a:ext>
            </a:extLst>
          </p:cNvPr>
          <p:cNvSpPr/>
          <p:nvPr/>
        </p:nvSpPr>
        <p:spPr>
          <a:xfrm>
            <a:off x="3186390" y="1576816"/>
            <a:ext cx="5517601" cy="461665"/>
          </a:xfrm>
          <a:prstGeom prst="rect">
            <a:avLst/>
          </a:prstGeom>
        </p:spPr>
        <p:txBody>
          <a:bodyPr wrap="none">
            <a:spAutoFit/>
          </a:bodyPr>
          <a:lstStyle/>
          <a:p>
            <a:r>
              <a:rPr lang="en-US" sz="2400" dirty="0">
                <a:solidFill>
                  <a:schemeClr val="tx1">
                    <a:lumMod val="65000"/>
                    <a:lumOff val="35000"/>
                  </a:schemeClr>
                </a:solidFill>
              </a:rPr>
              <a:t>Public Housing Conversions Rent Setting</a:t>
            </a:r>
          </a:p>
        </p:txBody>
      </p:sp>
      <p:graphicFrame>
        <p:nvGraphicFramePr>
          <p:cNvPr id="11" name="Table 10">
            <a:extLst>
              <a:ext uri="{FF2B5EF4-FFF2-40B4-BE49-F238E27FC236}">
                <a16:creationId xmlns:a16="http://schemas.microsoft.com/office/drawing/2014/main" id="{3E3B1EEC-3C19-4449-A682-BC8D62215CCF}"/>
              </a:ext>
            </a:extLst>
          </p:cNvPr>
          <p:cNvGraphicFramePr>
            <a:graphicFrameLocks noGrp="1"/>
          </p:cNvGraphicFramePr>
          <p:nvPr>
            <p:extLst>
              <p:ext uri="{D42A27DB-BD31-4B8C-83A1-F6EECF244321}">
                <p14:modId xmlns:p14="http://schemas.microsoft.com/office/powerpoint/2010/main" val="352542655"/>
              </p:ext>
            </p:extLst>
          </p:nvPr>
        </p:nvGraphicFramePr>
        <p:xfrm>
          <a:off x="2115671" y="2174985"/>
          <a:ext cx="3637342" cy="1584960"/>
        </p:xfrm>
        <a:graphic>
          <a:graphicData uri="http://schemas.openxmlformats.org/drawingml/2006/table">
            <a:tbl>
              <a:tblPr>
                <a:tableStyleId>{5C22544A-7EE6-4342-B048-85BDC9FD1C3A}</a:tableStyleId>
              </a:tblPr>
              <a:tblGrid>
                <a:gridCol w="621553">
                  <a:extLst>
                    <a:ext uri="{9D8B030D-6E8A-4147-A177-3AD203B41FA5}">
                      <a16:colId xmlns:a16="http://schemas.microsoft.com/office/drawing/2014/main" val="1578575974"/>
                    </a:ext>
                  </a:extLst>
                </a:gridCol>
                <a:gridCol w="3015789">
                  <a:extLst>
                    <a:ext uri="{9D8B030D-6E8A-4147-A177-3AD203B41FA5}">
                      <a16:colId xmlns:a16="http://schemas.microsoft.com/office/drawing/2014/main" val="3394989456"/>
                    </a:ext>
                  </a:extLst>
                </a:gridCol>
              </a:tblGrid>
              <a:tr h="370840">
                <a:tc>
                  <a:txBody>
                    <a:bodyPr/>
                    <a:lstStyle/>
                    <a:p>
                      <a:pPr algn="r"/>
                      <a:endParaRPr lang="en-US" dirty="0">
                        <a:solidFill>
                          <a:schemeClr val="tx1">
                            <a:lumMod val="65000"/>
                            <a:lumOff val="35000"/>
                          </a:schemeClr>
                        </a:solidFill>
                      </a:endParaRPr>
                    </a:p>
                  </a:txBody>
                  <a:tcPr>
                    <a:solidFill>
                      <a:srgbClr val="F0F1F4"/>
                    </a:solidFill>
                  </a:tcPr>
                </a:tc>
                <a:tc>
                  <a:txBody>
                    <a:bodyPr/>
                    <a:lstStyle/>
                    <a:p>
                      <a:r>
                        <a:rPr lang="en-US" sz="2000" dirty="0">
                          <a:solidFill>
                            <a:schemeClr val="tx1">
                              <a:lumMod val="65000"/>
                              <a:lumOff val="35000"/>
                            </a:schemeClr>
                          </a:solidFill>
                        </a:rPr>
                        <a:t>FY 16 Operating Fund </a:t>
                      </a:r>
                    </a:p>
                  </a:txBody>
                  <a:tcPr>
                    <a:solidFill>
                      <a:srgbClr val="F0F1F4"/>
                    </a:solidFill>
                  </a:tcPr>
                </a:tc>
                <a:extLst>
                  <a:ext uri="{0D108BD9-81ED-4DB2-BD59-A6C34878D82A}">
                    <a16:rowId xmlns:a16="http://schemas.microsoft.com/office/drawing/2014/main" val="282635835"/>
                  </a:ext>
                </a:extLst>
              </a:tr>
              <a:tr h="370840">
                <a:tc>
                  <a:txBody>
                    <a:bodyPr/>
                    <a:lstStyle/>
                    <a:p>
                      <a:pPr algn="r"/>
                      <a:r>
                        <a:rPr lang="en-US" sz="1800" dirty="0">
                          <a:solidFill>
                            <a:schemeClr val="tx1">
                              <a:lumMod val="65000"/>
                              <a:lumOff val="35000"/>
                            </a:schemeClr>
                          </a:solidFill>
                        </a:rPr>
                        <a:t>+</a:t>
                      </a:r>
                      <a:endParaRPr lang="en-US" dirty="0">
                        <a:solidFill>
                          <a:schemeClr val="tx1">
                            <a:lumMod val="65000"/>
                            <a:lumOff val="35000"/>
                          </a:schemeClr>
                        </a:solidFill>
                      </a:endParaRPr>
                    </a:p>
                  </a:txBody>
                  <a:tcPr>
                    <a:solidFill>
                      <a:srgbClr val="F0F1F4"/>
                    </a:solidFill>
                  </a:tcPr>
                </a:tc>
                <a:tc>
                  <a:txBody>
                    <a:bodyPr/>
                    <a:lstStyle/>
                    <a:p>
                      <a:r>
                        <a:rPr lang="en-US" sz="2000" dirty="0">
                          <a:solidFill>
                            <a:schemeClr val="tx1">
                              <a:lumMod val="65000"/>
                              <a:lumOff val="35000"/>
                            </a:schemeClr>
                          </a:solidFill>
                        </a:rPr>
                        <a:t>FY 16 Tenant Rents </a:t>
                      </a:r>
                    </a:p>
                  </a:txBody>
                  <a:tcPr>
                    <a:solidFill>
                      <a:srgbClr val="F0F1F4"/>
                    </a:solidFill>
                  </a:tcPr>
                </a:tc>
                <a:extLst>
                  <a:ext uri="{0D108BD9-81ED-4DB2-BD59-A6C34878D82A}">
                    <a16:rowId xmlns:a16="http://schemas.microsoft.com/office/drawing/2014/main" val="90840274"/>
                  </a:ext>
                </a:extLst>
              </a:tr>
              <a:tr h="370840">
                <a:tc>
                  <a:txBody>
                    <a:bodyPr/>
                    <a:lstStyle/>
                    <a:p>
                      <a:pPr algn="r"/>
                      <a:r>
                        <a:rPr lang="en-US" sz="1800" dirty="0">
                          <a:solidFill>
                            <a:schemeClr val="tx1">
                              <a:lumMod val="65000"/>
                              <a:lumOff val="35000"/>
                            </a:schemeClr>
                          </a:solidFill>
                        </a:rPr>
                        <a:t>+</a:t>
                      </a:r>
                      <a:endParaRPr lang="en-US" dirty="0">
                        <a:solidFill>
                          <a:schemeClr val="tx1">
                            <a:lumMod val="65000"/>
                            <a:lumOff val="35000"/>
                          </a:schemeClr>
                        </a:solidFill>
                      </a:endParaRPr>
                    </a:p>
                  </a:txBody>
                  <a:tcPr>
                    <a:lnB w="12700" cap="flat" cmpd="sng" algn="ctr">
                      <a:solidFill>
                        <a:schemeClr val="tx1"/>
                      </a:solidFill>
                      <a:prstDash val="solid"/>
                      <a:round/>
                      <a:headEnd type="none" w="med" len="med"/>
                      <a:tailEnd type="none" w="med" len="med"/>
                    </a:lnB>
                    <a:solidFill>
                      <a:srgbClr val="F0F1F4"/>
                    </a:solidFill>
                  </a:tcPr>
                </a:tc>
                <a:tc>
                  <a:txBody>
                    <a:bodyPr/>
                    <a:lstStyle/>
                    <a:p>
                      <a:r>
                        <a:rPr lang="en-US" sz="2000" dirty="0">
                          <a:solidFill>
                            <a:schemeClr val="accent2"/>
                          </a:solidFill>
                        </a:rPr>
                        <a:t>FY 18 Capital Fund</a:t>
                      </a:r>
                    </a:p>
                  </a:txBody>
                  <a:tcPr>
                    <a:lnB w="12700" cap="flat" cmpd="sng" algn="ctr">
                      <a:solidFill>
                        <a:schemeClr val="tx1"/>
                      </a:solidFill>
                      <a:prstDash val="solid"/>
                      <a:round/>
                      <a:headEnd type="none" w="med" len="med"/>
                      <a:tailEnd type="none" w="med" len="med"/>
                    </a:lnB>
                    <a:solidFill>
                      <a:srgbClr val="F0F1F4"/>
                    </a:solidFill>
                  </a:tcPr>
                </a:tc>
                <a:extLst>
                  <a:ext uri="{0D108BD9-81ED-4DB2-BD59-A6C34878D82A}">
                    <a16:rowId xmlns:a16="http://schemas.microsoft.com/office/drawing/2014/main" val="2971920955"/>
                  </a:ext>
                </a:extLst>
              </a:tr>
              <a:tr h="370840">
                <a:tc>
                  <a:txBody>
                    <a:bodyPr/>
                    <a:lstStyle/>
                    <a:p>
                      <a:pPr algn="r"/>
                      <a:r>
                        <a:rPr lang="en-US" dirty="0">
                          <a:solidFill>
                            <a:schemeClr val="tx1">
                              <a:lumMod val="65000"/>
                              <a:lumOff val="35000"/>
                            </a:schemeClr>
                          </a:solidFill>
                        </a:rPr>
                        <a:t>=</a:t>
                      </a:r>
                    </a:p>
                  </a:txBody>
                  <a:tcPr>
                    <a:lnT w="12700" cap="flat" cmpd="sng" algn="ctr">
                      <a:solidFill>
                        <a:schemeClr val="tx1"/>
                      </a:solidFill>
                      <a:prstDash val="solid"/>
                      <a:round/>
                      <a:headEnd type="none" w="med" len="med"/>
                      <a:tailEnd type="none" w="med" len="med"/>
                    </a:lnT>
                    <a:solidFill>
                      <a:srgbClr val="F0F1F4"/>
                    </a:solidFill>
                  </a:tcPr>
                </a:tc>
                <a:tc>
                  <a:txBody>
                    <a:bodyPr/>
                    <a:lstStyle/>
                    <a:p>
                      <a:r>
                        <a:rPr lang="en-US" sz="2000" b="0" dirty="0">
                          <a:solidFill>
                            <a:schemeClr val="tx1">
                              <a:lumMod val="65000"/>
                              <a:lumOff val="35000"/>
                            </a:schemeClr>
                          </a:solidFill>
                          <a:latin typeface="+mj-lt"/>
                        </a:rPr>
                        <a:t>Modified FY 16 RAD Rent</a:t>
                      </a:r>
                    </a:p>
                  </a:txBody>
                  <a:tcPr>
                    <a:lnT w="12700" cap="flat" cmpd="sng" algn="ctr">
                      <a:solidFill>
                        <a:schemeClr val="tx1"/>
                      </a:solidFill>
                      <a:prstDash val="solid"/>
                      <a:round/>
                      <a:headEnd type="none" w="med" len="med"/>
                      <a:tailEnd type="none" w="med" len="med"/>
                    </a:lnT>
                    <a:solidFill>
                      <a:srgbClr val="F0F1F4"/>
                    </a:solidFill>
                  </a:tcPr>
                </a:tc>
                <a:extLst>
                  <a:ext uri="{0D108BD9-81ED-4DB2-BD59-A6C34878D82A}">
                    <a16:rowId xmlns:a16="http://schemas.microsoft.com/office/drawing/2014/main" val="2149601722"/>
                  </a:ext>
                </a:extLst>
              </a:tr>
            </a:tbl>
          </a:graphicData>
        </a:graphic>
      </p:graphicFrame>
      <p:graphicFrame>
        <p:nvGraphicFramePr>
          <p:cNvPr id="12" name="Table 11">
            <a:extLst>
              <a:ext uri="{FF2B5EF4-FFF2-40B4-BE49-F238E27FC236}">
                <a16:creationId xmlns:a16="http://schemas.microsoft.com/office/drawing/2014/main" id="{4B2F692A-02B9-433E-9F92-17ACE4E5F8F6}"/>
              </a:ext>
            </a:extLst>
          </p:cNvPr>
          <p:cNvGraphicFramePr>
            <a:graphicFrameLocks noGrp="1"/>
          </p:cNvGraphicFramePr>
          <p:nvPr>
            <p:extLst>
              <p:ext uri="{D42A27DB-BD31-4B8C-83A1-F6EECF244321}">
                <p14:modId xmlns:p14="http://schemas.microsoft.com/office/powerpoint/2010/main" val="2521593766"/>
              </p:ext>
            </p:extLst>
          </p:nvPr>
        </p:nvGraphicFramePr>
        <p:xfrm>
          <a:off x="6438989" y="2174985"/>
          <a:ext cx="3637342" cy="1584960"/>
        </p:xfrm>
        <a:graphic>
          <a:graphicData uri="http://schemas.openxmlformats.org/drawingml/2006/table">
            <a:tbl>
              <a:tblPr>
                <a:tableStyleId>{5C22544A-7EE6-4342-B048-85BDC9FD1C3A}</a:tableStyleId>
              </a:tblPr>
              <a:tblGrid>
                <a:gridCol w="615576">
                  <a:extLst>
                    <a:ext uri="{9D8B030D-6E8A-4147-A177-3AD203B41FA5}">
                      <a16:colId xmlns:a16="http://schemas.microsoft.com/office/drawing/2014/main" val="1578575974"/>
                    </a:ext>
                  </a:extLst>
                </a:gridCol>
                <a:gridCol w="3021766">
                  <a:extLst>
                    <a:ext uri="{9D8B030D-6E8A-4147-A177-3AD203B41FA5}">
                      <a16:colId xmlns:a16="http://schemas.microsoft.com/office/drawing/2014/main" val="3394989456"/>
                    </a:ext>
                  </a:extLst>
                </a:gridCol>
              </a:tblGrid>
              <a:tr h="370840">
                <a:tc>
                  <a:txBody>
                    <a:bodyPr/>
                    <a:lstStyle/>
                    <a:p>
                      <a:pPr algn="r"/>
                      <a:endParaRPr lang="en-US" dirty="0">
                        <a:solidFill>
                          <a:schemeClr val="tx1">
                            <a:lumMod val="65000"/>
                            <a:lumOff val="35000"/>
                          </a:schemeClr>
                        </a:solidFill>
                      </a:endParaRPr>
                    </a:p>
                  </a:txBody>
                  <a:tcPr>
                    <a:solidFill>
                      <a:srgbClr val="F0F1F4"/>
                    </a:solidFill>
                  </a:tcPr>
                </a:tc>
                <a:tc>
                  <a:txBody>
                    <a:bodyPr/>
                    <a:lstStyle/>
                    <a:p>
                      <a:r>
                        <a:rPr lang="en-US" sz="2000" dirty="0">
                          <a:solidFill>
                            <a:schemeClr val="tx1">
                              <a:lumMod val="65000"/>
                              <a:lumOff val="35000"/>
                            </a:schemeClr>
                          </a:solidFill>
                        </a:rPr>
                        <a:t>FY 18 Operating Fund </a:t>
                      </a:r>
                    </a:p>
                  </a:txBody>
                  <a:tcPr>
                    <a:solidFill>
                      <a:srgbClr val="F0F1F4"/>
                    </a:solidFill>
                  </a:tcPr>
                </a:tc>
                <a:extLst>
                  <a:ext uri="{0D108BD9-81ED-4DB2-BD59-A6C34878D82A}">
                    <a16:rowId xmlns:a16="http://schemas.microsoft.com/office/drawing/2014/main" val="282635835"/>
                  </a:ext>
                </a:extLst>
              </a:tr>
              <a:tr h="370840">
                <a:tc>
                  <a:txBody>
                    <a:bodyPr/>
                    <a:lstStyle/>
                    <a:p>
                      <a:pPr algn="r"/>
                      <a:r>
                        <a:rPr lang="en-US" sz="1800" dirty="0">
                          <a:solidFill>
                            <a:schemeClr val="tx1">
                              <a:lumMod val="65000"/>
                              <a:lumOff val="35000"/>
                            </a:schemeClr>
                          </a:solidFill>
                        </a:rPr>
                        <a:t>+</a:t>
                      </a:r>
                      <a:endParaRPr lang="en-US" dirty="0">
                        <a:solidFill>
                          <a:schemeClr val="tx1">
                            <a:lumMod val="65000"/>
                            <a:lumOff val="35000"/>
                          </a:schemeClr>
                        </a:solidFill>
                      </a:endParaRPr>
                    </a:p>
                  </a:txBody>
                  <a:tcPr>
                    <a:solidFill>
                      <a:srgbClr val="F0F1F4"/>
                    </a:solidFill>
                  </a:tcPr>
                </a:tc>
                <a:tc>
                  <a:txBody>
                    <a:bodyPr/>
                    <a:lstStyle/>
                    <a:p>
                      <a:r>
                        <a:rPr lang="en-US" sz="2000" dirty="0">
                          <a:solidFill>
                            <a:schemeClr val="tx1">
                              <a:lumMod val="65000"/>
                              <a:lumOff val="35000"/>
                            </a:schemeClr>
                          </a:solidFill>
                        </a:rPr>
                        <a:t>FY 18 Tenant Rents </a:t>
                      </a:r>
                    </a:p>
                  </a:txBody>
                  <a:tcPr>
                    <a:solidFill>
                      <a:srgbClr val="F0F1F4"/>
                    </a:solidFill>
                  </a:tcPr>
                </a:tc>
                <a:extLst>
                  <a:ext uri="{0D108BD9-81ED-4DB2-BD59-A6C34878D82A}">
                    <a16:rowId xmlns:a16="http://schemas.microsoft.com/office/drawing/2014/main" val="90840274"/>
                  </a:ext>
                </a:extLst>
              </a:tr>
              <a:tr h="370840">
                <a:tc>
                  <a:txBody>
                    <a:bodyPr/>
                    <a:lstStyle/>
                    <a:p>
                      <a:pPr algn="r"/>
                      <a:r>
                        <a:rPr lang="en-US" sz="1800" dirty="0">
                          <a:solidFill>
                            <a:schemeClr val="tx1">
                              <a:lumMod val="65000"/>
                              <a:lumOff val="35000"/>
                            </a:schemeClr>
                          </a:solidFill>
                        </a:rPr>
                        <a:t>+</a:t>
                      </a:r>
                      <a:endParaRPr lang="en-US" dirty="0">
                        <a:solidFill>
                          <a:schemeClr val="tx1">
                            <a:lumMod val="65000"/>
                            <a:lumOff val="35000"/>
                          </a:schemeClr>
                        </a:solidFill>
                      </a:endParaRPr>
                    </a:p>
                  </a:txBody>
                  <a:tcPr>
                    <a:lnB w="12700" cap="flat" cmpd="sng" algn="ctr">
                      <a:solidFill>
                        <a:schemeClr val="tx1"/>
                      </a:solidFill>
                      <a:prstDash val="solid"/>
                      <a:round/>
                      <a:headEnd type="none" w="med" len="med"/>
                      <a:tailEnd type="none" w="med" len="med"/>
                    </a:lnB>
                    <a:solidFill>
                      <a:srgbClr val="F0F1F4"/>
                    </a:solidFill>
                  </a:tcPr>
                </a:tc>
                <a:tc>
                  <a:txBody>
                    <a:bodyPr/>
                    <a:lstStyle/>
                    <a:p>
                      <a:r>
                        <a:rPr lang="en-US" sz="2000" dirty="0">
                          <a:solidFill>
                            <a:schemeClr val="tx1">
                              <a:lumMod val="65000"/>
                              <a:lumOff val="35000"/>
                            </a:schemeClr>
                          </a:solidFill>
                        </a:rPr>
                        <a:t>FY 18 Capital Fund</a:t>
                      </a:r>
                    </a:p>
                  </a:txBody>
                  <a:tcPr>
                    <a:lnB w="12700" cap="flat" cmpd="sng" algn="ctr">
                      <a:solidFill>
                        <a:schemeClr val="tx1"/>
                      </a:solidFill>
                      <a:prstDash val="solid"/>
                      <a:round/>
                      <a:headEnd type="none" w="med" len="med"/>
                      <a:tailEnd type="none" w="med" len="med"/>
                    </a:lnB>
                    <a:solidFill>
                      <a:srgbClr val="F0F1F4"/>
                    </a:solidFill>
                  </a:tcPr>
                </a:tc>
                <a:extLst>
                  <a:ext uri="{0D108BD9-81ED-4DB2-BD59-A6C34878D82A}">
                    <a16:rowId xmlns:a16="http://schemas.microsoft.com/office/drawing/2014/main" val="2971920955"/>
                  </a:ext>
                </a:extLst>
              </a:tr>
              <a:tr h="370840">
                <a:tc>
                  <a:txBody>
                    <a:bodyPr/>
                    <a:lstStyle/>
                    <a:p>
                      <a:pPr algn="r"/>
                      <a:r>
                        <a:rPr lang="en-US" dirty="0">
                          <a:solidFill>
                            <a:schemeClr val="tx1">
                              <a:lumMod val="65000"/>
                              <a:lumOff val="35000"/>
                            </a:schemeClr>
                          </a:solidFill>
                        </a:rPr>
                        <a:t>=</a:t>
                      </a:r>
                    </a:p>
                  </a:txBody>
                  <a:tcPr>
                    <a:lnT w="12700" cap="flat" cmpd="sng" algn="ctr">
                      <a:solidFill>
                        <a:schemeClr val="tx1"/>
                      </a:solidFill>
                      <a:prstDash val="solid"/>
                      <a:round/>
                      <a:headEnd type="none" w="med" len="med"/>
                      <a:tailEnd type="none" w="med" len="med"/>
                    </a:lnT>
                    <a:solidFill>
                      <a:srgbClr val="F0F1F4"/>
                    </a:solidFill>
                  </a:tcPr>
                </a:tc>
                <a:tc>
                  <a:txBody>
                    <a:bodyPr/>
                    <a:lstStyle/>
                    <a:p>
                      <a:r>
                        <a:rPr lang="en-US" sz="2000" b="0" dirty="0">
                          <a:solidFill>
                            <a:schemeClr val="tx1">
                              <a:lumMod val="65000"/>
                              <a:lumOff val="35000"/>
                            </a:schemeClr>
                          </a:solidFill>
                          <a:latin typeface="+mj-lt"/>
                        </a:rPr>
                        <a:t>FY 18 RAD Rent</a:t>
                      </a:r>
                    </a:p>
                  </a:txBody>
                  <a:tcPr>
                    <a:lnT w="12700" cap="flat" cmpd="sng" algn="ctr">
                      <a:solidFill>
                        <a:schemeClr val="tx1"/>
                      </a:solidFill>
                      <a:prstDash val="solid"/>
                      <a:round/>
                      <a:headEnd type="none" w="med" len="med"/>
                      <a:tailEnd type="none" w="med" len="med"/>
                    </a:lnT>
                    <a:solidFill>
                      <a:srgbClr val="F0F1F4"/>
                    </a:solidFill>
                  </a:tcPr>
                </a:tc>
                <a:extLst>
                  <a:ext uri="{0D108BD9-81ED-4DB2-BD59-A6C34878D82A}">
                    <a16:rowId xmlns:a16="http://schemas.microsoft.com/office/drawing/2014/main" val="2149601722"/>
                  </a:ext>
                </a:extLst>
              </a:tr>
            </a:tbl>
          </a:graphicData>
        </a:graphic>
      </p:graphicFrame>
      <p:sp>
        <p:nvSpPr>
          <p:cNvPr id="2" name="Rectangle 1">
            <a:extLst>
              <a:ext uri="{FF2B5EF4-FFF2-40B4-BE49-F238E27FC236}">
                <a16:creationId xmlns:a16="http://schemas.microsoft.com/office/drawing/2014/main" id="{FE250DCD-9A01-430E-8DC4-40D4D199DE71}"/>
              </a:ext>
            </a:extLst>
          </p:cNvPr>
          <p:cNvSpPr/>
          <p:nvPr/>
        </p:nvSpPr>
        <p:spPr>
          <a:xfrm>
            <a:off x="2115671" y="3978015"/>
            <a:ext cx="3637340" cy="707886"/>
          </a:xfrm>
          <a:prstGeom prst="rect">
            <a:avLst/>
          </a:prstGeom>
        </p:spPr>
        <p:txBody>
          <a:bodyPr wrap="square">
            <a:spAutoFit/>
          </a:bodyPr>
          <a:lstStyle/>
          <a:p>
            <a:pPr algn="ctr"/>
            <a:r>
              <a:rPr lang="en-US" sz="2000" dirty="0">
                <a:solidFill>
                  <a:schemeClr val="tx1">
                    <a:lumMod val="65000"/>
                    <a:lumOff val="35000"/>
                  </a:schemeClr>
                </a:solidFill>
              </a:rPr>
              <a:t>Applies to all awards issued prior to 1/1/2019</a:t>
            </a:r>
          </a:p>
        </p:txBody>
      </p:sp>
      <p:cxnSp>
        <p:nvCxnSpPr>
          <p:cNvPr id="4" name="Straight Connector 3">
            <a:extLst>
              <a:ext uri="{FF2B5EF4-FFF2-40B4-BE49-F238E27FC236}">
                <a16:creationId xmlns:a16="http://schemas.microsoft.com/office/drawing/2014/main" id="{D45F04F7-1446-49F1-9B11-E682A34774BD}"/>
              </a:ext>
            </a:extLst>
          </p:cNvPr>
          <p:cNvCxnSpPr>
            <a:cxnSpLocks/>
          </p:cNvCxnSpPr>
          <p:nvPr/>
        </p:nvCxnSpPr>
        <p:spPr>
          <a:xfrm>
            <a:off x="6096000" y="2127636"/>
            <a:ext cx="1" cy="2474257"/>
          </a:xfrm>
          <a:prstGeom prst="line">
            <a:avLst/>
          </a:prstGeom>
          <a:ln w="571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F8E263D8-D82E-4873-8F97-E25FD707469E}"/>
              </a:ext>
            </a:extLst>
          </p:cNvPr>
          <p:cNvSpPr/>
          <p:nvPr/>
        </p:nvSpPr>
        <p:spPr>
          <a:xfrm>
            <a:off x="6438991" y="3978014"/>
            <a:ext cx="3637340" cy="707886"/>
          </a:xfrm>
          <a:prstGeom prst="rect">
            <a:avLst/>
          </a:prstGeom>
        </p:spPr>
        <p:txBody>
          <a:bodyPr wrap="square">
            <a:spAutoFit/>
          </a:bodyPr>
          <a:lstStyle/>
          <a:p>
            <a:pPr algn="ctr"/>
            <a:r>
              <a:rPr lang="en-US" sz="2000" dirty="0">
                <a:solidFill>
                  <a:schemeClr val="tx1">
                    <a:lumMod val="65000"/>
                    <a:lumOff val="35000"/>
                  </a:schemeClr>
                </a:solidFill>
              </a:rPr>
              <a:t>Applies to all awards issued beginning on 1/1/2019</a:t>
            </a:r>
          </a:p>
        </p:txBody>
      </p:sp>
      <p:sp>
        <p:nvSpPr>
          <p:cNvPr id="15" name="Rectangle 14">
            <a:extLst>
              <a:ext uri="{FF2B5EF4-FFF2-40B4-BE49-F238E27FC236}">
                <a16:creationId xmlns:a16="http://schemas.microsoft.com/office/drawing/2014/main" id="{FBB163E2-A129-4893-A025-7E786ECC80F2}"/>
              </a:ext>
            </a:extLst>
          </p:cNvPr>
          <p:cNvSpPr/>
          <p:nvPr/>
        </p:nvSpPr>
        <p:spPr>
          <a:xfrm>
            <a:off x="2115671" y="4902741"/>
            <a:ext cx="7960659" cy="1015663"/>
          </a:xfrm>
          <a:prstGeom prst="rect">
            <a:avLst/>
          </a:prstGeom>
        </p:spPr>
        <p:txBody>
          <a:bodyPr wrap="square">
            <a:spAutoFit/>
          </a:bodyPr>
          <a:lstStyle/>
          <a:p>
            <a:pPr algn="ctr"/>
            <a:r>
              <a:rPr lang="en-US" sz="2000" dirty="0">
                <a:solidFill>
                  <a:schemeClr val="tx1">
                    <a:lumMod val="65000"/>
                    <a:lumOff val="35000"/>
                  </a:schemeClr>
                </a:solidFill>
              </a:rPr>
              <a:t>Prior to closing, a PHA may withdraw and request new RAD authority without submitting a new application.  It is treated like a CHAP amendment.  The CHAP will retain the original issue date.</a:t>
            </a:r>
          </a:p>
        </p:txBody>
      </p:sp>
      <p:sp>
        <p:nvSpPr>
          <p:cNvPr id="3" name="Date Placeholder 2"/>
          <p:cNvSpPr>
            <a:spLocks noGrp="1"/>
          </p:cNvSpPr>
          <p:nvPr>
            <p:ph type="dt" sz="half" idx="10"/>
          </p:nvPr>
        </p:nvSpPr>
        <p:spPr/>
        <p:txBody>
          <a:bodyPr/>
          <a:lstStyle/>
          <a:p>
            <a:fld id="{B59F1FFE-95EB-4AD0-B4F7-5C52EB2C1FCF}"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367474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 – The basic financing options</a:t>
            </a:r>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t>Convert </a:t>
            </a:r>
            <a:r>
              <a:rPr lang="en-US" dirty="0"/>
              <a:t>with PHA Funds only (</a:t>
            </a:r>
            <a:r>
              <a:rPr lang="en-US" dirty="0">
                <a:solidFill>
                  <a:schemeClr val="accent1"/>
                </a:solidFill>
              </a:rPr>
              <a:t>modest </a:t>
            </a:r>
            <a:r>
              <a:rPr lang="en-US" dirty="0" smtClean="0">
                <a:solidFill>
                  <a:schemeClr val="accent1"/>
                </a:solidFill>
              </a:rPr>
              <a:t>rehab need </a:t>
            </a:r>
            <a:r>
              <a:rPr lang="en-US" dirty="0">
                <a:solidFill>
                  <a:schemeClr val="accent1"/>
                </a:solidFill>
              </a:rPr>
              <a:t>with no debt</a:t>
            </a:r>
            <a:r>
              <a:rPr lang="en-US" dirty="0" smtClean="0"/>
              <a:t>)</a:t>
            </a:r>
          </a:p>
          <a:p>
            <a:pPr marL="0" indent="0">
              <a:lnSpc>
                <a:spcPct val="100000"/>
              </a:lnSpc>
              <a:buNone/>
            </a:pPr>
            <a:endParaRPr lang="en-US" dirty="0"/>
          </a:p>
          <a:p>
            <a:pPr>
              <a:lnSpc>
                <a:spcPct val="100000"/>
              </a:lnSpc>
            </a:pPr>
            <a:r>
              <a:rPr lang="en-US" dirty="0" smtClean="0"/>
              <a:t>PHA maintains ownership of property</a:t>
            </a:r>
          </a:p>
          <a:p>
            <a:pPr marL="0" indent="0">
              <a:lnSpc>
                <a:spcPct val="100000"/>
              </a:lnSpc>
              <a:buNone/>
            </a:pPr>
            <a:endParaRPr lang="en-US" dirty="0" smtClean="0"/>
          </a:p>
          <a:p>
            <a:pPr>
              <a:lnSpc>
                <a:spcPct val="100000"/>
              </a:lnSpc>
            </a:pPr>
            <a:r>
              <a:rPr lang="en-US" dirty="0" smtClean="0"/>
              <a:t>Property is transferred to non-federal “Business Activities” fund within the PHA</a:t>
            </a:r>
          </a:p>
          <a:p>
            <a:pPr marL="0" indent="0">
              <a:lnSpc>
                <a:spcPct val="100000"/>
              </a:lnSpc>
              <a:buNone/>
            </a:pPr>
            <a:endParaRPr lang="en-US" dirty="0" smtClean="0"/>
          </a:p>
          <a:p>
            <a:pPr>
              <a:lnSpc>
                <a:spcPct val="100000"/>
              </a:lnSpc>
            </a:pPr>
            <a:r>
              <a:rPr lang="en-US" dirty="0" smtClean="0"/>
              <a:t>PH subsidy converts to Section 8 PBV or PBRA </a:t>
            </a:r>
          </a:p>
          <a:p>
            <a:pPr>
              <a:lnSpc>
                <a:spcPct val="100000"/>
              </a:lnSpc>
            </a:pPr>
            <a:endParaRPr lang="en-US" dirty="0" smtClean="0"/>
          </a:p>
          <a:p>
            <a:pPr>
              <a:lnSpc>
                <a:spcPct val="100000"/>
              </a:lnSpc>
            </a:pPr>
            <a:endParaRPr lang="en-US" dirty="0"/>
          </a:p>
          <a:p>
            <a:pPr>
              <a:lnSpc>
                <a:spcPct val="100000"/>
              </a:lnSpc>
            </a:pPr>
            <a:endParaRPr lang="en-US" dirty="0"/>
          </a:p>
        </p:txBody>
      </p:sp>
      <p:sp>
        <p:nvSpPr>
          <p:cNvPr id="5" name="Date Placeholder 4"/>
          <p:cNvSpPr>
            <a:spLocks noGrp="1"/>
          </p:cNvSpPr>
          <p:nvPr>
            <p:ph type="dt" sz="half" idx="10"/>
          </p:nvPr>
        </p:nvSpPr>
        <p:spPr/>
        <p:txBody>
          <a:bodyPr/>
          <a:lstStyle/>
          <a:p>
            <a:fld id="{EFBF3D34-5D05-46C6-BF9C-DBC8AB8EBBA6}"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51418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 – The basic financing options</a:t>
            </a:r>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solidFill>
                  <a:schemeClr val="accent1"/>
                </a:solidFill>
              </a:rPr>
              <a:t>Modest rehab need </a:t>
            </a:r>
            <a:r>
              <a:rPr lang="en-US" dirty="0">
                <a:solidFill>
                  <a:schemeClr val="accent1"/>
                </a:solidFill>
              </a:rPr>
              <a:t>with debt </a:t>
            </a:r>
            <a:r>
              <a:rPr lang="en-US" dirty="0" smtClean="0">
                <a:solidFill>
                  <a:schemeClr val="accent1"/>
                </a:solidFill>
              </a:rPr>
              <a:t>only</a:t>
            </a:r>
          </a:p>
          <a:p>
            <a:pPr marL="0" indent="0">
              <a:lnSpc>
                <a:spcPct val="100000"/>
              </a:lnSpc>
              <a:buNone/>
            </a:pPr>
            <a:endParaRPr lang="en-US" dirty="0"/>
          </a:p>
          <a:p>
            <a:pPr>
              <a:lnSpc>
                <a:spcPct val="100000"/>
              </a:lnSpc>
            </a:pPr>
            <a:r>
              <a:rPr lang="en-US" dirty="0"/>
              <a:t>PHA maintains ownership of </a:t>
            </a:r>
            <a:r>
              <a:rPr lang="en-US" dirty="0" smtClean="0"/>
              <a:t>property</a:t>
            </a:r>
          </a:p>
          <a:p>
            <a:pPr marL="0" indent="0">
              <a:lnSpc>
                <a:spcPct val="100000"/>
              </a:lnSpc>
              <a:buNone/>
            </a:pPr>
            <a:endParaRPr lang="en-US" dirty="0"/>
          </a:p>
          <a:p>
            <a:pPr>
              <a:lnSpc>
                <a:spcPct val="100000"/>
              </a:lnSpc>
            </a:pPr>
            <a:r>
              <a:rPr lang="en-US" dirty="0"/>
              <a:t>Property is transferred to non-federal “Business Activities” </a:t>
            </a:r>
            <a:r>
              <a:rPr lang="en-US" dirty="0" smtClean="0"/>
              <a:t>fund</a:t>
            </a:r>
          </a:p>
          <a:p>
            <a:pPr marL="0" indent="0">
              <a:lnSpc>
                <a:spcPct val="100000"/>
              </a:lnSpc>
              <a:buNone/>
            </a:pPr>
            <a:endParaRPr lang="en-US" dirty="0"/>
          </a:p>
          <a:p>
            <a:pPr>
              <a:lnSpc>
                <a:spcPct val="100000"/>
              </a:lnSpc>
            </a:pPr>
            <a:r>
              <a:rPr lang="en-US" dirty="0"/>
              <a:t>PH subsidy converts to Section 8 PBV or PBRA </a:t>
            </a:r>
            <a:endParaRPr lang="en-US" dirty="0" smtClean="0"/>
          </a:p>
          <a:p>
            <a:pPr marL="0" indent="0">
              <a:lnSpc>
                <a:spcPct val="100000"/>
              </a:lnSpc>
              <a:buNone/>
            </a:pPr>
            <a:endParaRPr lang="en-US" dirty="0" smtClean="0"/>
          </a:p>
          <a:p>
            <a:pPr>
              <a:lnSpc>
                <a:spcPct val="100000"/>
              </a:lnSpc>
            </a:pPr>
            <a:r>
              <a:rPr lang="en-US" dirty="0" smtClean="0"/>
              <a:t>PHA utilizes conventional debt to finance physical needs</a:t>
            </a:r>
            <a:endParaRPr lang="en-US" dirty="0"/>
          </a:p>
          <a:p>
            <a:pPr marL="0" indent="0">
              <a:lnSpc>
                <a:spcPct val="100000"/>
              </a:lnSpc>
              <a:buNone/>
            </a:pPr>
            <a:endParaRPr lang="en-US" dirty="0"/>
          </a:p>
          <a:p>
            <a:pPr marL="0" indent="0">
              <a:lnSpc>
                <a:spcPct val="100000"/>
              </a:lnSpc>
              <a:buNone/>
            </a:pPr>
            <a:endParaRPr lang="en-US" dirty="0" smtClean="0"/>
          </a:p>
          <a:p>
            <a:pPr marL="0" indent="0">
              <a:lnSpc>
                <a:spcPct val="100000"/>
              </a:lnSpc>
              <a:buNone/>
            </a:pPr>
            <a:endParaRPr lang="en-US" dirty="0"/>
          </a:p>
        </p:txBody>
      </p:sp>
      <p:sp>
        <p:nvSpPr>
          <p:cNvPr id="5" name="Date Placeholder 4"/>
          <p:cNvSpPr>
            <a:spLocks noGrp="1"/>
          </p:cNvSpPr>
          <p:nvPr>
            <p:ph type="dt" sz="half" idx="10"/>
          </p:nvPr>
        </p:nvSpPr>
        <p:spPr/>
        <p:txBody>
          <a:bodyPr/>
          <a:lstStyle/>
          <a:p>
            <a:fld id="{9B7CDBC2-E9EA-4EB5-9855-ABF72AC04B7A}"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166005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 – The basic financing options</a:t>
            </a:r>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solidFill>
                  <a:schemeClr val="accent1"/>
                </a:solidFill>
              </a:rPr>
              <a:t>Moderate </a:t>
            </a:r>
            <a:r>
              <a:rPr lang="en-US" dirty="0">
                <a:solidFill>
                  <a:schemeClr val="accent1"/>
                </a:solidFill>
              </a:rPr>
              <a:t>rehab with debt and Tax Exempt Bonds 4% </a:t>
            </a:r>
            <a:r>
              <a:rPr lang="en-US" dirty="0" smtClean="0">
                <a:solidFill>
                  <a:schemeClr val="accent1"/>
                </a:solidFill>
              </a:rPr>
              <a:t>LIHTCs</a:t>
            </a:r>
          </a:p>
          <a:p>
            <a:pPr marL="0" indent="0" algn="ctr">
              <a:lnSpc>
                <a:spcPct val="100000"/>
              </a:lnSpc>
              <a:buNone/>
            </a:pPr>
            <a:r>
              <a:rPr lang="en-US" dirty="0" smtClean="0"/>
              <a:t>Or </a:t>
            </a:r>
          </a:p>
          <a:p>
            <a:pPr marL="0" indent="0">
              <a:lnSpc>
                <a:spcPct val="100000"/>
              </a:lnSpc>
              <a:buNone/>
            </a:pPr>
            <a:r>
              <a:rPr lang="en-US" dirty="0">
                <a:solidFill>
                  <a:schemeClr val="accent1"/>
                </a:solidFill>
              </a:rPr>
              <a:t>Major rehab or replacement with debt and 9% LIHTCs</a:t>
            </a:r>
          </a:p>
          <a:p>
            <a:pPr marL="0" indent="0">
              <a:lnSpc>
                <a:spcPct val="100000"/>
              </a:lnSpc>
              <a:buNone/>
            </a:pPr>
            <a:endParaRPr lang="en-US" dirty="0"/>
          </a:p>
          <a:p>
            <a:pPr>
              <a:lnSpc>
                <a:spcPct val="100000"/>
              </a:lnSpc>
            </a:pPr>
            <a:r>
              <a:rPr lang="en-US" dirty="0" smtClean="0"/>
              <a:t>PHA sells property to Limited Partnership (LP) / Limited Liability Company (LLC)</a:t>
            </a:r>
          </a:p>
          <a:p>
            <a:pPr marL="0" indent="0">
              <a:lnSpc>
                <a:spcPct val="100000"/>
              </a:lnSpc>
              <a:buNone/>
            </a:pPr>
            <a:endParaRPr lang="en-US" dirty="0" smtClean="0"/>
          </a:p>
          <a:p>
            <a:pPr>
              <a:lnSpc>
                <a:spcPct val="100000"/>
              </a:lnSpc>
            </a:pPr>
            <a:r>
              <a:rPr lang="en-US" dirty="0"/>
              <a:t>PH subsidy converts to Section 8 PBV or </a:t>
            </a:r>
            <a:r>
              <a:rPr lang="en-US" dirty="0" smtClean="0"/>
              <a:t>PBRA</a:t>
            </a:r>
          </a:p>
          <a:p>
            <a:pPr marL="0" indent="0">
              <a:lnSpc>
                <a:spcPct val="100000"/>
              </a:lnSpc>
              <a:buNone/>
            </a:pPr>
            <a:endParaRPr lang="en-US" dirty="0"/>
          </a:p>
          <a:p>
            <a:pPr>
              <a:lnSpc>
                <a:spcPct val="100000"/>
              </a:lnSpc>
            </a:pPr>
            <a:r>
              <a:rPr lang="en-US" dirty="0" smtClean="0"/>
              <a:t>PHA receives equity contribution and debt  to finance physical needs</a:t>
            </a:r>
          </a:p>
          <a:p>
            <a:pPr>
              <a:lnSpc>
                <a:spcPct val="100000"/>
              </a:lnSpc>
            </a:pPr>
            <a:endParaRPr lang="en-US" dirty="0"/>
          </a:p>
          <a:p>
            <a:pPr>
              <a:lnSpc>
                <a:spcPct val="100000"/>
              </a:lnSpc>
            </a:pPr>
            <a:endParaRPr lang="en-US" dirty="0"/>
          </a:p>
        </p:txBody>
      </p:sp>
      <p:sp>
        <p:nvSpPr>
          <p:cNvPr id="5" name="Date Placeholder 4"/>
          <p:cNvSpPr>
            <a:spLocks noGrp="1"/>
          </p:cNvSpPr>
          <p:nvPr>
            <p:ph type="dt" sz="half" idx="10"/>
          </p:nvPr>
        </p:nvSpPr>
        <p:spPr/>
        <p:txBody>
          <a:bodyPr/>
          <a:lstStyle/>
          <a:p>
            <a:fld id="{72D6F2B7-8499-4FE2-ACDA-8B4368281A99}" type="datetime4">
              <a:rPr lang="en-US" smtClean="0"/>
              <a:t>July 16, 2019</a:t>
            </a:fld>
            <a:endParaRPr lang="en-US"/>
          </a:p>
        </p:txBody>
      </p:sp>
      <p:sp>
        <p:nvSpPr>
          <p:cNvPr id="6" name="Footer Placeholder 5"/>
          <p:cNvSpPr>
            <a:spLocks noGrp="1"/>
          </p:cNvSpPr>
          <p:nvPr>
            <p:ph type="ftr" sz="quarter" idx="11"/>
          </p:nvPr>
        </p:nvSpPr>
        <p:spPr/>
        <p:txBody>
          <a:bodyPr/>
          <a:lstStyle/>
          <a:p>
            <a:r>
              <a:rPr lang="en-US" smtClean="0"/>
              <a:t>www.novoco.com</a:t>
            </a:r>
            <a:endParaRPr lang="en-US"/>
          </a:p>
        </p:txBody>
      </p:sp>
    </p:spTree>
    <p:extLst>
      <p:ext uri="{BB962C8B-B14F-4D97-AF65-F5344CB8AC3E}">
        <p14:creationId xmlns:p14="http://schemas.microsoft.com/office/powerpoint/2010/main" val="2523522758"/>
      </p:ext>
    </p:extLst>
  </p:cSld>
  <p:clrMapOvr>
    <a:masterClrMapping/>
  </p:clrMapOvr>
</p:sld>
</file>

<file path=ppt/theme/theme1.xml><?xml version="1.0" encoding="utf-8"?>
<a:theme xmlns:a="http://schemas.openxmlformats.org/drawingml/2006/main" name="Office Theme">
  <a:themeElements>
    <a:clrScheme name="2018 Novogradac Colors">
      <a:dk1>
        <a:srgbClr val="000000"/>
      </a:dk1>
      <a:lt1>
        <a:srgbClr val="FFFFFF"/>
      </a:lt1>
      <a:dk2>
        <a:srgbClr val="162F7F"/>
      </a:dk2>
      <a:lt2>
        <a:srgbClr val="F2F1ED"/>
      </a:lt2>
      <a:accent1>
        <a:srgbClr val="162F7F"/>
      </a:accent1>
      <a:accent2>
        <a:srgbClr val="D37A26"/>
      </a:accent2>
      <a:accent3>
        <a:srgbClr val="7A8189"/>
      </a:accent3>
      <a:accent4>
        <a:srgbClr val="E49F15"/>
      </a:accent4>
      <a:accent5>
        <a:srgbClr val="AFB3B8"/>
      </a:accent5>
      <a:accent6>
        <a:srgbClr val="D37A26"/>
      </a:accent6>
      <a:hlink>
        <a:srgbClr val="0000FF"/>
      </a:hlink>
      <a:folHlink>
        <a:srgbClr val="800080"/>
      </a:folHlink>
    </a:clrScheme>
    <a:fontScheme name="Novo">
      <a:majorFont>
        <a:latin typeface="Franklin Gothic Demi"/>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smtClean="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Presentation2" id="{274F305D-1931-403F-9F4C-1EF5896C7D4E}" vid="{88320F0C-73AA-4918-91BD-ADCF94C1E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3FB977DE276C4F9E1CF611DD55AA6F" ma:contentTypeVersion="4" ma:contentTypeDescription="Create a new document." ma:contentTypeScope="" ma:versionID="2d5ee395f23dc2467ed7add3ce4849cf">
  <xsd:schema xmlns:xsd="http://www.w3.org/2001/XMLSchema" xmlns:xs="http://www.w3.org/2001/XMLSchema" xmlns:p="http://schemas.microsoft.com/office/2006/metadata/properties" xmlns:ns2="5c07dca6-cb82-4a6f-a788-46eccb33b646" xmlns:ns3="f570e621-9c0a-4d98-a92f-0d16cf29b50b" targetNamespace="http://schemas.microsoft.com/office/2006/metadata/properties" ma:root="true" ma:fieldsID="e73b23284fe0234074878d38c839eff3" ns2:_="" ns3:_="">
    <xsd:import namespace="5c07dca6-cb82-4a6f-a788-46eccb33b646"/>
    <xsd:import namespace="f570e621-9c0a-4d98-a92f-0d16cf29b50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7dca6-cb82-4a6f-a788-46eccb33b6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70e621-9c0a-4d98-a92f-0d16cf29b50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4814C9-0335-49D4-9ECD-554160EB888E}"/>
</file>

<file path=customXml/itemProps2.xml><?xml version="1.0" encoding="utf-8"?>
<ds:datastoreItem xmlns:ds="http://schemas.openxmlformats.org/officeDocument/2006/customXml" ds:itemID="{4E1EAAF8-9427-4688-A538-0CF0EB2953CB}"/>
</file>

<file path=customXml/itemProps3.xml><?xml version="1.0" encoding="utf-8"?>
<ds:datastoreItem xmlns:ds="http://schemas.openxmlformats.org/officeDocument/2006/customXml" ds:itemID="{994421F0-E1E3-4798-B845-36686CF0D86C}"/>
</file>

<file path=docProps/app.xml><?xml version="1.0" encoding="utf-8"?>
<Properties xmlns="http://schemas.openxmlformats.org/officeDocument/2006/extended-properties" xmlns:vt="http://schemas.openxmlformats.org/officeDocument/2006/docPropsVTypes">
  <Template>16x9_2019NovogradacPresentationTemplate_External</Template>
  <TotalTime>396</TotalTime>
  <Words>1490</Words>
  <Application>Microsoft Office PowerPoint</Application>
  <PresentationFormat>Widescreen</PresentationFormat>
  <Paragraphs>255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Franklin Gothic Demi</vt:lpstr>
      <vt:lpstr>Franklin Gothic Medium</vt:lpstr>
      <vt:lpstr>Office Theme</vt:lpstr>
      <vt:lpstr>RAD 101</vt:lpstr>
      <vt:lpstr>What is RAD?</vt:lpstr>
      <vt:lpstr>Goal of RAD</vt:lpstr>
      <vt:lpstr>PowerPoint Presentation</vt:lpstr>
      <vt:lpstr>PowerPoint Presentation</vt:lpstr>
      <vt:lpstr>Appropriations Act Provisions FR-6105-N-01 (cont’d)</vt:lpstr>
      <vt:lpstr>RAD – The basic financing options</vt:lpstr>
      <vt:lpstr>RAD – The basic financing options</vt:lpstr>
      <vt:lpstr>RAD – The basic financing options</vt:lpstr>
      <vt:lpstr>Projecting Revenues and Expenses</vt:lpstr>
      <vt:lpstr>RAD – The basic financing options</vt:lpstr>
      <vt:lpstr>Tax Credit Financing – Controlling the LP / LLC  </vt:lpstr>
      <vt:lpstr>Tax Credit Financing – Owning the LP / LLC </vt:lpstr>
      <vt:lpstr>Tax Credit Financing – Picking the Team </vt:lpstr>
      <vt:lpstr>Tax Credit Financing – Picking the Team </vt:lpstr>
      <vt:lpstr>Tax Credit Financing – Protecting the PHA’s Property </vt:lpstr>
      <vt:lpstr>Project-based Rental Assistance Contract</vt:lpstr>
      <vt:lpstr>Project-based Voucher Contract</vt:lpstr>
      <vt:lpstr>Role and Structure of PHA Affiliates</vt:lpstr>
      <vt:lpstr>Rental Assistance Demonstration:  Status of PH Conversions</vt:lpstr>
      <vt:lpstr>Thank you!</vt:lpstr>
      <vt:lpstr>Disclaimer</vt:lpstr>
    </vt:vector>
  </TitlesOfParts>
  <Company>Novogradac &amp; Company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101</dc:title>
  <dc:creator>Brittany Biggs</dc:creator>
  <cp:lastModifiedBy>Rich Larsen</cp:lastModifiedBy>
  <cp:revision>34</cp:revision>
  <dcterms:created xsi:type="dcterms:W3CDTF">2019-07-15T15:04:35Z</dcterms:created>
  <dcterms:modified xsi:type="dcterms:W3CDTF">2019-07-16T18:37:04Z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0x010100953FB977DE276C4F9E1CF611DD55AA6F</vt:lpwstr>
  </property>
</Properties>
</file>