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5"/>
  </p:sldMasterIdLst>
  <p:notesMasterIdLst>
    <p:notesMasterId r:id="rId18"/>
  </p:notesMasterIdLst>
  <p:handoutMasterIdLst>
    <p:handoutMasterId r:id="rId19"/>
  </p:handoutMasterIdLst>
  <p:sldIdLst>
    <p:sldId id="262" r:id="rId6"/>
    <p:sldId id="517" r:id="rId7"/>
    <p:sldId id="518" r:id="rId8"/>
    <p:sldId id="506" r:id="rId9"/>
    <p:sldId id="507" r:id="rId10"/>
    <p:sldId id="543" r:id="rId11"/>
    <p:sldId id="545" r:id="rId12"/>
    <p:sldId id="547" r:id="rId13"/>
    <p:sldId id="549" r:id="rId14"/>
    <p:sldId id="494" r:id="rId15"/>
    <p:sldId id="565" r:id="rId16"/>
    <p:sldId id="5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o, Kimberly B" initials="MKB" lastIdx="4" clrIdx="0">
    <p:extLst>
      <p:ext uri="{19B8F6BF-5375-455C-9EA6-DF929625EA0E}">
        <p15:presenceInfo xmlns:p15="http://schemas.microsoft.com/office/powerpoint/2012/main" userId="S-1-5-21-746137067-1677128483-1177238915-109016" providerId="AD"/>
      </p:ext>
    </p:extLst>
  </p:cmAuthor>
  <p:cmAuthor id="2" name="Flores, Virginia" initials="FV" lastIdx="8" clrIdx="1">
    <p:extLst>
      <p:ext uri="{19B8F6BF-5375-455C-9EA6-DF929625EA0E}">
        <p15:presenceInfo xmlns:p15="http://schemas.microsoft.com/office/powerpoint/2012/main" userId="S::Virginia.Flores@hud.gov::3ca9247a-3cf9-4ea2-bd42-a8308486a0e2" providerId="AD"/>
      </p:ext>
    </p:extLst>
  </p:cmAuthor>
  <p:cmAuthor id="3" name="HUD User" initials="MSD" lastIdx="4" clrIdx="2">
    <p:extLst>
      <p:ext uri="{19B8F6BF-5375-455C-9EA6-DF929625EA0E}">
        <p15:presenceInfo xmlns:p15="http://schemas.microsoft.com/office/powerpoint/2012/main" userId="HUD User" providerId="None"/>
      </p:ext>
    </p:extLst>
  </p:cmAuthor>
  <p:cmAuthor id="4" name="Ruppel, Chad" initials="RC" lastIdx="4" clrIdx="3">
    <p:extLst>
      <p:ext uri="{19B8F6BF-5375-455C-9EA6-DF929625EA0E}">
        <p15:presenceInfo xmlns:p15="http://schemas.microsoft.com/office/powerpoint/2012/main" userId="S::Chad.X.Ruppel@hud.gov::4cd7462c-1b0b-42e5-b3bf-8652639ad5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06666"/>
    <a:srgbClr val="92D050"/>
    <a:srgbClr val="95B3D7"/>
    <a:srgbClr val="008080"/>
    <a:srgbClr val="009900"/>
    <a:srgbClr val="AFAFEB"/>
    <a:srgbClr val="548235"/>
    <a:srgbClr val="4D4DD3"/>
    <a:srgbClr val="808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37355-CC94-4208-AA15-AAC6284A1286}" v="69" dt="2019-07-19T19:23:13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417" autoAdjust="0"/>
  </p:normalViewPr>
  <p:slideViewPr>
    <p:cSldViewPr snapToGrid="0">
      <p:cViewPr varScale="1">
        <p:scale>
          <a:sx n="66" d="100"/>
          <a:sy n="66" d="100"/>
        </p:scale>
        <p:origin x="21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s, Virginia" userId="3ca9247a-3cf9-4ea2-bd42-a8308486a0e2" providerId="ADAL" clId="{44037355-CC94-4208-AA15-AAC6284A1286}"/>
    <pc:docChg chg="modSld">
      <pc:chgData name="Flores, Virginia" userId="3ca9247a-3cf9-4ea2-bd42-a8308486a0e2" providerId="ADAL" clId="{44037355-CC94-4208-AA15-AAC6284A1286}" dt="2019-07-19T19:24:57.556" v="80" actId="20577"/>
      <pc:docMkLst>
        <pc:docMk/>
      </pc:docMkLst>
      <pc:sldChg chg="modSp">
        <pc:chgData name="Flores, Virginia" userId="3ca9247a-3cf9-4ea2-bd42-a8308486a0e2" providerId="ADAL" clId="{44037355-CC94-4208-AA15-AAC6284A1286}" dt="2019-07-19T19:23:13.418" v="12" actId="1076"/>
        <pc:sldMkLst>
          <pc:docMk/>
          <pc:sldMk cId="3021736569" sldId="507"/>
        </pc:sldMkLst>
        <pc:picChg chg="mod">
          <ac:chgData name="Flores, Virginia" userId="3ca9247a-3cf9-4ea2-bd42-a8308486a0e2" providerId="ADAL" clId="{44037355-CC94-4208-AA15-AAC6284A1286}" dt="2019-07-19T19:23:13.418" v="12" actId="1076"/>
          <ac:picMkLst>
            <pc:docMk/>
            <pc:sldMk cId="3021736569" sldId="507"/>
            <ac:picMk id="9" creationId="{58BCB2A6-9F81-479E-944B-885EB2538678}"/>
          </ac:picMkLst>
        </pc:picChg>
      </pc:sldChg>
      <pc:sldChg chg="modSp">
        <pc:chgData name="Flores, Virginia" userId="3ca9247a-3cf9-4ea2-bd42-a8308486a0e2" providerId="ADAL" clId="{44037355-CC94-4208-AA15-AAC6284A1286}" dt="2019-07-19T19:22:51.947" v="11" actId="20577"/>
        <pc:sldMkLst>
          <pc:docMk/>
          <pc:sldMk cId="671838025" sldId="518"/>
        </pc:sldMkLst>
        <pc:spChg chg="mod">
          <ac:chgData name="Flores, Virginia" userId="3ca9247a-3cf9-4ea2-bd42-a8308486a0e2" providerId="ADAL" clId="{44037355-CC94-4208-AA15-AAC6284A1286}" dt="2019-07-19T19:22:51.947" v="11" actId="20577"/>
          <ac:spMkLst>
            <pc:docMk/>
            <pc:sldMk cId="671838025" sldId="518"/>
            <ac:spMk id="3" creationId="{A8DDCB7B-7F90-4EDA-B67F-75F37A4EFB8C}"/>
          </ac:spMkLst>
        </pc:spChg>
      </pc:sldChg>
      <pc:sldChg chg="modSp">
        <pc:chgData name="Flores, Virginia" userId="3ca9247a-3cf9-4ea2-bd42-a8308486a0e2" providerId="ADAL" clId="{44037355-CC94-4208-AA15-AAC6284A1286}" dt="2019-07-19T19:24:24.703" v="50" actId="6549"/>
        <pc:sldMkLst>
          <pc:docMk/>
          <pc:sldMk cId="179047011" sldId="547"/>
        </pc:sldMkLst>
        <pc:spChg chg="mod">
          <ac:chgData name="Flores, Virginia" userId="3ca9247a-3cf9-4ea2-bd42-a8308486a0e2" providerId="ADAL" clId="{44037355-CC94-4208-AA15-AAC6284A1286}" dt="2019-07-19T19:24:24.703" v="50" actId="6549"/>
          <ac:spMkLst>
            <pc:docMk/>
            <pc:sldMk cId="179047011" sldId="547"/>
            <ac:spMk id="3" creationId="{00000000-0000-0000-0000-000000000000}"/>
          </ac:spMkLst>
        </pc:spChg>
      </pc:sldChg>
      <pc:sldChg chg="modSp">
        <pc:chgData name="Flores, Virginia" userId="3ca9247a-3cf9-4ea2-bd42-a8308486a0e2" providerId="ADAL" clId="{44037355-CC94-4208-AA15-AAC6284A1286}" dt="2019-07-19T19:24:57.556" v="80" actId="20577"/>
        <pc:sldMkLst>
          <pc:docMk/>
          <pc:sldMk cId="1640582241" sldId="565"/>
        </pc:sldMkLst>
        <pc:spChg chg="mod">
          <ac:chgData name="Flores, Virginia" userId="3ca9247a-3cf9-4ea2-bd42-a8308486a0e2" providerId="ADAL" clId="{44037355-CC94-4208-AA15-AAC6284A1286}" dt="2019-07-19T19:24:57.556" v="80" actId="20577"/>
          <ac:spMkLst>
            <pc:docMk/>
            <pc:sldMk cId="1640582241" sldId="565"/>
            <ac:spMk id="3" creationId="{00000000-0000-0000-0000-000000000000}"/>
          </ac:spMkLst>
        </pc:spChg>
      </pc:sldChg>
    </pc:docChg>
  </pc:docChgLst>
  <pc:docChgLst>
    <pc:chgData name="Flores, Virginia" userId="3ca9247a-3cf9-4ea2-bd42-a8308486a0e2" providerId="ADAL" clId="{0332D3D0-30E7-4691-8636-793779A7067B}"/>
    <pc:docChg chg="undo custSel addSld delSld modSld modNotesMaster modHandout">
      <pc:chgData name="Flores, Virginia" userId="3ca9247a-3cf9-4ea2-bd42-a8308486a0e2" providerId="ADAL" clId="{0332D3D0-30E7-4691-8636-793779A7067B}" dt="2019-07-18T19:12:04.744" v="1167" actId="113"/>
      <pc:docMkLst>
        <pc:docMk/>
      </pc:docMkLst>
      <pc:sldChg chg="modSp">
        <pc:chgData name="Flores, Virginia" userId="3ca9247a-3cf9-4ea2-bd42-a8308486a0e2" providerId="ADAL" clId="{0332D3D0-30E7-4691-8636-793779A7067B}" dt="2019-07-18T18:20:16.578" v="71" actId="207"/>
        <pc:sldMkLst>
          <pc:docMk/>
          <pc:sldMk cId="1463829510" sldId="262"/>
        </pc:sldMkLst>
        <pc:spChg chg="mod">
          <ac:chgData name="Flores, Virginia" userId="3ca9247a-3cf9-4ea2-bd42-a8308486a0e2" providerId="ADAL" clId="{0332D3D0-30E7-4691-8636-793779A7067B}" dt="2019-07-18T18:20:16.578" v="71" actId="207"/>
          <ac:spMkLst>
            <pc:docMk/>
            <pc:sldMk cId="1463829510" sldId="262"/>
            <ac:spMk id="2" creationId="{00000000-0000-0000-0000-000000000000}"/>
          </ac:spMkLst>
        </pc:spChg>
      </pc:sldChg>
      <pc:sldChg chg="modSp del">
        <pc:chgData name="Flores, Virginia" userId="3ca9247a-3cf9-4ea2-bd42-a8308486a0e2" providerId="ADAL" clId="{0332D3D0-30E7-4691-8636-793779A7067B}" dt="2019-07-18T18:33:10.118" v="291" actId="2696"/>
        <pc:sldMkLst>
          <pc:docMk/>
          <pc:sldMk cId="3325223232" sldId="299"/>
        </pc:sldMkLst>
        <pc:spChg chg="mod">
          <ac:chgData name="Flores, Virginia" userId="3ca9247a-3cf9-4ea2-bd42-a8308486a0e2" providerId="ADAL" clId="{0332D3D0-30E7-4691-8636-793779A7067B}" dt="2019-07-18T18:32:42.953" v="288"/>
          <ac:spMkLst>
            <pc:docMk/>
            <pc:sldMk cId="3325223232" sldId="299"/>
            <ac:spMk id="11" creationId="{0D9A016E-9457-4182-9EBE-B74293466DE3}"/>
          </ac:spMkLst>
        </pc:spChg>
      </pc:sldChg>
      <pc:sldChg chg="del">
        <pc:chgData name="Flores, Virginia" userId="3ca9247a-3cf9-4ea2-bd42-a8308486a0e2" providerId="ADAL" clId="{0332D3D0-30E7-4691-8636-793779A7067B}" dt="2019-07-18T18:40:57.228" v="604" actId="2696"/>
        <pc:sldMkLst>
          <pc:docMk/>
          <pc:sldMk cId="2561482540" sldId="484"/>
        </pc:sldMkLst>
      </pc:sldChg>
      <pc:sldChg chg="modSp del">
        <pc:chgData name="Flores, Virginia" userId="3ca9247a-3cf9-4ea2-bd42-a8308486a0e2" providerId="ADAL" clId="{0332D3D0-30E7-4691-8636-793779A7067B}" dt="2019-07-18T18:53:19.935" v="676" actId="2696"/>
        <pc:sldMkLst>
          <pc:docMk/>
          <pc:sldMk cId="1569682842" sldId="490"/>
        </pc:sldMkLst>
        <pc:spChg chg="mod">
          <ac:chgData name="Flores, Virginia" userId="3ca9247a-3cf9-4ea2-bd42-a8308486a0e2" providerId="ADAL" clId="{0332D3D0-30E7-4691-8636-793779A7067B}" dt="2019-07-18T18:51:39.452" v="638" actId="207"/>
          <ac:spMkLst>
            <pc:docMk/>
            <pc:sldMk cId="1569682842" sldId="490"/>
            <ac:spMk id="7" creationId="{630730C2-BA7B-4B77-BC3A-65DB89C08CBD}"/>
          </ac:spMkLst>
        </pc:spChg>
        <pc:cxnChg chg="mod">
          <ac:chgData name="Flores, Virginia" userId="3ca9247a-3cf9-4ea2-bd42-a8308486a0e2" providerId="ADAL" clId="{0332D3D0-30E7-4691-8636-793779A7067B}" dt="2019-07-18T18:51:57.653" v="640" actId="692"/>
          <ac:cxnSpMkLst>
            <pc:docMk/>
            <pc:sldMk cId="1569682842" sldId="490"/>
            <ac:cxnSpMk id="6" creationId="{F0D676E7-5D8C-4196-9A2C-BEDF12388E31}"/>
          </ac:cxnSpMkLst>
        </pc:cxnChg>
        <pc:cxnChg chg="mod">
          <ac:chgData name="Flores, Virginia" userId="3ca9247a-3cf9-4ea2-bd42-a8308486a0e2" providerId="ADAL" clId="{0332D3D0-30E7-4691-8636-793779A7067B}" dt="2019-07-18T18:52:00.850" v="641" actId="692"/>
          <ac:cxnSpMkLst>
            <pc:docMk/>
            <pc:sldMk cId="1569682842" sldId="490"/>
            <ac:cxnSpMk id="8" creationId="{F56271CD-50BC-4761-A086-CE7D5B764E54}"/>
          </ac:cxnSpMkLst>
        </pc:cxnChg>
      </pc:sldChg>
      <pc:sldChg chg="modSp">
        <pc:chgData name="Flores, Virginia" userId="3ca9247a-3cf9-4ea2-bd42-a8308486a0e2" providerId="ADAL" clId="{0332D3D0-30E7-4691-8636-793779A7067B}" dt="2019-07-18T19:02:12.598" v="999" actId="1076"/>
        <pc:sldMkLst>
          <pc:docMk/>
          <pc:sldMk cId="915975149" sldId="494"/>
        </pc:sldMkLst>
        <pc:spChg chg="mod">
          <ac:chgData name="Flores, Virginia" userId="3ca9247a-3cf9-4ea2-bd42-a8308486a0e2" providerId="ADAL" clId="{0332D3D0-30E7-4691-8636-793779A7067B}" dt="2019-07-18T19:02:12.598" v="999" actId="1076"/>
          <ac:spMkLst>
            <pc:docMk/>
            <pc:sldMk cId="915975149" sldId="494"/>
            <ac:spMk id="3" creationId="{00000000-0000-0000-0000-000000000000}"/>
          </ac:spMkLst>
        </pc:spChg>
        <pc:spChg chg="mod">
          <ac:chgData name="Flores, Virginia" userId="3ca9247a-3cf9-4ea2-bd42-a8308486a0e2" providerId="ADAL" clId="{0332D3D0-30E7-4691-8636-793779A7067B}" dt="2019-07-18T18:51:35.124" v="637" actId="207"/>
          <ac:spMkLst>
            <pc:docMk/>
            <pc:sldMk cId="915975149" sldId="494"/>
            <ac:spMk id="8" creationId="{7552E479-C8BB-4203-874A-11AF6E87A6B5}"/>
          </ac:spMkLst>
        </pc:spChg>
      </pc:sldChg>
      <pc:sldChg chg="modSp">
        <pc:chgData name="Flores, Virginia" userId="3ca9247a-3cf9-4ea2-bd42-a8308486a0e2" providerId="ADAL" clId="{0332D3D0-30E7-4691-8636-793779A7067B}" dt="2019-07-18T19:00:11.602" v="990" actId="14100"/>
        <pc:sldMkLst>
          <pc:docMk/>
          <pc:sldMk cId="3897098208" sldId="506"/>
        </pc:sldMkLst>
        <pc:spChg chg="mod">
          <ac:chgData name="Flores, Virginia" userId="3ca9247a-3cf9-4ea2-bd42-a8308486a0e2" providerId="ADAL" clId="{0332D3D0-30E7-4691-8636-793779A7067B}" dt="2019-07-18T18:46:04.788" v="611" actId="207"/>
          <ac:spMkLst>
            <pc:docMk/>
            <pc:sldMk cId="3897098208" sldId="506"/>
            <ac:spMk id="7" creationId="{74D0C05E-8ED4-478D-B9F2-455489AEC7A5}"/>
          </ac:spMkLst>
        </pc:spChg>
        <pc:picChg chg="mod">
          <ac:chgData name="Flores, Virginia" userId="3ca9247a-3cf9-4ea2-bd42-a8308486a0e2" providerId="ADAL" clId="{0332D3D0-30E7-4691-8636-793779A7067B}" dt="2019-07-18T19:00:11.602" v="990" actId="14100"/>
          <ac:picMkLst>
            <pc:docMk/>
            <pc:sldMk cId="3897098208" sldId="506"/>
            <ac:picMk id="6" creationId="{9DD54460-30C5-4248-BF3A-A2DE6B74B0F9}"/>
          </ac:picMkLst>
        </pc:picChg>
      </pc:sldChg>
      <pc:sldChg chg="addSp delSp modSp">
        <pc:chgData name="Flores, Virginia" userId="3ca9247a-3cf9-4ea2-bd42-a8308486a0e2" providerId="ADAL" clId="{0332D3D0-30E7-4691-8636-793779A7067B}" dt="2019-07-18T18:46:32.708" v="613" actId="207"/>
        <pc:sldMkLst>
          <pc:docMk/>
          <pc:sldMk cId="3021736569" sldId="507"/>
        </pc:sldMkLst>
        <pc:spChg chg="del">
          <ac:chgData name="Flores, Virginia" userId="3ca9247a-3cf9-4ea2-bd42-a8308486a0e2" providerId="ADAL" clId="{0332D3D0-30E7-4691-8636-793779A7067B}" dt="2019-07-18T18:22:35.808" v="111" actId="478"/>
          <ac:spMkLst>
            <pc:docMk/>
            <pc:sldMk cId="3021736569" sldId="507"/>
            <ac:spMk id="2" creationId="{9678159F-2A56-4632-BC43-520F04688273}"/>
          </ac:spMkLst>
        </pc:spChg>
        <pc:spChg chg="mod">
          <ac:chgData name="Flores, Virginia" userId="3ca9247a-3cf9-4ea2-bd42-a8308486a0e2" providerId="ADAL" clId="{0332D3D0-30E7-4691-8636-793779A7067B}" dt="2019-07-18T18:27:00.182" v="160" actId="403"/>
          <ac:spMkLst>
            <pc:docMk/>
            <pc:sldMk cId="3021736569" sldId="507"/>
            <ac:spMk id="3" creationId="{0A76C9E5-07ED-4300-8714-0D83CA73C39F}"/>
          </ac:spMkLst>
        </pc:spChg>
        <pc:spChg chg="add del mod">
          <ac:chgData name="Flores, Virginia" userId="3ca9247a-3cf9-4ea2-bd42-a8308486a0e2" providerId="ADAL" clId="{0332D3D0-30E7-4691-8636-793779A7067B}" dt="2019-07-18T18:22:38.327" v="112" actId="478"/>
          <ac:spMkLst>
            <pc:docMk/>
            <pc:sldMk cId="3021736569" sldId="507"/>
            <ac:spMk id="5" creationId="{680ACC02-03EF-48CA-8308-6B364F0BE4AD}"/>
          </ac:spMkLst>
        </pc:spChg>
        <pc:spChg chg="mod">
          <ac:chgData name="Flores, Virginia" userId="3ca9247a-3cf9-4ea2-bd42-a8308486a0e2" providerId="ADAL" clId="{0332D3D0-30E7-4691-8636-793779A7067B}" dt="2019-07-18T18:46:32.708" v="613" actId="207"/>
          <ac:spMkLst>
            <pc:docMk/>
            <pc:sldMk cId="3021736569" sldId="507"/>
            <ac:spMk id="6" creationId="{975DFC87-4DB5-4BC8-890A-A7CE39E455DC}"/>
          </ac:spMkLst>
        </pc:spChg>
        <pc:picChg chg="mod">
          <ac:chgData name="Flores, Virginia" userId="3ca9247a-3cf9-4ea2-bd42-a8308486a0e2" providerId="ADAL" clId="{0332D3D0-30E7-4691-8636-793779A7067B}" dt="2019-07-18T18:26:50.340" v="156" actId="14100"/>
          <ac:picMkLst>
            <pc:docMk/>
            <pc:sldMk cId="3021736569" sldId="507"/>
            <ac:picMk id="9" creationId="{58BCB2A6-9F81-479E-944B-885EB2538678}"/>
          </ac:picMkLst>
        </pc:picChg>
      </pc:sldChg>
      <pc:sldChg chg="del">
        <pc:chgData name="Flores, Virginia" userId="3ca9247a-3cf9-4ea2-bd42-a8308486a0e2" providerId="ADAL" clId="{0332D3D0-30E7-4691-8636-793779A7067B}" dt="2019-07-18T18:24:11.158" v="127" actId="2696"/>
        <pc:sldMkLst>
          <pc:docMk/>
          <pc:sldMk cId="169049936" sldId="508"/>
        </pc:sldMkLst>
      </pc:sldChg>
      <pc:sldChg chg="del">
        <pc:chgData name="Flores, Virginia" userId="3ca9247a-3cf9-4ea2-bd42-a8308486a0e2" providerId="ADAL" clId="{0332D3D0-30E7-4691-8636-793779A7067B}" dt="2019-07-18T18:40:52.744" v="603" actId="2696"/>
        <pc:sldMkLst>
          <pc:docMk/>
          <pc:sldMk cId="2342500565" sldId="509"/>
        </pc:sldMkLst>
      </pc:sldChg>
      <pc:sldChg chg="del">
        <pc:chgData name="Flores, Virginia" userId="3ca9247a-3cf9-4ea2-bd42-a8308486a0e2" providerId="ADAL" clId="{0332D3D0-30E7-4691-8636-793779A7067B}" dt="2019-07-18T18:23:42.301" v="119" actId="2696"/>
        <pc:sldMkLst>
          <pc:docMk/>
          <pc:sldMk cId="722913620" sldId="510"/>
        </pc:sldMkLst>
      </pc:sldChg>
      <pc:sldChg chg="modSp del">
        <pc:chgData name="Flores, Virginia" userId="3ca9247a-3cf9-4ea2-bd42-a8308486a0e2" providerId="ADAL" clId="{0332D3D0-30E7-4691-8636-793779A7067B}" dt="2019-07-18T18:58:44.872" v="981" actId="2696"/>
        <pc:sldMkLst>
          <pc:docMk/>
          <pc:sldMk cId="1458290699" sldId="511"/>
        </pc:sldMkLst>
        <pc:spChg chg="mod">
          <ac:chgData name="Flores, Virginia" userId="3ca9247a-3cf9-4ea2-bd42-a8308486a0e2" providerId="ADAL" clId="{0332D3D0-30E7-4691-8636-793779A7067B}" dt="2019-07-18T18:46:29.698" v="612" actId="207"/>
          <ac:spMkLst>
            <pc:docMk/>
            <pc:sldMk cId="1458290699" sldId="511"/>
            <ac:spMk id="8" creationId="{F3C758C6-4533-4A91-9789-BBFF5F2A52C9}"/>
          </ac:spMkLst>
        </pc:spChg>
      </pc:sldChg>
      <pc:sldChg chg="modSp">
        <pc:chgData name="Flores, Virginia" userId="3ca9247a-3cf9-4ea2-bd42-a8308486a0e2" providerId="ADAL" clId="{0332D3D0-30E7-4691-8636-793779A7067B}" dt="2019-07-18T18:45:56.133" v="608" actId="207"/>
        <pc:sldMkLst>
          <pc:docMk/>
          <pc:sldMk cId="775192980" sldId="517"/>
        </pc:sldMkLst>
        <pc:spChg chg="mod">
          <ac:chgData name="Flores, Virginia" userId="3ca9247a-3cf9-4ea2-bd42-a8308486a0e2" providerId="ADAL" clId="{0332D3D0-30E7-4691-8636-793779A7067B}" dt="2019-07-18T18:45:53.348" v="607" actId="207"/>
          <ac:spMkLst>
            <pc:docMk/>
            <pc:sldMk cId="775192980" sldId="517"/>
            <ac:spMk id="2" creationId="{DE57E93D-8643-4F74-AF81-47D2D1E53099}"/>
          </ac:spMkLst>
        </pc:spChg>
        <pc:spChg chg="mod">
          <ac:chgData name="Flores, Virginia" userId="3ca9247a-3cf9-4ea2-bd42-a8308486a0e2" providerId="ADAL" clId="{0332D3D0-30E7-4691-8636-793779A7067B}" dt="2019-07-18T18:45:56.133" v="608" actId="207"/>
          <ac:spMkLst>
            <pc:docMk/>
            <pc:sldMk cId="775192980" sldId="517"/>
            <ac:spMk id="3" creationId="{AE0B3841-E153-4CCC-9474-5075E23673DE}"/>
          </ac:spMkLst>
        </pc:spChg>
      </pc:sldChg>
      <pc:sldChg chg="modSp">
        <pc:chgData name="Flores, Virginia" userId="3ca9247a-3cf9-4ea2-bd42-a8308486a0e2" providerId="ADAL" clId="{0332D3D0-30E7-4691-8636-793779A7067B}" dt="2019-07-18T18:59:44.375" v="989" actId="6549"/>
        <pc:sldMkLst>
          <pc:docMk/>
          <pc:sldMk cId="671838025" sldId="518"/>
        </pc:sldMkLst>
        <pc:spChg chg="mod">
          <ac:chgData name="Flores, Virginia" userId="3ca9247a-3cf9-4ea2-bd42-a8308486a0e2" providerId="ADAL" clId="{0332D3D0-30E7-4691-8636-793779A7067B}" dt="2019-07-18T18:45:59.658" v="609" actId="207"/>
          <ac:spMkLst>
            <pc:docMk/>
            <pc:sldMk cId="671838025" sldId="518"/>
            <ac:spMk id="2" creationId="{F55A02C8-19E1-48B4-98D1-4373FFB00769}"/>
          </ac:spMkLst>
        </pc:spChg>
        <pc:spChg chg="mod">
          <ac:chgData name="Flores, Virginia" userId="3ca9247a-3cf9-4ea2-bd42-a8308486a0e2" providerId="ADAL" clId="{0332D3D0-30E7-4691-8636-793779A7067B}" dt="2019-07-18T18:46:01.658" v="610" actId="207"/>
          <ac:spMkLst>
            <pc:docMk/>
            <pc:sldMk cId="671838025" sldId="518"/>
            <ac:spMk id="3" creationId="{A8DDCB7B-7F90-4EDA-B67F-75F37A4EFB8C}"/>
          </ac:spMkLst>
        </pc:spChg>
        <pc:spChg chg="mod">
          <ac:chgData name="Flores, Virginia" userId="3ca9247a-3cf9-4ea2-bd42-a8308486a0e2" providerId="ADAL" clId="{0332D3D0-30E7-4691-8636-793779A7067B}" dt="2019-07-18T18:59:44.375" v="989" actId="6549"/>
          <ac:spMkLst>
            <pc:docMk/>
            <pc:sldMk cId="671838025" sldId="518"/>
            <ac:spMk id="5" creationId="{0F9438BD-6DD0-49A7-A6C5-E9CB6DE2B526}"/>
          </ac:spMkLst>
        </pc:spChg>
        <pc:picChg chg="mod modCrop">
          <ac:chgData name="Flores, Virginia" userId="3ca9247a-3cf9-4ea2-bd42-a8308486a0e2" providerId="ADAL" clId="{0332D3D0-30E7-4691-8636-793779A7067B}" dt="2019-07-18T18:59:28.222" v="987" actId="14100"/>
          <ac:picMkLst>
            <pc:docMk/>
            <pc:sldMk cId="671838025" sldId="518"/>
            <ac:picMk id="6" creationId="{765C67FF-88F5-4070-89EA-9CE38EF2744D}"/>
          </ac:picMkLst>
        </pc:picChg>
      </pc:sldChg>
      <pc:sldChg chg="del">
        <pc:chgData name="Flores, Virginia" userId="3ca9247a-3cf9-4ea2-bd42-a8308486a0e2" providerId="ADAL" clId="{0332D3D0-30E7-4691-8636-793779A7067B}" dt="2019-07-18T18:40:49.949" v="602" actId="2696"/>
        <pc:sldMkLst>
          <pc:docMk/>
          <pc:sldMk cId="1985396304" sldId="519"/>
        </pc:sldMkLst>
      </pc:sldChg>
      <pc:sldChg chg="del">
        <pc:chgData name="Flores, Virginia" userId="3ca9247a-3cf9-4ea2-bd42-a8308486a0e2" providerId="ADAL" clId="{0332D3D0-30E7-4691-8636-793779A7067B}" dt="2019-07-18T18:41:02.129" v="605" actId="2696"/>
        <pc:sldMkLst>
          <pc:docMk/>
          <pc:sldMk cId="3209853201" sldId="521"/>
        </pc:sldMkLst>
      </pc:sldChg>
      <pc:sldChg chg="del">
        <pc:chgData name="Flores, Virginia" userId="3ca9247a-3cf9-4ea2-bd42-a8308486a0e2" providerId="ADAL" clId="{0332D3D0-30E7-4691-8636-793779A7067B}" dt="2019-07-18T18:41:06.660" v="606" actId="2696"/>
        <pc:sldMkLst>
          <pc:docMk/>
          <pc:sldMk cId="3217942005" sldId="532"/>
        </pc:sldMkLst>
      </pc:sldChg>
      <pc:sldChg chg="del">
        <pc:chgData name="Flores, Virginia" userId="3ca9247a-3cf9-4ea2-bd42-a8308486a0e2" providerId="ADAL" clId="{0332D3D0-30E7-4691-8636-793779A7067B}" dt="2019-07-18T18:21:45.917" v="72" actId="2696"/>
        <pc:sldMkLst>
          <pc:docMk/>
          <pc:sldMk cId="1002685744" sldId="541"/>
        </pc:sldMkLst>
      </pc:sldChg>
      <pc:sldChg chg="addSp delSp modSp modNotes">
        <pc:chgData name="Flores, Virginia" userId="3ca9247a-3cf9-4ea2-bd42-a8308486a0e2" providerId="ADAL" clId="{0332D3D0-30E7-4691-8636-793779A7067B}" dt="2019-07-18T19:09:32.695" v="1149"/>
        <pc:sldMkLst>
          <pc:docMk/>
          <pc:sldMk cId="825216440" sldId="543"/>
        </pc:sldMkLst>
        <pc:spChg chg="del">
          <ac:chgData name="Flores, Virginia" userId="3ca9247a-3cf9-4ea2-bd42-a8308486a0e2" providerId="ADAL" clId="{0332D3D0-30E7-4691-8636-793779A7067B}" dt="2019-07-18T18:26:19.100" v="149" actId="478"/>
          <ac:spMkLst>
            <pc:docMk/>
            <pc:sldMk cId="825216440" sldId="543"/>
            <ac:spMk id="2" creationId="{1432567E-61AC-479B-BF4A-A956F2944DE9}"/>
          </ac:spMkLst>
        </pc:spChg>
        <pc:spChg chg="del mod">
          <ac:chgData name="Flores, Virginia" userId="3ca9247a-3cf9-4ea2-bd42-a8308486a0e2" providerId="ADAL" clId="{0332D3D0-30E7-4691-8636-793779A7067B}" dt="2019-07-18T18:26:21.560" v="151" actId="478"/>
          <ac:spMkLst>
            <pc:docMk/>
            <pc:sldMk cId="825216440" sldId="543"/>
            <ac:spMk id="3" creationId="{CA9BA82C-C174-4DF2-8D28-F43349B7735F}"/>
          </ac:spMkLst>
        </pc:spChg>
        <pc:spChg chg="mod">
          <ac:chgData name="Flores, Virginia" userId="3ca9247a-3cf9-4ea2-bd42-a8308486a0e2" providerId="ADAL" clId="{0332D3D0-30E7-4691-8636-793779A7067B}" dt="2019-07-18T18:47:13.574" v="615" actId="207"/>
          <ac:spMkLst>
            <pc:docMk/>
            <pc:sldMk cId="825216440" sldId="543"/>
            <ac:spMk id="11" creationId="{833668D7-A86B-4EF1-83DC-3F74046AA567}"/>
          </ac:spMkLst>
        </pc:spChg>
        <pc:spChg chg="mod">
          <ac:chgData name="Flores, Virginia" userId="3ca9247a-3cf9-4ea2-bd42-a8308486a0e2" providerId="ADAL" clId="{0332D3D0-30E7-4691-8636-793779A7067B}" dt="2019-07-18T18:51:20.870" v="634" actId="207"/>
          <ac:spMkLst>
            <pc:docMk/>
            <pc:sldMk cId="825216440" sldId="543"/>
            <ac:spMk id="38" creationId="{2E960518-A85D-4D82-88D9-3FCA3A3FFD7E}"/>
          </ac:spMkLst>
        </pc:spChg>
        <pc:spChg chg="add mod">
          <ac:chgData name="Flores, Virginia" userId="3ca9247a-3cf9-4ea2-bd42-a8308486a0e2" providerId="ADAL" clId="{0332D3D0-30E7-4691-8636-793779A7067B}" dt="2019-07-18T18:50:26.780" v="629" actId="20577"/>
          <ac:spMkLst>
            <pc:docMk/>
            <pc:sldMk cId="825216440" sldId="543"/>
            <ac:spMk id="40" creationId="{21726E27-3275-429C-8ECF-22F37AB348BE}"/>
          </ac:spMkLst>
        </pc:spChg>
        <pc:spChg chg="mod">
          <ac:chgData name="Flores, Virginia" userId="3ca9247a-3cf9-4ea2-bd42-a8308486a0e2" providerId="ADAL" clId="{0332D3D0-30E7-4691-8636-793779A7067B}" dt="2019-07-18T18:49:57.892" v="619" actId="207"/>
          <ac:spMkLst>
            <pc:docMk/>
            <pc:sldMk cId="825216440" sldId="543"/>
            <ac:spMk id="55" creationId="{4609A5A3-EFC9-425B-92B8-43FF52CA0787}"/>
          </ac:spMkLst>
        </pc:spChg>
        <pc:spChg chg="del">
          <ac:chgData name="Flores, Virginia" userId="3ca9247a-3cf9-4ea2-bd42-a8308486a0e2" providerId="ADAL" clId="{0332D3D0-30E7-4691-8636-793779A7067B}" dt="2019-07-18T18:50:06.382" v="620" actId="478"/>
          <ac:spMkLst>
            <pc:docMk/>
            <pc:sldMk cId="825216440" sldId="543"/>
            <ac:spMk id="57" creationId="{FC5F124D-DE71-4E50-93B0-F5E77D64CF32}"/>
          </ac:spMkLst>
        </pc:spChg>
        <pc:spChg chg="mod">
          <ac:chgData name="Flores, Virginia" userId="3ca9247a-3cf9-4ea2-bd42-a8308486a0e2" providerId="ADAL" clId="{0332D3D0-30E7-4691-8636-793779A7067B}" dt="2019-07-18T18:47:42.419" v="616" actId="207"/>
          <ac:spMkLst>
            <pc:docMk/>
            <pc:sldMk cId="825216440" sldId="543"/>
            <ac:spMk id="62" creationId="{9ABB2151-8CD0-4B34-A4B1-CC8A6662C402}"/>
          </ac:spMkLst>
        </pc:spChg>
        <pc:spChg chg="mod">
          <ac:chgData name="Flores, Virginia" userId="3ca9247a-3cf9-4ea2-bd42-a8308486a0e2" providerId="ADAL" clId="{0332D3D0-30E7-4691-8636-793779A7067B}" dt="2019-07-18T18:50:49.680" v="632" actId="207"/>
          <ac:spMkLst>
            <pc:docMk/>
            <pc:sldMk cId="825216440" sldId="543"/>
            <ac:spMk id="87" creationId="{371B540C-6609-4A2B-8106-DEA2219DE399}"/>
          </ac:spMkLst>
        </pc:spChg>
        <pc:grpChg chg="add del">
          <ac:chgData name="Flores, Virginia" userId="3ca9247a-3cf9-4ea2-bd42-a8308486a0e2" providerId="ADAL" clId="{0332D3D0-30E7-4691-8636-793779A7067B}" dt="2019-07-18T18:26:24.260" v="153" actId="478"/>
          <ac:grpSpMkLst>
            <pc:docMk/>
            <pc:sldMk cId="825216440" sldId="543"/>
            <ac:grpSpMk id="122" creationId="{95C4A0FD-95A2-493B-B02B-24C60E8A29E4}"/>
          </ac:grpSpMkLst>
        </pc:grpChg>
        <pc:cxnChg chg="mod">
          <ac:chgData name="Flores, Virginia" userId="3ca9247a-3cf9-4ea2-bd42-a8308486a0e2" providerId="ADAL" clId="{0332D3D0-30E7-4691-8636-793779A7067B}" dt="2019-07-18T18:26:24.260" v="153" actId="478"/>
          <ac:cxnSpMkLst>
            <pc:docMk/>
            <pc:sldMk cId="825216440" sldId="543"/>
            <ac:cxnSpMk id="25" creationId="{9B9FD811-3918-4348-8625-10816B0F832A}"/>
          </ac:cxnSpMkLst>
        </pc:cxnChg>
        <pc:cxnChg chg="mod">
          <ac:chgData name="Flores, Virginia" userId="3ca9247a-3cf9-4ea2-bd42-a8308486a0e2" providerId="ADAL" clId="{0332D3D0-30E7-4691-8636-793779A7067B}" dt="2019-07-18T18:50:37.601" v="631" actId="14100"/>
          <ac:cxnSpMkLst>
            <pc:docMk/>
            <pc:sldMk cId="825216440" sldId="543"/>
            <ac:cxnSpMk id="28" creationId="{A0669962-5845-4B90-A57F-7A1F41CB501A}"/>
          </ac:cxnSpMkLst>
        </pc:cxnChg>
        <pc:cxnChg chg="mod">
          <ac:chgData name="Flores, Virginia" userId="3ca9247a-3cf9-4ea2-bd42-a8308486a0e2" providerId="ADAL" clId="{0332D3D0-30E7-4691-8636-793779A7067B}" dt="2019-07-18T18:50:06.382" v="620" actId="478"/>
          <ac:cxnSpMkLst>
            <pc:docMk/>
            <pc:sldMk cId="825216440" sldId="543"/>
            <ac:cxnSpMk id="34" creationId="{31C06E25-448F-419E-8F7D-79CBB9BE18A3}"/>
          </ac:cxnSpMkLst>
        </pc:cxnChg>
        <pc:cxnChg chg="mod">
          <ac:chgData name="Flores, Virginia" userId="3ca9247a-3cf9-4ea2-bd42-a8308486a0e2" providerId="ADAL" clId="{0332D3D0-30E7-4691-8636-793779A7067B}" dt="2019-07-18T18:26:24.260" v="153" actId="478"/>
          <ac:cxnSpMkLst>
            <pc:docMk/>
            <pc:sldMk cId="825216440" sldId="543"/>
            <ac:cxnSpMk id="37" creationId="{3207091E-64C2-439F-865A-0520FC65F34D}"/>
          </ac:cxnSpMkLst>
        </pc:cxnChg>
        <pc:cxnChg chg="mod">
          <ac:chgData name="Flores, Virginia" userId="3ca9247a-3cf9-4ea2-bd42-a8308486a0e2" providerId="ADAL" clId="{0332D3D0-30E7-4691-8636-793779A7067B}" dt="2019-07-18T18:50:37.601" v="631" actId="14100"/>
          <ac:cxnSpMkLst>
            <pc:docMk/>
            <pc:sldMk cId="825216440" sldId="543"/>
            <ac:cxnSpMk id="61" creationId="{064F05E7-47E8-44BE-8B38-AC2DACC80B6B}"/>
          </ac:cxnSpMkLst>
        </pc:cxnChg>
        <pc:cxnChg chg="mod">
          <ac:chgData name="Flores, Virginia" userId="3ca9247a-3cf9-4ea2-bd42-a8308486a0e2" providerId="ADAL" clId="{0332D3D0-30E7-4691-8636-793779A7067B}" dt="2019-07-18T18:26:24.260" v="153" actId="478"/>
          <ac:cxnSpMkLst>
            <pc:docMk/>
            <pc:sldMk cId="825216440" sldId="543"/>
            <ac:cxnSpMk id="67" creationId="{275EF283-53ED-49BC-8C67-FE754A078360}"/>
          </ac:cxnSpMkLst>
        </pc:cxnChg>
        <pc:cxnChg chg="del">
          <ac:chgData name="Flores, Virginia" userId="3ca9247a-3cf9-4ea2-bd42-a8308486a0e2" providerId="ADAL" clId="{0332D3D0-30E7-4691-8636-793779A7067B}" dt="2019-07-18T18:26:26.171" v="154" actId="478"/>
          <ac:cxnSpMkLst>
            <pc:docMk/>
            <pc:sldMk cId="825216440" sldId="543"/>
            <ac:cxnSpMk id="69" creationId="{A49EA72B-9C04-4FF0-A526-49BDDF21D420}"/>
          </ac:cxnSpMkLst>
        </pc:cxnChg>
        <pc:cxnChg chg="mod">
          <ac:chgData name="Flores, Virginia" userId="3ca9247a-3cf9-4ea2-bd42-a8308486a0e2" providerId="ADAL" clId="{0332D3D0-30E7-4691-8636-793779A7067B}" dt="2019-07-18T18:26:24.260" v="153" actId="478"/>
          <ac:cxnSpMkLst>
            <pc:docMk/>
            <pc:sldMk cId="825216440" sldId="543"/>
            <ac:cxnSpMk id="109" creationId="{4789E40E-724D-4EB5-A2BE-7F043A98CF20}"/>
          </ac:cxnSpMkLst>
        </pc:cxnChg>
      </pc:sldChg>
      <pc:sldChg chg="modSp del">
        <pc:chgData name="Flores, Virginia" userId="3ca9247a-3cf9-4ea2-bd42-a8308486a0e2" providerId="ADAL" clId="{0332D3D0-30E7-4691-8636-793779A7067B}" dt="2019-07-18T18:25:43.109" v="148" actId="2696"/>
        <pc:sldMkLst>
          <pc:docMk/>
          <pc:sldMk cId="1031548940" sldId="544"/>
        </pc:sldMkLst>
        <pc:spChg chg="mod">
          <ac:chgData name="Flores, Virginia" userId="3ca9247a-3cf9-4ea2-bd42-a8308486a0e2" providerId="ADAL" clId="{0332D3D0-30E7-4691-8636-793779A7067B}" dt="2019-07-18T18:24:26.345" v="128"/>
          <ac:spMkLst>
            <pc:docMk/>
            <pc:sldMk cId="1031548940" sldId="544"/>
            <ac:spMk id="3" creationId="{00000000-0000-0000-0000-000000000000}"/>
          </ac:spMkLst>
        </pc:spChg>
      </pc:sldChg>
      <pc:sldChg chg="modSp modNotes">
        <pc:chgData name="Flores, Virginia" userId="3ca9247a-3cf9-4ea2-bd42-a8308486a0e2" providerId="ADAL" clId="{0332D3D0-30E7-4691-8636-793779A7067B}" dt="2019-07-18T19:09:32.695" v="1149"/>
        <pc:sldMkLst>
          <pc:docMk/>
          <pc:sldMk cId="1631873839" sldId="545"/>
        </pc:sldMkLst>
        <pc:spChg chg="mod">
          <ac:chgData name="Flores, Virginia" userId="3ca9247a-3cf9-4ea2-bd42-a8308486a0e2" providerId="ADAL" clId="{0332D3D0-30E7-4691-8636-793779A7067B}" dt="2019-07-18T18:51:14.770" v="633" actId="207"/>
          <ac:spMkLst>
            <pc:docMk/>
            <pc:sldMk cId="1631873839" sldId="545"/>
            <ac:spMk id="7" creationId="{5A10A47D-A289-413B-A5E5-64DBA6AC4EF0}"/>
          </ac:spMkLst>
        </pc:spChg>
        <pc:graphicFrameChg chg="mod">
          <ac:chgData name="Flores, Virginia" userId="3ca9247a-3cf9-4ea2-bd42-a8308486a0e2" providerId="ADAL" clId="{0332D3D0-30E7-4691-8636-793779A7067B}" dt="2019-07-18T18:33:01.673" v="290" actId="20577"/>
          <ac:graphicFrameMkLst>
            <pc:docMk/>
            <pc:sldMk cId="1631873839" sldId="545"/>
            <ac:graphicFrameMk id="5" creationId="{00000000-0000-0000-0000-000000000000}"/>
          </ac:graphicFrameMkLst>
        </pc:graphicFrameChg>
      </pc:sldChg>
      <pc:sldChg chg="modSp">
        <pc:chgData name="Flores, Virginia" userId="3ca9247a-3cf9-4ea2-bd42-a8308486a0e2" providerId="ADAL" clId="{0332D3D0-30E7-4691-8636-793779A7067B}" dt="2019-07-18T18:51:28.056" v="635" actId="207"/>
        <pc:sldMkLst>
          <pc:docMk/>
          <pc:sldMk cId="179047011" sldId="547"/>
        </pc:sldMkLst>
        <pc:spChg chg="mod">
          <ac:chgData name="Flores, Virginia" userId="3ca9247a-3cf9-4ea2-bd42-a8308486a0e2" providerId="ADAL" clId="{0332D3D0-30E7-4691-8636-793779A7067B}" dt="2019-07-18T18:40:35.487" v="601" actId="20577"/>
          <ac:spMkLst>
            <pc:docMk/>
            <pc:sldMk cId="179047011" sldId="547"/>
            <ac:spMk id="3" creationId="{00000000-0000-0000-0000-000000000000}"/>
          </ac:spMkLst>
        </pc:spChg>
        <pc:spChg chg="mod">
          <ac:chgData name="Flores, Virginia" userId="3ca9247a-3cf9-4ea2-bd42-a8308486a0e2" providerId="ADAL" clId="{0332D3D0-30E7-4691-8636-793779A7067B}" dt="2019-07-18T18:51:28.056" v="635" actId="207"/>
          <ac:spMkLst>
            <pc:docMk/>
            <pc:sldMk cId="179047011" sldId="547"/>
            <ac:spMk id="7" creationId="{AECF2E1E-5E4D-407F-891F-C542CCB36765}"/>
          </ac:spMkLst>
        </pc:spChg>
      </pc:sldChg>
      <pc:sldChg chg="del">
        <pc:chgData name="Flores, Virginia" userId="3ca9247a-3cf9-4ea2-bd42-a8308486a0e2" providerId="ADAL" clId="{0332D3D0-30E7-4691-8636-793779A7067B}" dt="2019-07-18T18:30:11.763" v="241" actId="2696"/>
        <pc:sldMkLst>
          <pc:docMk/>
          <pc:sldMk cId="1038313376" sldId="548"/>
        </pc:sldMkLst>
      </pc:sldChg>
      <pc:sldChg chg="modSp">
        <pc:chgData name="Flores, Virginia" userId="3ca9247a-3cf9-4ea2-bd42-a8308486a0e2" providerId="ADAL" clId="{0332D3D0-30E7-4691-8636-793779A7067B}" dt="2019-07-18T18:51:31.535" v="636" actId="207"/>
        <pc:sldMkLst>
          <pc:docMk/>
          <pc:sldMk cId="4205031506" sldId="549"/>
        </pc:sldMkLst>
        <pc:spChg chg="mod">
          <ac:chgData name="Flores, Virginia" userId="3ca9247a-3cf9-4ea2-bd42-a8308486a0e2" providerId="ADAL" clId="{0332D3D0-30E7-4691-8636-793779A7067B}" dt="2019-07-18T18:39:25.466" v="567" actId="20577"/>
          <ac:spMkLst>
            <pc:docMk/>
            <pc:sldMk cId="4205031506" sldId="549"/>
            <ac:spMk id="3" creationId="{00000000-0000-0000-0000-000000000000}"/>
          </ac:spMkLst>
        </pc:spChg>
        <pc:spChg chg="mod">
          <ac:chgData name="Flores, Virginia" userId="3ca9247a-3cf9-4ea2-bd42-a8308486a0e2" providerId="ADAL" clId="{0332D3D0-30E7-4691-8636-793779A7067B}" dt="2019-07-18T18:51:31.535" v="636" actId="207"/>
          <ac:spMkLst>
            <pc:docMk/>
            <pc:sldMk cId="4205031506" sldId="549"/>
            <ac:spMk id="6" creationId="{85119C3D-33C4-492D-BD6C-F05C93B16CE7}"/>
          </ac:spMkLst>
        </pc:spChg>
      </pc:sldChg>
      <pc:sldChg chg="del">
        <pc:chgData name="Flores, Virginia" userId="3ca9247a-3cf9-4ea2-bd42-a8308486a0e2" providerId="ADAL" clId="{0332D3D0-30E7-4691-8636-793779A7067B}" dt="2019-07-18T18:35:35.614" v="418" actId="2696"/>
        <pc:sldMkLst>
          <pc:docMk/>
          <pc:sldMk cId="636792019" sldId="550"/>
        </pc:sldMkLst>
      </pc:sldChg>
      <pc:sldChg chg="modSp">
        <pc:chgData name="Flores, Virginia" userId="3ca9247a-3cf9-4ea2-bd42-a8308486a0e2" providerId="ADAL" clId="{0332D3D0-30E7-4691-8636-793779A7067B}" dt="2019-07-18T19:08:21.262" v="1148"/>
        <pc:sldMkLst>
          <pc:docMk/>
          <pc:sldMk cId="1640582241" sldId="565"/>
        </pc:sldMkLst>
        <pc:spChg chg="mod">
          <ac:chgData name="Flores, Virginia" userId="3ca9247a-3cf9-4ea2-bd42-a8308486a0e2" providerId="ADAL" clId="{0332D3D0-30E7-4691-8636-793779A7067B}" dt="2019-07-18T19:08:21.262" v="1148"/>
          <ac:spMkLst>
            <pc:docMk/>
            <pc:sldMk cId="1640582241" sldId="565"/>
            <ac:spMk id="3" creationId="{00000000-0000-0000-0000-000000000000}"/>
          </ac:spMkLst>
        </pc:spChg>
        <pc:spChg chg="mod">
          <ac:chgData name="Flores, Virginia" userId="3ca9247a-3cf9-4ea2-bd42-a8308486a0e2" providerId="ADAL" clId="{0332D3D0-30E7-4691-8636-793779A7067B}" dt="2019-07-18T18:51:42.862" v="639" actId="207"/>
          <ac:spMkLst>
            <pc:docMk/>
            <pc:sldMk cId="1640582241" sldId="565"/>
            <ac:spMk id="5" creationId="{F987CEED-ED40-4EFF-8E08-F97102EED6CE}"/>
          </ac:spMkLst>
        </pc:spChg>
      </pc:sldChg>
      <pc:sldChg chg="addSp delSp modSp add modNotesTx">
        <pc:chgData name="Flores, Virginia" userId="3ca9247a-3cf9-4ea2-bd42-a8308486a0e2" providerId="ADAL" clId="{0332D3D0-30E7-4691-8636-793779A7067B}" dt="2019-07-18T19:12:04.744" v="1167" actId="113"/>
        <pc:sldMkLst>
          <pc:docMk/>
          <pc:sldMk cId="1458007999" sldId="566"/>
        </pc:sldMkLst>
        <pc:spChg chg="del mod">
          <ac:chgData name="Flores, Virginia" userId="3ca9247a-3cf9-4ea2-bd42-a8308486a0e2" providerId="ADAL" clId="{0332D3D0-30E7-4691-8636-793779A7067B}" dt="2019-07-18T18:52:37" v="644" actId="478"/>
          <ac:spMkLst>
            <pc:docMk/>
            <pc:sldMk cId="1458007999" sldId="566"/>
            <ac:spMk id="3" creationId="{00000000-0000-0000-0000-000000000000}"/>
          </ac:spMkLst>
        </pc:spChg>
        <pc:spChg chg="mod">
          <ac:chgData name="Flores, Virginia" userId="3ca9247a-3cf9-4ea2-bd42-a8308486a0e2" providerId="ADAL" clId="{0332D3D0-30E7-4691-8636-793779A7067B}" dt="2019-07-18T18:52:50.090" v="672" actId="20577"/>
          <ac:spMkLst>
            <pc:docMk/>
            <pc:sldMk cId="1458007999" sldId="566"/>
            <ac:spMk id="5" creationId="{F987CEED-ED40-4EFF-8E08-F97102EED6CE}"/>
          </ac:spMkLst>
        </pc:spChg>
        <pc:spChg chg="add mod">
          <ac:chgData name="Flores, Virginia" userId="3ca9247a-3cf9-4ea2-bd42-a8308486a0e2" providerId="ADAL" clId="{0332D3D0-30E7-4691-8636-793779A7067B}" dt="2019-07-18T18:57:27.801" v="907" actId="948"/>
          <ac:spMkLst>
            <pc:docMk/>
            <pc:sldMk cId="1458007999" sldId="566"/>
            <ac:spMk id="6" creationId="{A361F794-5468-4EFE-8898-F2E25BD9468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ud.gov/sites/dfiles/Housing/documents/2018_RAD_Rents.xls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ud.gov/sites/dfiles/Housing/documents/2018_RAD_Rents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89CEC-7237-4BD2-A749-D2D9DA16210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D1EFE-E500-4CE6-858B-B2D15D39C59E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A9FD0013-0E6A-4049-B09D-05200005B326}" type="parTrans" cxnId="{AA5949ED-E1BC-4EDB-A443-3C7CE7BB5511}">
      <dgm:prSet/>
      <dgm:spPr/>
      <dgm:t>
        <a:bodyPr/>
        <a:lstStyle/>
        <a:p>
          <a:endParaRPr lang="en-US"/>
        </a:p>
      </dgm:t>
    </dgm:pt>
    <dgm:pt modelId="{E807D5C6-7D61-4A7A-90EC-0E77903556AA}" type="sibTrans" cxnId="{AA5949ED-E1BC-4EDB-A443-3C7CE7BB5511}">
      <dgm:prSet/>
      <dgm:spPr/>
      <dgm:t>
        <a:bodyPr/>
        <a:lstStyle/>
        <a:p>
          <a:endParaRPr lang="en-US"/>
        </a:p>
      </dgm:t>
    </dgm:pt>
    <dgm:pt modelId="{A0565300-F2AD-4B14-9BBA-97A904DF1301}">
      <dgm:prSet phldrT="[Text]" custT="1"/>
      <dgm:spPr/>
      <dgm:t>
        <a:bodyPr/>
        <a:lstStyle/>
        <a:p>
          <a:r>
            <a:rPr lang="en-US" sz="2000" dirty="0"/>
            <a:t>Section 8 contract rents based on current public housing funding (</a:t>
          </a:r>
          <a:r>
            <a:rPr lang="en-US" sz="2000" dirty="0">
              <a:hlinkClick xmlns:r="http://schemas.openxmlformats.org/officeDocument/2006/relationships" r:id="rId1"/>
            </a:rPr>
            <a:t>2019 RAD Rents now available</a:t>
          </a:r>
          <a:r>
            <a:rPr lang="en-US" sz="2000" dirty="0"/>
            <a:t>)</a:t>
          </a:r>
        </a:p>
      </dgm:t>
    </dgm:pt>
    <dgm:pt modelId="{2BD303E7-7F28-4690-A9BF-EBDD33964D0C}" type="parTrans" cxnId="{2299327C-850C-401D-8B4E-07B7EBB80D99}">
      <dgm:prSet/>
      <dgm:spPr/>
      <dgm:t>
        <a:bodyPr/>
        <a:lstStyle/>
        <a:p>
          <a:endParaRPr lang="en-US"/>
        </a:p>
      </dgm:t>
    </dgm:pt>
    <dgm:pt modelId="{8D2982FF-91A8-4D3D-89DB-1784128EB9E3}" type="sibTrans" cxnId="{2299327C-850C-401D-8B4E-07B7EBB80D99}">
      <dgm:prSet/>
      <dgm:spPr/>
      <dgm:t>
        <a:bodyPr/>
        <a:lstStyle/>
        <a:p>
          <a:endParaRPr lang="en-US"/>
        </a:p>
      </dgm:t>
    </dgm:pt>
    <dgm:pt modelId="{2DC7242C-7402-4F93-86FB-56996D06F31C}">
      <dgm:prSet phldrT="[Text]" custT="1"/>
      <dgm:spPr/>
      <dgm:t>
        <a:bodyPr/>
        <a:lstStyle/>
        <a:p>
          <a:r>
            <a:rPr lang="en-US" sz="2000" dirty="0"/>
            <a:t>Rents adjusted by Operating Cost Adjustment Factor (OCAF)</a:t>
          </a:r>
        </a:p>
      </dgm:t>
    </dgm:pt>
    <dgm:pt modelId="{428EC457-430C-4822-820C-FD01B4977413}" type="parTrans" cxnId="{B1F431C4-76F2-47C8-A30E-0C8F2F41EF65}">
      <dgm:prSet/>
      <dgm:spPr/>
      <dgm:t>
        <a:bodyPr/>
        <a:lstStyle/>
        <a:p>
          <a:endParaRPr lang="en-US"/>
        </a:p>
      </dgm:t>
    </dgm:pt>
    <dgm:pt modelId="{4A48519E-5890-43B8-B7C5-3D5693240CEA}" type="sibTrans" cxnId="{B1F431C4-76F2-47C8-A30E-0C8F2F41EF65}">
      <dgm:prSet/>
      <dgm:spPr/>
      <dgm:t>
        <a:bodyPr/>
        <a:lstStyle/>
        <a:p>
          <a:endParaRPr lang="en-US"/>
        </a:p>
      </dgm:t>
    </dgm:pt>
    <dgm:pt modelId="{43DC4D42-2114-4068-935B-1C9ECA18D698}">
      <dgm:prSet phldrT="[Text]"/>
      <dgm:spPr/>
      <dgm:t>
        <a:bodyPr/>
        <a:lstStyle/>
        <a:p>
          <a:r>
            <a:rPr lang="en-US" dirty="0"/>
            <a:t>Capital Needs</a:t>
          </a:r>
        </a:p>
      </dgm:t>
    </dgm:pt>
    <dgm:pt modelId="{77FD2E6E-A68A-40D2-AB97-9170C20FDA02}" type="parTrans" cxnId="{DC02BE97-D851-45A2-8BAA-50FC506C94FE}">
      <dgm:prSet/>
      <dgm:spPr/>
      <dgm:t>
        <a:bodyPr/>
        <a:lstStyle/>
        <a:p>
          <a:endParaRPr lang="en-US"/>
        </a:p>
      </dgm:t>
    </dgm:pt>
    <dgm:pt modelId="{5A0EC232-C37D-4DAD-9C40-832DCDCB54EF}" type="sibTrans" cxnId="{DC02BE97-D851-45A2-8BAA-50FC506C94FE}">
      <dgm:prSet/>
      <dgm:spPr/>
      <dgm:t>
        <a:bodyPr/>
        <a:lstStyle/>
        <a:p>
          <a:endParaRPr lang="en-US"/>
        </a:p>
      </dgm:t>
    </dgm:pt>
    <dgm:pt modelId="{05E2BE5E-B1B1-44A0-85F3-A4C9C5DD711C}">
      <dgm:prSet phldrT="[Text]" custT="1"/>
      <dgm:spPr/>
      <dgm:t>
        <a:bodyPr/>
        <a:lstStyle/>
        <a:p>
          <a:r>
            <a:rPr lang="en-US" sz="2000" dirty="0"/>
            <a:t>Capital Needs Assessment completed</a:t>
          </a:r>
        </a:p>
      </dgm:t>
    </dgm:pt>
    <dgm:pt modelId="{12AB81E2-A27E-4E85-83B8-7355703C8A0D}" type="parTrans" cxnId="{03EF357B-E906-43C3-A971-F1EF6ACD79BF}">
      <dgm:prSet/>
      <dgm:spPr/>
      <dgm:t>
        <a:bodyPr/>
        <a:lstStyle/>
        <a:p>
          <a:endParaRPr lang="en-US"/>
        </a:p>
      </dgm:t>
    </dgm:pt>
    <dgm:pt modelId="{7701427E-C03F-4E00-B33D-98A2C843F16D}" type="sibTrans" cxnId="{03EF357B-E906-43C3-A971-F1EF6ACD79BF}">
      <dgm:prSet/>
      <dgm:spPr/>
      <dgm:t>
        <a:bodyPr/>
        <a:lstStyle/>
        <a:p>
          <a:endParaRPr lang="en-US"/>
        </a:p>
      </dgm:t>
    </dgm:pt>
    <dgm:pt modelId="{B8E98E87-6BE2-4BBD-A4A4-D51FF8B3D448}">
      <dgm:prSet phldrT="[Text]"/>
      <dgm:spPr/>
      <dgm:t>
        <a:bodyPr/>
        <a:lstStyle/>
        <a:p>
          <a:r>
            <a:rPr lang="en-US" dirty="0"/>
            <a:t>Tenant Rights</a:t>
          </a:r>
        </a:p>
      </dgm:t>
    </dgm:pt>
    <dgm:pt modelId="{1FCC774C-C29E-4A4A-885B-64A384607AA6}" type="parTrans" cxnId="{E237669A-E595-4CCE-978D-718326E90FC5}">
      <dgm:prSet/>
      <dgm:spPr/>
      <dgm:t>
        <a:bodyPr/>
        <a:lstStyle/>
        <a:p>
          <a:endParaRPr lang="en-US"/>
        </a:p>
      </dgm:t>
    </dgm:pt>
    <dgm:pt modelId="{346DC5C6-BA5A-407F-B8DB-2C320C6AF300}" type="sibTrans" cxnId="{E237669A-E595-4CCE-978D-718326E90FC5}">
      <dgm:prSet/>
      <dgm:spPr/>
      <dgm:t>
        <a:bodyPr/>
        <a:lstStyle/>
        <a:p>
          <a:endParaRPr lang="en-US"/>
        </a:p>
      </dgm:t>
    </dgm:pt>
    <dgm:pt modelId="{1D779F40-1CE9-48F9-9629-ECD862FC610D}">
      <dgm:prSet phldrT="[Text]" custT="1"/>
      <dgm:spPr/>
      <dgm:t>
        <a:bodyPr/>
        <a:lstStyle/>
        <a:p>
          <a:r>
            <a:rPr lang="en-US" sz="2000" dirty="0"/>
            <a:t>Resident right of return + prohibition against rescreening</a:t>
          </a:r>
        </a:p>
      </dgm:t>
    </dgm:pt>
    <dgm:pt modelId="{9CD6F06A-7282-4B78-AD00-83B6373EF5D6}" type="parTrans" cxnId="{3E40952A-4E7A-4BE1-BA6F-0265746BEADB}">
      <dgm:prSet/>
      <dgm:spPr/>
      <dgm:t>
        <a:bodyPr/>
        <a:lstStyle/>
        <a:p>
          <a:endParaRPr lang="en-US"/>
        </a:p>
      </dgm:t>
    </dgm:pt>
    <dgm:pt modelId="{99924ABB-1751-46F0-BEC8-BA04911CC313}" type="sibTrans" cxnId="{3E40952A-4E7A-4BE1-BA6F-0265746BEADB}">
      <dgm:prSet/>
      <dgm:spPr/>
      <dgm:t>
        <a:bodyPr/>
        <a:lstStyle/>
        <a:p>
          <a:endParaRPr lang="en-US"/>
        </a:p>
      </dgm:t>
    </dgm:pt>
    <dgm:pt modelId="{95CF8DE7-645E-4547-A68D-99667D4FC129}">
      <dgm:prSet phldrT="[Text]" custT="1"/>
      <dgm:spPr/>
      <dgm:t>
        <a:bodyPr/>
        <a:lstStyle/>
        <a:p>
          <a:r>
            <a:rPr lang="en-US" sz="2000" dirty="0"/>
            <a:t>“Choice-mobility” allowing moves with tenant-based voucher</a:t>
          </a:r>
        </a:p>
      </dgm:t>
    </dgm:pt>
    <dgm:pt modelId="{3D5C0B54-2528-40B1-A95C-542CDDCD5FFB}" type="parTrans" cxnId="{6A69F750-545D-429F-A464-61FF92C67E87}">
      <dgm:prSet/>
      <dgm:spPr/>
      <dgm:t>
        <a:bodyPr/>
        <a:lstStyle/>
        <a:p>
          <a:endParaRPr lang="en-US"/>
        </a:p>
      </dgm:t>
    </dgm:pt>
    <dgm:pt modelId="{8075FE6A-3C6E-41D6-AC47-723BC14F8121}" type="sibTrans" cxnId="{6A69F750-545D-429F-A464-61FF92C67E87}">
      <dgm:prSet/>
      <dgm:spPr/>
      <dgm:t>
        <a:bodyPr/>
        <a:lstStyle/>
        <a:p>
          <a:endParaRPr lang="en-US"/>
        </a:p>
      </dgm:t>
    </dgm:pt>
    <dgm:pt modelId="{4F740D8D-047A-496E-A5F7-952BA1560BAB}">
      <dgm:prSet phldrT="[Text]"/>
      <dgm:spPr/>
      <dgm:t>
        <a:bodyPr/>
        <a:lstStyle/>
        <a:p>
          <a:r>
            <a:rPr lang="en-US" dirty="0"/>
            <a:t>Public Stewardship</a:t>
          </a:r>
        </a:p>
      </dgm:t>
    </dgm:pt>
    <dgm:pt modelId="{D07D3442-7291-4DDD-B088-C239482D7AA9}" type="parTrans" cxnId="{766479B0-AFFE-4600-B81A-FF5036C806BE}">
      <dgm:prSet/>
      <dgm:spPr/>
      <dgm:t>
        <a:bodyPr/>
        <a:lstStyle/>
        <a:p>
          <a:endParaRPr lang="en-US"/>
        </a:p>
      </dgm:t>
    </dgm:pt>
    <dgm:pt modelId="{C87D9AD7-0782-467E-8BE7-ADAE37681AE1}" type="sibTrans" cxnId="{766479B0-AFFE-4600-B81A-FF5036C806BE}">
      <dgm:prSet/>
      <dgm:spPr/>
      <dgm:t>
        <a:bodyPr/>
        <a:lstStyle/>
        <a:p>
          <a:endParaRPr lang="en-US"/>
        </a:p>
      </dgm:t>
    </dgm:pt>
    <dgm:pt modelId="{4F82BAAE-552B-4FB9-854B-A145A86C0E57}">
      <dgm:prSet phldrT="[Text]" custT="1"/>
      <dgm:spPr/>
      <dgm:t>
        <a:bodyPr/>
        <a:lstStyle/>
        <a:p>
          <a:r>
            <a:rPr lang="en-US" sz="2000" dirty="0"/>
            <a:t>Ownership or control by a public or non-profit</a:t>
          </a:r>
        </a:p>
      </dgm:t>
    </dgm:pt>
    <dgm:pt modelId="{DD1FDFC9-A158-4030-A36D-635085E711BF}" type="parTrans" cxnId="{8317B229-3C2A-468D-A212-30DACC97DC23}">
      <dgm:prSet/>
      <dgm:spPr/>
      <dgm:t>
        <a:bodyPr/>
        <a:lstStyle/>
        <a:p>
          <a:endParaRPr lang="en-US"/>
        </a:p>
      </dgm:t>
    </dgm:pt>
    <dgm:pt modelId="{3CFB1322-6B92-4E57-AB1E-EBD144D0394D}" type="sibTrans" cxnId="{8317B229-3C2A-468D-A212-30DACC97DC23}">
      <dgm:prSet/>
      <dgm:spPr/>
      <dgm:t>
        <a:bodyPr/>
        <a:lstStyle/>
        <a:p>
          <a:endParaRPr lang="en-US"/>
        </a:p>
      </dgm:t>
    </dgm:pt>
    <dgm:pt modelId="{D4B3EAE1-483E-4C74-99B1-B18F3C614A99}">
      <dgm:prSet phldrT="[Text]" custT="1"/>
      <dgm:spPr/>
      <dgm:t>
        <a:bodyPr/>
        <a:lstStyle/>
        <a:p>
          <a:r>
            <a:rPr lang="en-US" sz="2000" dirty="0"/>
            <a:t>Long-term Housing Assistant Payment (HAP) contract renews at each expiration</a:t>
          </a:r>
        </a:p>
      </dgm:t>
    </dgm:pt>
    <dgm:pt modelId="{883F164B-66AB-4E76-9C09-D47E7FF74EB2}" type="parTrans" cxnId="{21E09666-1A3B-4D6E-B4BC-31E003590747}">
      <dgm:prSet/>
      <dgm:spPr/>
      <dgm:t>
        <a:bodyPr/>
        <a:lstStyle/>
        <a:p>
          <a:endParaRPr lang="en-US"/>
        </a:p>
      </dgm:t>
    </dgm:pt>
    <dgm:pt modelId="{8B56A69C-A4E8-44B2-835E-5DECCD8C65D1}" type="sibTrans" cxnId="{21E09666-1A3B-4D6E-B4BC-31E003590747}">
      <dgm:prSet/>
      <dgm:spPr/>
      <dgm:t>
        <a:bodyPr/>
        <a:lstStyle/>
        <a:p>
          <a:endParaRPr lang="en-US"/>
        </a:p>
      </dgm:t>
    </dgm:pt>
    <dgm:pt modelId="{977B4101-CCB1-4FAB-A4CB-0C031052DC8C}">
      <dgm:prSet phldrT="[Text]" custT="1"/>
      <dgm:spPr/>
      <dgm:t>
        <a:bodyPr/>
        <a:lstStyle/>
        <a:p>
          <a:r>
            <a:rPr lang="en-US" sz="2000" dirty="0"/>
            <a:t>Public housing organizing and procedural rights continue</a:t>
          </a:r>
        </a:p>
      </dgm:t>
    </dgm:pt>
    <dgm:pt modelId="{5BE04425-1F6B-408A-9165-C851099B4478}" type="parTrans" cxnId="{78FD5958-28BA-4984-9A10-FD3770DCE632}">
      <dgm:prSet/>
      <dgm:spPr/>
      <dgm:t>
        <a:bodyPr/>
        <a:lstStyle/>
        <a:p>
          <a:endParaRPr lang="en-US"/>
        </a:p>
      </dgm:t>
    </dgm:pt>
    <dgm:pt modelId="{4AC6174B-A107-47C4-9096-93FBBB5C1114}" type="sibTrans" cxnId="{78FD5958-28BA-4984-9A10-FD3770DCE632}">
      <dgm:prSet/>
      <dgm:spPr/>
      <dgm:t>
        <a:bodyPr/>
        <a:lstStyle/>
        <a:p>
          <a:endParaRPr lang="en-US"/>
        </a:p>
      </dgm:t>
    </dgm:pt>
    <dgm:pt modelId="{84D4B1A2-24CD-4734-8FF0-68216B717843}">
      <dgm:prSet phldrT="[Text]" custT="1"/>
      <dgm:spPr/>
      <dgm:t>
        <a:bodyPr/>
        <a:lstStyle/>
        <a:p>
          <a:r>
            <a:rPr lang="en-US" sz="2000" dirty="0"/>
            <a:t>PHA must secure financing and fund Replacement Reserve to address needs</a:t>
          </a:r>
        </a:p>
      </dgm:t>
    </dgm:pt>
    <dgm:pt modelId="{66CE49FB-6CB3-48DD-AEC5-55DBCE87A787}" type="parTrans" cxnId="{39415EEA-A415-4E38-8F86-68B2B40F10A5}">
      <dgm:prSet/>
      <dgm:spPr/>
      <dgm:t>
        <a:bodyPr/>
        <a:lstStyle/>
        <a:p>
          <a:endParaRPr lang="en-US"/>
        </a:p>
      </dgm:t>
    </dgm:pt>
    <dgm:pt modelId="{18DFAE81-826B-45D5-B493-E87D6BC8120C}" type="sibTrans" cxnId="{39415EEA-A415-4E38-8F86-68B2B40F10A5}">
      <dgm:prSet/>
      <dgm:spPr/>
      <dgm:t>
        <a:bodyPr/>
        <a:lstStyle/>
        <a:p>
          <a:endParaRPr lang="en-US"/>
        </a:p>
      </dgm:t>
    </dgm:pt>
    <dgm:pt modelId="{2BDEACCD-2AD1-4CE8-8F47-6AD25E90B28C}">
      <dgm:prSet phldrT="[Text]" custT="1"/>
      <dgm:spPr/>
      <dgm:t>
        <a:bodyPr/>
        <a:lstStyle/>
        <a:p>
          <a:r>
            <a:rPr lang="en-US" sz="2000" dirty="0"/>
            <a:t>RAD Use Agreement recorded on land</a:t>
          </a:r>
        </a:p>
      </dgm:t>
    </dgm:pt>
    <dgm:pt modelId="{4ED12654-1939-4675-A663-EF9441E584AF}" type="parTrans" cxnId="{94BA4AB1-CF65-48BB-9F3E-A3FE670FD289}">
      <dgm:prSet/>
      <dgm:spPr/>
      <dgm:t>
        <a:bodyPr/>
        <a:lstStyle/>
        <a:p>
          <a:endParaRPr lang="en-US"/>
        </a:p>
      </dgm:t>
    </dgm:pt>
    <dgm:pt modelId="{19BD88DC-C91A-4321-ACA1-C8471C91E72D}" type="sibTrans" cxnId="{94BA4AB1-CF65-48BB-9F3E-A3FE670FD289}">
      <dgm:prSet/>
      <dgm:spPr/>
      <dgm:t>
        <a:bodyPr/>
        <a:lstStyle/>
        <a:p>
          <a:endParaRPr lang="en-US"/>
        </a:p>
      </dgm:t>
    </dgm:pt>
    <dgm:pt modelId="{12D4FB25-D274-4DC2-9936-7AE221610E41}">
      <dgm:prSet phldrT="[Text]" custT="1"/>
      <dgm:spPr/>
      <dgm:t>
        <a:bodyPr/>
        <a:lstStyle/>
        <a:p>
          <a:r>
            <a:rPr lang="en-US" sz="2000" dirty="0"/>
            <a:t>Long-term Section 8 contract allows access to private capital </a:t>
          </a:r>
        </a:p>
      </dgm:t>
    </dgm:pt>
    <dgm:pt modelId="{A498FB47-74E5-48CA-93B9-34A7675B3F7B}" type="parTrans" cxnId="{6EFCDCFD-CB4A-4A66-B66B-C529E37D42E2}">
      <dgm:prSet/>
      <dgm:spPr/>
      <dgm:t>
        <a:bodyPr/>
        <a:lstStyle/>
        <a:p>
          <a:endParaRPr lang="en-US"/>
        </a:p>
      </dgm:t>
    </dgm:pt>
    <dgm:pt modelId="{C4878287-2B12-4A08-8BCC-76A118E20CAE}" type="sibTrans" cxnId="{6EFCDCFD-CB4A-4A66-B66B-C529E37D42E2}">
      <dgm:prSet/>
      <dgm:spPr/>
      <dgm:t>
        <a:bodyPr/>
        <a:lstStyle/>
        <a:p>
          <a:endParaRPr lang="en-US"/>
        </a:p>
      </dgm:t>
    </dgm:pt>
    <dgm:pt modelId="{890ED0F5-9806-4257-81E3-C60A03775F69}" type="pres">
      <dgm:prSet presAssocID="{12389CEC-7237-4BD2-A749-D2D9DA162102}" presName="Name0" presStyleCnt="0">
        <dgm:presLayoutVars>
          <dgm:dir/>
          <dgm:animLvl val="lvl"/>
          <dgm:resizeHandles val="exact"/>
        </dgm:presLayoutVars>
      </dgm:prSet>
      <dgm:spPr/>
    </dgm:pt>
    <dgm:pt modelId="{EF0DB0E8-6FC5-49A7-97AC-7E84F6419AD5}" type="pres">
      <dgm:prSet presAssocID="{0E1D1EFE-E500-4CE6-858B-B2D15D39C59E}" presName="linNode" presStyleCnt="0"/>
      <dgm:spPr/>
    </dgm:pt>
    <dgm:pt modelId="{F5AA99CE-5CE8-4F74-B3B8-E73F6A7B6511}" type="pres">
      <dgm:prSet presAssocID="{0E1D1EFE-E500-4CE6-858B-B2D15D39C59E}" presName="parentText" presStyleLbl="node1" presStyleIdx="0" presStyleCnt="4" custScaleX="64418" custScaleY="67437">
        <dgm:presLayoutVars>
          <dgm:chMax val="1"/>
          <dgm:bulletEnabled val="1"/>
        </dgm:presLayoutVars>
      </dgm:prSet>
      <dgm:spPr/>
    </dgm:pt>
    <dgm:pt modelId="{3FEAC57E-9C08-418A-BB61-770159BDDFD7}" type="pres">
      <dgm:prSet presAssocID="{0E1D1EFE-E500-4CE6-858B-B2D15D39C59E}" presName="descendantText" presStyleLbl="alignAccFollowNode1" presStyleIdx="0" presStyleCnt="4" custAng="0" custScaleX="119525">
        <dgm:presLayoutVars>
          <dgm:bulletEnabled val="1"/>
        </dgm:presLayoutVars>
      </dgm:prSet>
      <dgm:spPr/>
    </dgm:pt>
    <dgm:pt modelId="{1931B7E0-23C6-4931-8047-15FF6021F55D}" type="pres">
      <dgm:prSet presAssocID="{E807D5C6-7D61-4A7A-90EC-0E77903556AA}" presName="sp" presStyleCnt="0"/>
      <dgm:spPr/>
    </dgm:pt>
    <dgm:pt modelId="{30E132AF-672A-46ED-8EE1-A73EB67D8432}" type="pres">
      <dgm:prSet presAssocID="{43DC4D42-2114-4068-935B-1C9ECA18D698}" presName="linNode" presStyleCnt="0"/>
      <dgm:spPr/>
    </dgm:pt>
    <dgm:pt modelId="{C77BCA4B-76CB-4051-9887-A8AB22A631AE}" type="pres">
      <dgm:prSet presAssocID="{43DC4D42-2114-4068-935B-1C9ECA18D698}" presName="parentText" presStyleLbl="node1" presStyleIdx="1" presStyleCnt="4" custScaleX="65289" custScaleY="67437">
        <dgm:presLayoutVars>
          <dgm:chMax val="1"/>
          <dgm:bulletEnabled val="1"/>
        </dgm:presLayoutVars>
      </dgm:prSet>
      <dgm:spPr/>
    </dgm:pt>
    <dgm:pt modelId="{654BD88C-5C7A-42EA-B4D4-09190530DBDC}" type="pres">
      <dgm:prSet presAssocID="{43DC4D42-2114-4068-935B-1C9ECA18D698}" presName="descendantText" presStyleLbl="alignAccFollowNode1" presStyleIdx="1" presStyleCnt="4" custAng="0" custScaleX="119642">
        <dgm:presLayoutVars>
          <dgm:bulletEnabled val="1"/>
        </dgm:presLayoutVars>
      </dgm:prSet>
      <dgm:spPr/>
    </dgm:pt>
    <dgm:pt modelId="{EC5DB51B-D2A0-4792-8FD9-9433F7F69FBE}" type="pres">
      <dgm:prSet presAssocID="{5A0EC232-C37D-4DAD-9C40-832DCDCB54EF}" presName="sp" presStyleCnt="0"/>
      <dgm:spPr/>
    </dgm:pt>
    <dgm:pt modelId="{AAF40CC2-8926-4477-8C14-38282B962574}" type="pres">
      <dgm:prSet presAssocID="{B8E98E87-6BE2-4BBD-A4A4-D51FF8B3D448}" presName="linNode" presStyleCnt="0"/>
      <dgm:spPr/>
    </dgm:pt>
    <dgm:pt modelId="{2B0F252A-0313-4616-B52C-AC621D389096}" type="pres">
      <dgm:prSet presAssocID="{B8E98E87-6BE2-4BBD-A4A4-D51FF8B3D448}" presName="parentText" presStyleLbl="node1" presStyleIdx="2" presStyleCnt="4" custScaleX="64418" custScaleY="67437">
        <dgm:presLayoutVars>
          <dgm:chMax val="1"/>
          <dgm:bulletEnabled val="1"/>
        </dgm:presLayoutVars>
      </dgm:prSet>
      <dgm:spPr/>
    </dgm:pt>
    <dgm:pt modelId="{677C24C0-8CA3-49D6-B6A3-301BC0D33D6D}" type="pres">
      <dgm:prSet presAssocID="{B8E98E87-6BE2-4BBD-A4A4-D51FF8B3D448}" presName="descendantText" presStyleLbl="alignAccFollowNode1" presStyleIdx="2" presStyleCnt="4" custAng="0" custScaleX="119525">
        <dgm:presLayoutVars>
          <dgm:bulletEnabled val="1"/>
        </dgm:presLayoutVars>
      </dgm:prSet>
      <dgm:spPr/>
    </dgm:pt>
    <dgm:pt modelId="{A142AF4F-DCDD-4CC2-8D45-39303E4C7A63}" type="pres">
      <dgm:prSet presAssocID="{346DC5C6-BA5A-407F-B8DB-2C320C6AF300}" presName="sp" presStyleCnt="0"/>
      <dgm:spPr/>
    </dgm:pt>
    <dgm:pt modelId="{8730BCEA-9B71-4E5C-952D-BDB7D1A500C4}" type="pres">
      <dgm:prSet presAssocID="{4F740D8D-047A-496E-A5F7-952BA1560BAB}" presName="linNode" presStyleCnt="0"/>
      <dgm:spPr/>
    </dgm:pt>
    <dgm:pt modelId="{3D8EB59C-B342-459E-A54B-2351ED4CDC81}" type="pres">
      <dgm:prSet presAssocID="{4F740D8D-047A-496E-A5F7-952BA1560BAB}" presName="parentText" presStyleLbl="node1" presStyleIdx="3" presStyleCnt="4" custScaleX="64418" custScaleY="67437">
        <dgm:presLayoutVars>
          <dgm:chMax val="1"/>
          <dgm:bulletEnabled val="1"/>
        </dgm:presLayoutVars>
      </dgm:prSet>
      <dgm:spPr/>
    </dgm:pt>
    <dgm:pt modelId="{A0A0A139-60F6-4BF7-B8DE-A8FCA2AC8014}" type="pres">
      <dgm:prSet presAssocID="{4F740D8D-047A-496E-A5F7-952BA1560BAB}" presName="descendantText" presStyleLbl="alignAccFollowNode1" presStyleIdx="3" presStyleCnt="4" custAng="0" custScaleX="119525">
        <dgm:presLayoutVars>
          <dgm:bulletEnabled val="1"/>
        </dgm:presLayoutVars>
      </dgm:prSet>
      <dgm:spPr/>
    </dgm:pt>
  </dgm:ptLst>
  <dgm:cxnLst>
    <dgm:cxn modelId="{AF039B08-65B6-453E-8423-6805C1A2CDB0}" type="presOf" srcId="{4F82BAAE-552B-4FB9-854B-A145A86C0E57}" destId="{A0A0A139-60F6-4BF7-B8DE-A8FCA2AC8014}" srcOrd="0" destOrd="0" presId="urn:microsoft.com/office/officeart/2005/8/layout/vList5"/>
    <dgm:cxn modelId="{46B22F0A-4F7F-4EE6-96C8-E12CBFD995C0}" type="presOf" srcId="{4F740D8D-047A-496E-A5F7-952BA1560BAB}" destId="{3D8EB59C-B342-459E-A54B-2351ED4CDC81}" srcOrd="0" destOrd="0" presId="urn:microsoft.com/office/officeart/2005/8/layout/vList5"/>
    <dgm:cxn modelId="{8317B229-3C2A-468D-A212-30DACC97DC23}" srcId="{4F740D8D-047A-496E-A5F7-952BA1560BAB}" destId="{4F82BAAE-552B-4FB9-854B-A145A86C0E57}" srcOrd="0" destOrd="0" parTransId="{DD1FDFC9-A158-4030-A36D-635085E711BF}" sibTransId="{3CFB1322-6B92-4E57-AB1E-EBD144D0394D}"/>
    <dgm:cxn modelId="{3E40952A-4E7A-4BE1-BA6F-0265746BEADB}" srcId="{B8E98E87-6BE2-4BBD-A4A4-D51FF8B3D448}" destId="{1D779F40-1CE9-48F9-9629-ECD862FC610D}" srcOrd="0" destOrd="0" parTransId="{9CD6F06A-7282-4B78-AD00-83B6373EF5D6}" sibTransId="{99924ABB-1751-46F0-BEC8-BA04911CC313}"/>
    <dgm:cxn modelId="{FD477B2D-7E49-4817-B4FF-AD3B3946C399}" type="presOf" srcId="{43DC4D42-2114-4068-935B-1C9ECA18D698}" destId="{C77BCA4B-76CB-4051-9887-A8AB22A631AE}" srcOrd="0" destOrd="0" presId="urn:microsoft.com/office/officeart/2005/8/layout/vList5"/>
    <dgm:cxn modelId="{645BEE2D-C055-4789-AEF4-A64F32A2CCF5}" type="presOf" srcId="{0E1D1EFE-E500-4CE6-858B-B2D15D39C59E}" destId="{F5AA99CE-5CE8-4F74-B3B8-E73F6A7B6511}" srcOrd="0" destOrd="0" presId="urn:microsoft.com/office/officeart/2005/8/layout/vList5"/>
    <dgm:cxn modelId="{DD5D202E-5BAB-4442-B8BF-622FA247ECC3}" type="presOf" srcId="{D4B3EAE1-483E-4C74-99B1-B18F3C614A99}" destId="{A0A0A139-60F6-4BF7-B8DE-A8FCA2AC8014}" srcOrd="0" destOrd="1" presId="urn:microsoft.com/office/officeart/2005/8/layout/vList5"/>
    <dgm:cxn modelId="{36C6D83E-9245-4001-8120-3DC63DE02468}" type="presOf" srcId="{95CF8DE7-645E-4547-A68D-99667D4FC129}" destId="{677C24C0-8CA3-49D6-B6A3-301BC0D33D6D}" srcOrd="0" destOrd="2" presId="urn:microsoft.com/office/officeart/2005/8/layout/vList5"/>
    <dgm:cxn modelId="{406EFF42-995E-4F26-AFE5-9226116BA09B}" type="presOf" srcId="{12D4FB25-D274-4DC2-9936-7AE221610E41}" destId="{3FEAC57E-9C08-418A-BB61-770159BDDFD7}" srcOrd="0" destOrd="2" presId="urn:microsoft.com/office/officeart/2005/8/layout/vList5"/>
    <dgm:cxn modelId="{21E09666-1A3B-4D6E-B4BC-31E003590747}" srcId="{4F740D8D-047A-496E-A5F7-952BA1560BAB}" destId="{D4B3EAE1-483E-4C74-99B1-B18F3C614A99}" srcOrd="1" destOrd="0" parTransId="{883F164B-66AB-4E76-9C09-D47E7FF74EB2}" sibTransId="{8B56A69C-A4E8-44B2-835E-5DECCD8C65D1}"/>
    <dgm:cxn modelId="{16C9D246-95A5-40D7-B030-35B30E13C2F0}" type="presOf" srcId="{2DC7242C-7402-4F93-86FB-56996D06F31C}" destId="{3FEAC57E-9C08-418A-BB61-770159BDDFD7}" srcOrd="0" destOrd="1" presId="urn:microsoft.com/office/officeart/2005/8/layout/vList5"/>
    <dgm:cxn modelId="{11B25C6F-3151-4994-BEDE-45A44630F91E}" type="presOf" srcId="{2BDEACCD-2AD1-4CE8-8F47-6AD25E90B28C}" destId="{A0A0A139-60F6-4BF7-B8DE-A8FCA2AC8014}" srcOrd="0" destOrd="2" presId="urn:microsoft.com/office/officeart/2005/8/layout/vList5"/>
    <dgm:cxn modelId="{6A69F750-545D-429F-A464-61FF92C67E87}" srcId="{B8E98E87-6BE2-4BBD-A4A4-D51FF8B3D448}" destId="{95CF8DE7-645E-4547-A68D-99667D4FC129}" srcOrd="2" destOrd="0" parTransId="{3D5C0B54-2528-40B1-A95C-542CDDCD5FFB}" sibTransId="{8075FE6A-3C6E-41D6-AC47-723BC14F8121}"/>
    <dgm:cxn modelId="{A4A16558-C2AB-4AE8-9577-2F561B92F12B}" type="presOf" srcId="{B8E98E87-6BE2-4BBD-A4A4-D51FF8B3D448}" destId="{2B0F252A-0313-4616-B52C-AC621D389096}" srcOrd="0" destOrd="0" presId="urn:microsoft.com/office/officeart/2005/8/layout/vList5"/>
    <dgm:cxn modelId="{78FD5958-28BA-4984-9A10-FD3770DCE632}" srcId="{B8E98E87-6BE2-4BBD-A4A4-D51FF8B3D448}" destId="{977B4101-CCB1-4FAB-A4CB-0C031052DC8C}" srcOrd="1" destOrd="0" parTransId="{5BE04425-1F6B-408A-9165-C851099B4478}" sibTransId="{4AC6174B-A107-47C4-9096-93FBBB5C1114}"/>
    <dgm:cxn modelId="{03EF357B-E906-43C3-A971-F1EF6ACD79BF}" srcId="{43DC4D42-2114-4068-935B-1C9ECA18D698}" destId="{05E2BE5E-B1B1-44A0-85F3-A4C9C5DD711C}" srcOrd="0" destOrd="0" parTransId="{12AB81E2-A27E-4E85-83B8-7355703C8A0D}" sibTransId="{7701427E-C03F-4E00-B33D-98A2C843F16D}"/>
    <dgm:cxn modelId="{2299327C-850C-401D-8B4E-07B7EBB80D99}" srcId="{0E1D1EFE-E500-4CE6-858B-B2D15D39C59E}" destId="{A0565300-F2AD-4B14-9BBA-97A904DF1301}" srcOrd="0" destOrd="0" parTransId="{2BD303E7-7F28-4690-A9BF-EBDD33964D0C}" sibTransId="{8D2982FF-91A8-4D3D-89DB-1784128EB9E3}"/>
    <dgm:cxn modelId="{537A838B-75C4-440E-A8C6-EF9518BAD388}" type="presOf" srcId="{1D779F40-1CE9-48F9-9629-ECD862FC610D}" destId="{677C24C0-8CA3-49D6-B6A3-301BC0D33D6D}" srcOrd="0" destOrd="0" presId="urn:microsoft.com/office/officeart/2005/8/layout/vList5"/>
    <dgm:cxn modelId="{DC02BE97-D851-45A2-8BAA-50FC506C94FE}" srcId="{12389CEC-7237-4BD2-A749-D2D9DA162102}" destId="{43DC4D42-2114-4068-935B-1C9ECA18D698}" srcOrd="1" destOrd="0" parTransId="{77FD2E6E-A68A-40D2-AB97-9170C20FDA02}" sibTransId="{5A0EC232-C37D-4DAD-9C40-832DCDCB54EF}"/>
    <dgm:cxn modelId="{E237669A-E595-4CCE-978D-718326E90FC5}" srcId="{12389CEC-7237-4BD2-A749-D2D9DA162102}" destId="{B8E98E87-6BE2-4BBD-A4A4-D51FF8B3D448}" srcOrd="2" destOrd="0" parTransId="{1FCC774C-C29E-4A4A-885B-64A384607AA6}" sibTransId="{346DC5C6-BA5A-407F-B8DB-2C320C6AF300}"/>
    <dgm:cxn modelId="{766479B0-AFFE-4600-B81A-FF5036C806BE}" srcId="{12389CEC-7237-4BD2-A749-D2D9DA162102}" destId="{4F740D8D-047A-496E-A5F7-952BA1560BAB}" srcOrd="3" destOrd="0" parTransId="{D07D3442-7291-4DDD-B088-C239482D7AA9}" sibTransId="{C87D9AD7-0782-467E-8BE7-ADAE37681AE1}"/>
    <dgm:cxn modelId="{94BA4AB1-CF65-48BB-9F3E-A3FE670FD289}" srcId="{4F740D8D-047A-496E-A5F7-952BA1560BAB}" destId="{2BDEACCD-2AD1-4CE8-8F47-6AD25E90B28C}" srcOrd="2" destOrd="0" parTransId="{4ED12654-1939-4675-A663-EF9441E584AF}" sibTransId="{19BD88DC-C91A-4321-ACA1-C8471C91E72D}"/>
    <dgm:cxn modelId="{B1F431C4-76F2-47C8-A30E-0C8F2F41EF65}" srcId="{0E1D1EFE-E500-4CE6-858B-B2D15D39C59E}" destId="{2DC7242C-7402-4F93-86FB-56996D06F31C}" srcOrd="1" destOrd="0" parTransId="{428EC457-430C-4822-820C-FD01B4977413}" sibTransId="{4A48519E-5890-43B8-B7C5-3D5693240CEA}"/>
    <dgm:cxn modelId="{71ED74D3-947A-4D36-8A22-1F41C29494B1}" type="presOf" srcId="{A0565300-F2AD-4B14-9BBA-97A904DF1301}" destId="{3FEAC57E-9C08-418A-BB61-770159BDDFD7}" srcOrd="0" destOrd="0" presId="urn:microsoft.com/office/officeart/2005/8/layout/vList5"/>
    <dgm:cxn modelId="{E92895D9-D4D9-46A2-B360-9B865163A535}" type="presOf" srcId="{977B4101-CCB1-4FAB-A4CB-0C031052DC8C}" destId="{677C24C0-8CA3-49D6-B6A3-301BC0D33D6D}" srcOrd="0" destOrd="1" presId="urn:microsoft.com/office/officeart/2005/8/layout/vList5"/>
    <dgm:cxn modelId="{179D73E0-937E-4D47-BF4E-B6A3A6EC6F2B}" type="presOf" srcId="{84D4B1A2-24CD-4734-8FF0-68216B717843}" destId="{654BD88C-5C7A-42EA-B4D4-09190530DBDC}" srcOrd="0" destOrd="1" presId="urn:microsoft.com/office/officeart/2005/8/layout/vList5"/>
    <dgm:cxn modelId="{39415EEA-A415-4E38-8F86-68B2B40F10A5}" srcId="{43DC4D42-2114-4068-935B-1C9ECA18D698}" destId="{84D4B1A2-24CD-4734-8FF0-68216B717843}" srcOrd="1" destOrd="0" parTransId="{66CE49FB-6CB3-48DD-AEC5-55DBCE87A787}" sibTransId="{18DFAE81-826B-45D5-B493-E87D6BC8120C}"/>
    <dgm:cxn modelId="{AA5949ED-E1BC-4EDB-A443-3C7CE7BB5511}" srcId="{12389CEC-7237-4BD2-A749-D2D9DA162102}" destId="{0E1D1EFE-E500-4CE6-858B-B2D15D39C59E}" srcOrd="0" destOrd="0" parTransId="{A9FD0013-0E6A-4049-B09D-05200005B326}" sibTransId="{E807D5C6-7D61-4A7A-90EC-0E77903556AA}"/>
    <dgm:cxn modelId="{A64ED5F8-D7CC-4F79-8736-952F0DEE26ED}" type="presOf" srcId="{12389CEC-7237-4BD2-A749-D2D9DA162102}" destId="{890ED0F5-9806-4257-81E3-C60A03775F69}" srcOrd="0" destOrd="0" presId="urn:microsoft.com/office/officeart/2005/8/layout/vList5"/>
    <dgm:cxn modelId="{828062FB-D9F2-4EA3-8757-1FB01B91A446}" type="presOf" srcId="{05E2BE5E-B1B1-44A0-85F3-A4C9C5DD711C}" destId="{654BD88C-5C7A-42EA-B4D4-09190530DBDC}" srcOrd="0" destOrd="0" presId="urn:microsoft.com/office/officeart/2005/8/layout/vList5"/>
    <dgm:cxn modelId="{6EFCDCFD-CB4A-4A66-B66B-C529E37D42E2}" srcId="{0E1D1EFE-E500-4CE6-858B-B2D15D39C59E}" destId="{12D4FB25-D274-4DC2-9936-7AE221610E41}" srcOrd="2" destOrd="0" parTransId="{A498FB47-74E5-48CA-93B9-34A7675B3F7B}" sibTransId="{C4878287-2B12-4A08-8BCC-76A118E20CAE}"/>
    <dgm:cxn modelId="{E2D4E589-F6EB-453D-A051-147F361FB7B3}" type="presParOf" srcId="{890ED0F5-9806-4257-81E3-C60A03775F69}" destId="{EF0DB0E8-6FC5-49A7-97AC-7E84F6419AD5}" srcOrd="0" destOrd="0" presId="urn:microsoft.com/office/officeart/2005/8/layout/vList5"/>
    <dgm:cxn modelId="{E0CF9BB8-9D64-497C-987D-A02DD1FF534E}" type="presParOf" srcId="{EF0DB0E8-6FC5-49A7-97AC-7E84F6419AD5}" destId="{F5AA99CE-5CE8-4F74-B3B8-E73F6A7B6511}" srcOrd="0" destOrd="0" presId="urn:microsoft.com/office/officeart/2005/8/layout/vList5"/>
    <dgm:cxn modelId="{092CC343-B8B4-476A-99C0-4EDE3A669F96}" type="presParOf" srcId="{EF0DB0E8-6FC5-49A7-97AC-7E84F6419AD5}" destId="{3FEAC57E-9C08-418A-BB61-770159BDDFD7}" srcOrd="1" destOrd="0" presId="urn:microsoft.com/office/officeart/2005/8/layout/vList5"/>
    <dgm:cxn modelId="{E745445D-CCB6-4473-A733-D40C2F1EBCB9}" type="presParOf" srcId="{890ED0F5-9806-4257-81E3-C60A03775F69}" destId="{1931B7E0-23C6-4931-8047-15FF6021F55D}" srcOrd="1" destOrd="0" presId="urn:microsoft.com/office/officeart/2005/8/layout/vList5"/>
    <dgm:cxn modelId="{BC24B938-D3D1-4375-9508-3E994598273B}" type="presParOf" srcId="{890ED0F5-9806-4257-81E3-C60A03775F69}" destId="{30E132AF-672A-46ED-8EE1-A73EB67D8432}" srcOrd="2" destOrd="0" presId="urn:microsoft.com/office/officeart/2005/8/layout/vList5"/>
    <dgm:cxn modelId="{7EDC8E33-D5FF-438F-A422-EED1E124AABC}" type="presParOf" srcId="{30E132AF-672A-46ED-8EE1-A73EB67D8432}" destId="{C77BCA4B-76CB-4051-9887-A8AB22A631AE}" srcOrd="0" destOrd="0" presId="urn:microsoft.com/office/officeart/2005/8/layout/vList5"/>
    <dgm:cxn modelId="{C4AAE231-90FB-44BD-8246-EFB2641D8EEC}" type="presParOf" srcId="{30E132AF-672A-46ED-8EE1-A73EB67D8432}" destId="{654BD88C-5C7A-42EA-B4D4-09190530DBDC}" srcOrd="1" destOrd="0" presId="urn:microsoft.com/office/officeart/2005/8/layout/vList5"/>
    <dgm:cxn modelId="{232A2A0C-71DF-459B-8594-23DEC53F4303}" type="presParOf" srcId="{890ED0F5-9806-4257-81E3-C60A03775F69}" destId="{EC5DB51B-D2A0-4792-8FD9-9433F7F69FBE}" srcOrd="3" destOrd="0" presId="urn:microsoft.com/office/officeart/2005/8/layout/vList5"/>
    <dgm:cxn modelId="{477058AA-6808-49A0-8E1E-D24A07CF2362}" type="presParOf" srcId="{890ED0F5-9806-4257-81E3-C60A03775F69}" destId="{AAF40CC2-8926-4477-8C14-38282B962574}" srcOrd="4" destOrd="0" presId="urn:microsoft.com/office/officeart/2005/8/layout/vList5"/>
    <dgm:cxn modelId="{ABD94798-1092-43D9-BE24-EAC0E639BFC2}" type="presParOf" srcId="{AAF40CC2-8926-4477-8C14-38282B962574}" destId="{2B0F252A-0313-4616-B52C-AC621D389096}" srcOrd="0" destOrd="0" presId="urn:microsoft.com/office/officeart/2005/8/layout/vList5"/>
    <dgm:cxn modelId="{1CA4DA76-32D2-40B7-9BCD-E33A84E036F2}" type="presParOf" srcId="{AAF40CC2-8926-4477-8C14-38282B962574}" destId="{677C24C0-8CA3-49D6-B6A3-301BC0D33D6D}" srcOrd="1" destOrd="0" presId="urn:microsoft.com/office/officeart/2005/8/layout/vList5"/>
    <dgm:cxn modelId="{2C8D2169-FA1A-4DA2-9283-2F86AE1DDC1B}" type="presParOf" srcId="{890ED0F5-9806-4257-81E3-C60A03775F69}" destId="{A142AF4F-DCDD-4CC2-8D45-39303E4C7A63}" srcOrd="5" destOrd="0" presId="urn:microsoft.com/office/officeart/2005/8/layout/vList5"/>
    <dgm:cxn modelId="{878008AD-78C2-499F-A217-6C283FE59150}" type="presParOf" srcId="{890ED0F5-9806-4257-81E3-C60A03775F69}" destId="{8730BCEA-9B71-4E5C-952D-BDB7D1A500C4}" srcOrd="6" destOrd="0" presId="urn:microsoft.com/office/officeart/2005/8/layout/vList5"/>
    <dgm:cxn modelId="{29E5F90D-55E0-4815-AEF6-7B6F2F4CD44E}" type="presParOf" srcId="{8730BCEA-9B71-4E5C-952D-BDB7D1A500C4}" destId="{3D8EB59C-B342-459E-A54B-2351ED4CDC81}" srcOrd="0" destOrd="0" presId="urn:microsoft.com/office/officeart/2005/8/layout/vList5"/>
    <dgm:cxn modelId="{2B11CDBF-0289-4673-A568-260DC99CD61F}" type="presParOf" srcId="{8730BCEA-9B71-4E5C-952D-BDB7D1A500C4}" destId="{A0A0A139-60F6-4BF7-B8DE-A8FCA2AC80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AC57E-9C08-418A-BB61-770159BDDFD7}">
      <dsp:nvSpPr>
        <dsp:cNvPr id="0" name=""/>
        <dsp:cNvSpPr/>
      </dsp:nvSpPr>
      <dsp:spPr>
        <a:xfrm rot="5400000">
          <a:off x="5886385" y="-3445214"/>
          <a:ext cx="1150875" cy="80440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Section 8 contract rents based on current public housing funding (</a:t>
          </a:r>
          <a:r>
            <a:rPr lang="en-US" sz="2000" kern="1200" dirty="0">
              <a:hlinkClick xmlns:r="http://schemas.openxmlformats.org/officeDocument/2006/relationships" r:id="rId1"/>
            </a:rPr>
            <a:t>2019 RAD Rents now available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Rents adjusted by Operating Cost Adjustment Factor (OCAF)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Long-term Section 8 contract allows access to private capital </a:t>
          </a:r>
        </a:p>
      </dsp:txBody>
      <dsp:txXfrm rot="-5400000">
        <a:off x="2439817" y="57535"/>
        <a:ext cx="7987831" cy="1038513"/>
      </dsp:txXfrm>
    </dsp:sp>
    <dsp:sp modelId="{F5AA99CE-5CE8-4F74-B3B8-E73F6A7B6511}">
      <dsp:nvSpPr>
        <dsp:cNvPr id="0" name=""/>
        <dsp:cNvSpPr/>
      </dsp:nvSpPr>
      <dsp:spPr>
        <a:xfrm>
          <a:off x="1199" y="91719"/>
          <a:ext cx="2438617" cy="970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Rents</a:t>
          </a:r>
        </a:p>
      </dsp:txBody>
      <dsp:txXfrm>
        <a:off x="48558" y="139078"/>
        <a:ext cx="2343899" cy="875427"/>
      </dsp:txXfrm>
    </dsp:sp>
    <dsp:sp modelId="{654BD88C-5C7A-42EA-B4D4-09190530DBDC}">
      <dsp:nvSpPr>
        <dsp:cNvPr id="0" name=""/>
        <dsp:cNvSpPr/>
      </dsp:nvSpPr>
      <dsp:spPr>
        <a:xfrm rot="5400000">
          <a:off x="5916950" y="-2222414"/>
          <a:ext cx="1150875" cy="80440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Capital Needs Assessment completed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PHA must secure financing and fund Replacement Reserve to address needs</a:t>
          </a:r>
        </a:p>
      </dsp:txBody>
      <dsp:txXfrm rot="-5400000">
        <a:off x="2470377" y="1280340"/>
        <a:ext cx="7987842" cy="1038513"/>
      </dsp:txXfrm>
    </dsp:sp>
    <dsp:sp modelId="{C77BCA4B-76CB-4051-9887-A8AB22A631AE}">
      <dsp:nvSpPr>
        <dsp:cNvPr id="0" name=""/>
        <dsp:cNvSpPr/>
      </dsp:nvSpPr>
      <dsp:spPr>
        <a:xfrm>
          <a:off x="1199" y="1314524"/>
          <a:ext cx="2469176" cy="970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Capital Needs</a:t>
          </a:r>
        </a:p>
      </dsp:txBody>
      <dsp:txXfrm>
        <a:off x="48558" y="1361883"/>
        <a:ext cx="2374458" cy="875427"/>
      </dsp:txXfrm>
    </dsp:sp>
    <dsp:sp modelId="{677C24C0-8CA3-49D6-B6A3-301BC0D33D6D}">
      <dsp:nvSpPr>
        <dsp:cNvPr id="0" name=""/>
        <dsp:cNvSpPr/>
      </dsp:nvSpPr>
      <dsp:spPr>
        <a:xfrm rot="5400000">
          <a:off x="5886385" y="-999603"/>
          <a:ext cx="1150875" cy="80440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Resident right of return + prohibition against rescreening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housing organizing and procedural rights continue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“Choice-mobility” allowing moves with tenant-based voucher</a:t>
          </a:r>
        </a:p>
      </dsp:txBody>
      <dsp:txXfrm rot="-5400000">
        <a:off x="2439817" y="2503146"/>
        <a:ext cx="7987831" cy="1038513"/>
      </dsp:txXfrm>
    </dsp:sp>
    <dsp:sp modelId="{2B0F252A-0313-4616-B52C-AC621D389096}">
      <dsp:nvSpPr>
        <dsp:cNvPr id="0" name=""/>
        <dsp:cNvSpPr/>
      </dsp:nvSpPr>
      <dsp:spPr>
        <a:xfrm>
          <a:off x="1199" y="2537330"/>
          <a:ext cx="2438617" cy="970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Tenant Rights</a:t>
          </a:r>
        </a:p>
      </dsp:txBody>
      <dsp:txXfrm>
        <a:off x="48558" y="2584689"/>
        <a:ext cx="2343899" cy="875427"/>
      </dsp:txXfrm>
    </dsp:sp>
    <dsp:sp modelId="{A0A0A139-60F6-4BF7-B8DE-A8FCA2AC8014}">
      <dsp:nvSpPr>
        <dsp:cNvPr id="0" name=""/>
        <dsp:cNvSpPr/>
      </dsp:nvSpPr>
      <dsp:spPr>
        <a:xfrm rot="5400000">
          <a:off x="5886385" y="223201"/>
          <a:ext cx="1150875" cy="80440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Ownership or control by a public or non-profit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Long-term Housing Assistant Payment (HAP) contract renews at each expiration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RAD Use Agreement recorded on land</a:t>
          </a:r>
        </a:p>
      </dsp:txBody>
      <dsp:txXfrm rot="-5400000">
        <a:off x="2439817" y="3725951"/>
        <a:ext cx="7987831" cy="1038513"/>
      </dsp:txXfrm>
    </dsp:sp>
    <dsp:sp modelId="{3D8EB59C-B342-459E-A54B-2351ED4CDC81}">
      <dsp:nvSpPr>
        <dsp:cNvPr id="0" name=""/>
        <dsp:cNvSpPr/>
      </dsp:nvSpPr>
      <dsp:spPr>
        <a:xfrm>
          <a:off x="1199" y="3760135"/>
          <a:ext cx="2438617" cy="970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Public Stewardship</a:t>
          </a:r>
        </a:p>
      </dsp:txBody>
      <dsp:txXfrm>
        <a:off x="48558" y="3807494"/>
        <a:ext cx="2343899" cy="875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A21E43-41CA-4788-8FB9-FE318C83B8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121" cy="458447"/>
          </a:xfrm>
          <a:prstGeom prst="rect">
            <a:avLst/>
          </a:prstGeom>
        </p:spPr>
        <p:txBody>
          <a:bodyPr vert="horz" lIns="89573" tIns="44786" rIns="89573" bIns="447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A01D3-BFA0-45F8-9C86-026AA35409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315" y="3"/>
            <a:ext cx="2971121" cy="458447"/>
          </a:xfrm>
          <a:prstGeom prst="rect">
            <a:avLst/>
          </a:prstGeom>
        </p:spPr>
        <p:txBody>
          <a:bodyPr vert="horz" lIns="89573" tIns="44786" rIns="89573" bIns="44786" rtlCol="0"/>
          <a:lstStyle>
            <a:lvl1pPr algn="r">
              <a:defRPr sz="1200"/>
            </a:lvl1pPr>
          </a:lstStyle>
          <a:p>
            <a:fld id="{4EFB7BB3-E3C7-4DC1-9067-33AAC8164B7D}" type="datetimeFigureOut">
              <a:rPr lang="en-US" smtClean="0"/>
              <a:t>7/19/2019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0C5F4-DFA3-4FE6-8671-65AFF31924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685555"/>
            <a:ext cx="2971121" cy="458447"/>
          </a:xfrm>
          <a:prstGeom prst="rect">
            <a:avLst/>
          </a:prstGeom>
        </p:spPr>
        <p:txBody>
          <a:bodyPr vert="horz" lIns="89573" tIns="44786" rIns="89573" bIns="447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CE6DE-B487-4B31-B01E-F86F8FB92E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315" y="8685555"/>
            <a:ext cx="2971121" cy="458447"/>
          </a:xfrm>
          <a:prstGeom prst="rect">
            <a:avLst/>
          </a:prstGeom>
        </p:spPr>
        <p:txBody>
          <a:bodyPr vert="horz" lIns="89573" tIns="44786" rIns="89573" bIns="44786" rtlCol="0" anchor="b"/>
          <a:lstStyle>
            <a:lvl1pPr algn="r">
              <a:defRPr sz="1200"/>
            </a:lvl1pPr>
          </a:lstStyle>
          <a:p>
            <a:fld id="{321F3E61-6802-4E60-B12C-66287AC08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1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2114" cy="458145"/>
          </a:xfrm>
          <a:prstGeom prst="rect">
            <a:avLst/>
          </a:prstGeom>
        </p:spPr>
        <p:txBody>
          <a:bodyPr vert="horz" lIns="90173" tIns="45086" rIns="90173" bIns="450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16" y="3"/>
            <a:ext cx="2972114" cy="458145"/>
          </a:xfrm>
          <a:prstGeom prst="rect">
            <a:avLst/>
          </a:prstGeom>
        </p:spPr>
        <p:txBody>
          <a:bodyPr vert="horz" lIns="90173" tIns="45086" rIns="90173" bIns="45086" rtlCol="0"/>
          <a:lstStyle>
            <a:lvl1pPr algn="r">
              <a:defRPr sz="1200"/>
            </a:lvl1pPr>
          </a:lstStyle>
          <a:p>
            <a:fld id="{F5307AA5-6FB6-440D-AA7D-0BABB06B1F82}" type="datetimeFigureOut">
              <a:rPr lang="en-US"/>
              <a:t>7/19/2019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73" tIns="45086" rIns="90173" bIns="450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6" y="4400394"/>
            <a:ext cx="5485772" cy="3600607"/>
          </a:xfrm>
          <a:prstGeom prst="rect">
            <a:avLst/>
          </a:prstGeom>
        </p:spPr>
        <p:txBody>
          <a:bodyPr vert="horz" lIns="90173" tIns="45086" rIns="90173" bIns="450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857"/>
            <a:ext cx="2972114" cy="458144"/>
          </a:xfrm>
          <a:prstGeom prst="rect">
            <a:avLst/>
          </a:prstGeom>
        </p:spPr>
        <p:txBody>
          <a:bodyPr vert="horz" lIns="90173" tIns="45086" rIns="90173" bIns="450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16" y="8685857"/>
            <a:ext cx="2972114" cy="458144"/>
          </a:xfrm>
          <a:prstGeom prst="rect">
            <a:avLst/>
          </a:prstGeom>
        </p:spPr>
        <p:txBody>
          <a:bodyPr vert="horz" lIns="90173" tIns="45086" rIns="90173" bIns="45086" rtlCol="0" anchor="b"/>
          <a:lstStyle>
            <a:lvl1pPr algn="r">
              <a:defRPr sz="1200"/>
            </a:lvl1pPr>
          </a:lstStyle>
          <a:p>
            <a:fld id="{CBD5660C-10D2-43F3-A38C-E124E5F00E01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9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660C-10D2-43F3-A38C-E124E5F00E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5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3538" y="692150"/>
            <a:ext cx="6142037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9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3538" y="692150"/>
            <a:ext cx="6142037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1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660C-10D2-43F3-A38C-E124E5F00E01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-apple-system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-apple-system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-apple-system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-apple-system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5660C-10D2-43F3-A38C-E124E5F00E0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4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9555E-661B-48C3-A677-2EA74E442175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4DA3A-2392-4DD2-A597-A5BACA37D5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0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F1865-9D06-4D40-8910-9547E2E36946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85E14-3D72-4BDD-9376-7B3416E2E8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1952"/>
            <a:ext cx="10972800" cy="477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338989BA-F3A8-4269-B8A1-D2E02905E5EB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52395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E0131595-F1DF-4E9F-B15D-7867B14A89F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36E1A-BFF3-42D9-BDE8-C24CDBB9AA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" y="10510"/>
            <a:ext cx="986194" cy="998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sites/dfiles/PIH/documents/pih2018-04.pdf" TargetMode="External"/><Relationship Id="rId7" Type="http://schemas.openxmlformats.org/officeDocument/2006/relationships/hyperlink" Target="http://www.hud.gov/SAC" TargetMode="External"/><Relationship Id="rId2" Type="http://schemas.openxmlformats.org/officeDocument/2006/relationships/hyperlink" Target="https://www.hud.gov/sites/dfiles/Housing/documents/RAD_Notice_Rev3_Amended_by_RSN_7-201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dresource.net/" TargetMode="External"/><Relationship Id="rId5" Type="http://schemas.openxmlformats.org/officeDocument/2006/relationships/hyperlink" Target="http://www.hud.gov/rad" TargetMode="External"/><Relationship Id="rId4" Type="http://schemas.openxmlformats.org/officeDocument/2006/relationships/hyperlink" Target="https://www.hud.gov/sites/dfiles/PIH/documents/PIH-2019-05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.gov/sites/dfiles/PIH/documents/pih2018-04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.gov/sites/dfiles/PIH/documents/PIH-2019-05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6" y="4221786"/>
            <a:ext cx="11858625" cy="2455015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Repositioning Public Housing</a:t>
            </a:r>
            <a:br>
              <a:rPr lang="en-US" sz="54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Hunter Kurtz, Assistant Secretary, Public and Indian Housing</a:t>
            </a:r>
            <a:br>
              <a:rPr lang="en-US" sz="24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Dominique Blom, General Deputy Assistant Secretary, Public and Indian Housing</a:t>
            </a:r>
            <a:endParaRPr lang="en-US" sz="1300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07A930BC-27CD-4E7B-B79D-F37E7AAA8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51" y="639774"/>
            <a:ext cx="8417897" cy="39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18" y="4824554"/>
            <a:ext cx="10734676" cy="1049682"/>
          </a:xfrm>
          <a:solidFill>
            <a:srgbClr val="95B3D7">
              <a:alpha val="50196"/>
            </a:srgbClr>
          </a:solidFill>
          <a:ln w="22225">
            <a:solidFill>
              <a:schemeClr val="accent1"/>
            </a:solidFill>
            <a:prstDash val="sysDash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lvl="1" indent="0" algn="ctr">
              <a:spcAft>
                <a:spcPts val="600"/>
              </a:spcAft>
              <a:buNone/>
            </a:pPr>
            <a:r>
              <a:rPr lang="en-US" sz="2800" b="1" dirty="0"/>
              <a:t>Under each of these options, the PHA must commit to terminating, transferring, or consolidating their public housing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1BF1D-093F-4CF9-A085-A03777A7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E65E-92B5-4B18-BE66-17D27D1D6D0B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8FA66A-27A9-4B0B-9022-BF23A76E9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66698"/>
              </p:ext>
            </p:extLst>
          </p:nvPr>
        </p:nvGraphicFramePr>
        <p:xfrm>
          <a:off x="1231900" y="1502720"/>
          <a:ext cx="9927512" cy="2839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09171">
                  <a:extLst>
                    <a:ext uri="{9D8B030D-6E8A-4147-A177-3AD203B41FA5}">
                      <a16:colId xmlns:a16="http://schemas.microsoft.com/office/drawing/2014/main" val="318108095"/>
                    </a:ext>
                  </a:extLst>
                </a:gridCol>
                <a:gridCol w="2134256">
                  <a:extLst>
                    <a:ext uri="{9D8B030D-6E8A-4147-A177-3AD203B41FA5}">
                      <a16:colId xmlns:a16="http://schemas.microsoft.com/office/drawing/2014/main" val="2390828935"/>
                    </a:ext>
                  </a:extLst>
                </a:gridCol>
                <a:gridCol w="4484085">
                  <a:extLst>
                    <a:ext uri="{9D8B030D-6E8A-4147-A177-3AD203B41FA5}">
                      <a16:colId xmlns:a16="http://schemas.microsoft.com/office/drawing/2014/main" val="3731086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82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Streamlined Voluntary Conversion (Section 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TPVs issued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Tenant consent required to project-base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46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TPVs issued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PHA may project-base without tenant consent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Requires sale to third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04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Streamlined RAD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Does not require a Capital Needs Assessment; streamlined “Financing Plan”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8598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552E479-C8BB-4203-874A-11AF6E87A6B5}"/>
              </a:ext>
            </a:extLst>
          </p:cNvPr>
          <p:cNvSpPr txBox="1">
            <a:spLocks/>
          </p:cNvSpPr>
          <p:nvPr/>
        </p:nvSpPr>
        <p:spPr>
          <a:xfrm>
            <a:off x="838199" y="266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rgbClr val="2F5597"/>
                </a:solidFill>
              </a:rPr>
              <a:t>Small &amp; Very Small PHAs</a:t>
            </a:r>
          </a:p>
        </p:txBody>
      </p:sp>
    </p:spTree>
    <p:extLst>
      <p:ext uri="{BB962C8B-B14F-4D97-AF65-F5344CB8AC3E}">
        <p14:creationId xmlns:p14="http://schemas.microsoft.com/office/powerpoint/2010/main" val="9159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117152"/>
            <a:ext cx="10106025" cy="47718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Reading</a:t>
            </a:r>
          </a:p>
          <a:p>
            <a:r>
              <a:rPr lang="en-US" sz="2400" dirty="0"/>
              <a:t>RAD Notice: </a:t>
            </a:r>
            <a:r>
              <a:rPr lang="en-US" sz="2400" dirty="0">
                <a:hlinkClick r:id="rId2"/>
              </a:rPr>
              <a:t>Notice PIH 2012-32 (HA), H 2017-03 REV-3</a:t>
            </a:r>
            <a:endParaRPr lang="en-US" sz="2400" dirty="0"/>
          </a:p>
          <a:p>
            <a:r>
              <a:rPr lang="en-US" sz="2400" dirty="0"/>
              <a:t>Section 18 Notice: </a:t>
            </a:r>
            <a:r>
              <a:rPr lang="en-US" sz="2400" dirty="0">
                <a:hlinkClick r:id="rId3"/>
              </a:rPr>
              <a:t>Notice PIH 2018-04 (HA)</a:t>
            </a:r>
            <a:endParaRPr lang="en-US" sz="2400" dirty="0"/>
          </a:p>
          <a:p>
            <a:r>
              <a:rPr lang="en-US" sz="2400" dirty="0"/>
              <a:t>Streamlined Voluntary Conversion Notice: </a:t>
            </a:r>
            <a:r>
              <a:rPr lang="en-US" sz="2400" dirty="0">
                <a:hlinkClick r:id="rId4"/>
              </a:rPr>
              <a:t>Notice PIH 2019-05 (HA)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Talking</a:t>
            </a:r>
          </a:p>
          <a:p>
            <a:r>
              <a:rPr lang="en-US" sz="2400" dirty="0"/>
              <a:t>Local field office, Repositioning Subject Matter Experts and Expeditors</a:t>
            </a:r>
          </a:p>
          <a:p>
            <a:r>
              <a:rPr lang="en-US" sz="2400" dirty="0"/>
              <a:t>Repositioning Panel discussions: sign up with your Public Housing Field Office</a:t>
            </a:r>
          </a:p>
          <a:p>
            <a:r>
              <a:rPr lang="en-US" sz="2400" dirty="0"/>
              <a:t>Small PHA TA &amp; Trainings: sign up with your Public Housing Field Office</a:t>
            </a:r>
          </a:p>
          <a:p>
            <a:pPr lvl="1"/>
            <a:r>
              <a:rPr lang="en-US" sz="2000" dirty="0"/>
              <a:t>Atlanta Session November 4-5</a:t>
            </a:r>
          </a:p>
          <a:p>
            <a:pPr marL="0" indent="0">
              <a:buNone/>
            </a:pPr>
            <a:r>
              <a:rPr lang="en-US" sz="2400" b="1" dirty="0"/>
              <a:t>Acting</a:t>
            </a:r>
          </a:p>
          <a:p>
            <a:r>
              <a:rPr lang="en-US" sz="2400" dirty="0"/>
              <a:t>RAD Application: </a:t>
            </a:r>
            <a:r>
              <a:rPr lang="en-US" sz="2400" dirty="0">
                <a:hlinkClick r:id="rId5"/>
              </a:rPr>
              <a:t>www.hud.gov/rad</a:t>
            </a:r>
            <a:r>
              <a:rPr lang="en-US" sz="2400" dirty="0"/>
              <a:t> and </a:t>
            </a:r>
            <a:r>
              <a:rPr lang="en-US" sz="2400" dirty="0">
                <a:hlinkClick r:id="rId6"/>
              </a:rPr>
              <a:t>www.radresource.net</a:t>
            </a:r>
            <a:r>
              <a:rPr lang="en-US" sz="2400" dirty="0"/>
              <a:t> </a:t>
            </a:r>
          </a:p>
          <a:p>
            <a:r>
              <a:rPr lang="en-US" sz="2400" dirty="0"/>
              <a:t>Section 18/Voluntary Conversion application: </a:t>
            </a:r>
            <a:r>
              <a:rPr lang="en-US" sz="2400" dirty="0">
                <a:highlight>
                  <a:srgbClr val="FFFFFF"/>
                </a:highlight>
                <a:hlinkClick r:id="rId7"/>
              </a:rPr>
              <a:t>www.hud.gov/SAC</a:t>
            </a:r>
            <a:r>
              <a:rPr lang="en-US" sz="2400" dirty="0">
                <a:highlight>
                  <a:srgbClr val="FFFFFF"/>
                </a:highlight>
              </a:rPr>
              <a:t> and </a:t>
            </a:r>
            <a:r>
              <a:rPr lang="en-US" sz="2400" dirty="0"/>
              <a:t>PIC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E14-3D72-4BDD-9376-7B3416E2E8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87CEED-ED40-4EFF-8E08-F97102EED6CE}"/>
              </a:ext>
            </a:extLst>
          </p:cNvPr>
          <p:cNvSpPr txBox="1">
            <a:spLocks/>
          </p:cNvSpPr>
          <p:nvPr/>
        </p:nvSpPr>
        <p:spPr>
          <a:xfrm>
            <a:off x="838199" y="266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rgbClr val="2F5597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64058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E14-3D72-4BDD-9376-7B3416E2E8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87CEED-ED40-4EFF-8E08-F97102EED6CE}"/>
              </a:ext>
            </a:extLst>
          </p:cNvPr>
          <p:cNvSpPr txBox="1">
            <a:spLocks/>
          </p:cNvSpPr>
          <p:nvPr/>
        </p:nvSpPr>
        <p:spPr>
          <a:xfrm>
            <a:off x="838199" y="266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rgbClr val="2F5597"/>
                </a:solidFill>
              </a:rPr>
              <a:t>Questions &amp; Discussion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61F794-5468-4EFE-8898-F2E25BD9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1591630"/>
            <a:ext cx="10106025" cy="42973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/>
              <a:t>What would work best in your community?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What is working?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What isn’t working?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What additional resources do you need from HUD?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What else should we be thinking about?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00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E93D-8643-4F74-AF81-47D2D1E5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2F5597"/>
                </a:solidFill>
              </a:rPr>
              <a:t>What do we mean by “reposition”?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B3841-E153-4CCC-9474-5075E236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7160"/>
            <a:ext cx="10972800" cy="5016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Facilitate the preservation, rehabilitation, or demolition and new construction of units by increasing access to financing to address capital needs</a:t>
            </a:r>
          </a:p>
          <a:p>
            <a:r>
              <a:rPr lang="en-US" dirty="0"/>
              <a:t>Preserve the availability of affordable housing assistance, either through a physical unit or voucher</a:t>
            </a:r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3900" b="1" dirty="0">
                <a:solidFill>
                  <a:srgbClr val="2F5597"/>
                </a:solidFill>
              </a:rPr>
              <a:t>Why reposition public housing?</a:t>
            </a:r>
          </a:p>
          <a:p>
            <a:r>
              <a:rPr lang="en-US" dirty="0"/>
              <a:t>Large and growing backlog of capital needs in public housing, conservatively estimated at $26 billion in 2010</a:t>
            </a:r>
          </a:p>
          <a:p>
            <a:r>
              <a:rPr lang="en-US" dirty="0"/>
              <a:t>Conversion to long-term, Section 8 rental assistance contracts:</a:t>
            </a:r>
          </a:p>
          <a:p>
            <a:pPr lvl="1"/>
            <a:r>
              <a:rPr lang="en-US" dirty="0"/>
              <a:t>Stabilizes project revenue</a:t>
            </a:r>
          </a:p>
          <a:p>
            <a:pPr lvl="1"/>
            <a:r>
              <a:rPr lang="en-US" dirty="0"/>
              <a:t>Provides access to debt and equity to finance capital needs</a:t>
            </a:r>
          </a:p>
          <a:p>
            <a:pPr lvl="1"/>
            <a:r>
              <a:rPr lang="en-US" dirty="0"/>
              <a:t>Simplifies program administration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49C9D-B418-444E-821E-1E60BD46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E65E-92B5-4B18-BE66-17D27D1D6D0B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F6197B-9BC5-410D-ADF9-4266057A904E}"/>
              </a:ext>
            </a:extLst>
          </p:cNvPr>
          <p:cNvSpPr txBox="1">
            <a:spLocks/>
          </p:cNvSpPr>
          <p:nvPr/>
        </p:nvSpPr>
        <p:spPr>
          <a:xfrm>
            <a:off x="944880" y="4385563"/>
            <a:ext cx="10515600" cy="1924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9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02C8-19E1-48B4-98D1-4373FFB0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2F5597"/>
                </a:solidFill>
              </a:rPr>
              <a:t>What does this mean for residents?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CB7B-7F90-4EDA-B67F-75F37A4EF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8003"/>
            <a:ext cx="10651957" cy="32036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Housing that is in better physical condition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Long-term availability of affordable housing and rental assistance in their local communities</a:t>
            </a:r>
            <a:endParaRPr lang="en-US" sz="2600" u="sn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Additional flexibility to move to better housing and/or places of opportunity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2F5597"/>
                </a:solidFill>
              </a:rPr>
              <a:t> Will there still be public housing?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4DB03-F3EE-4726-AC3D-C70B667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E65E-92B5-4B18-BE66-17D27D1D6D0B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C67FF-88F5-4070-89EA-9CE38EF27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69"/>
          <a:stretch/>
        </p:blipFill>
        <p:spPr>
          <a:xfrm>
            <a:off x="8629650" y="3874463"/>
            <a:ext cx="2631907" cy="2171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9438BD-6DD0-49A7-A6C5-E9CB6DE2B526}"/>
              </a:ext>
            </a:extLst>
          </p:cNvPr>
          <p:cNvSpPr txBox="1"/>
          <p:nvPr/>
        </p:nvSpPr>
        <p:spPr>
          <a:xfrm>
            <a:off x="609599" y="3847711"/>
            <a:ext cx="80200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Yes. Many PHAs operate successful public housing programs with well-maintained units.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PHAs will still have access to Capital/Operating Fund Financing, Energy Performance Contracts, Choice Neighborhoods, Mixed Finance, etc. </a:t>
            </a:r>
          </a:p>
        </p:txBody>
      </p:sp>
    </p:spTree>
    <p:extLst>
      <p:ext uri="{BB962C8B-B14F-4D97-AF65-F5344CB8AC3E}">
        <p14:creationId xmlns:p14="http://schemas.microsoft.com/office/powerpoint/2010/main" val="67183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C9E5-07ED-4300-8714-0D83CA73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Make sure PHAs are aware of all available repositioning strategies </a:t>
            </a:r>
          </a:p>
          <a:p>
            <a:r>
              <a:rPr lang="en-US" sz="3200" dirty="0"/>
              <a:t>Provide technical assistance to help communities weigh their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33B21-AB7C-47CB-9B0A-EEC5B5D8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E65E-92B5-4B18-BE66-17D27D1D6D0B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F6C0C-B084-4681-9F22-2DAF86584B38}"/>
              </a:ext>
            </a:extLst>
          </p:cNvPr>
          <p:cNvSpPr txBox="1"/>
          <p:nvPr/>
        </p:nvSpPr>
        <p:spPr>
          <a:xfrm>
            <a:off x="838200" y="3683005"/>
            <a:ext cx="6308834" cy="221599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28575">
            <a:solidFill>
              <a:srgbClr val="2F5597"/>
            </a:solidFill>
            <a:prstDash val="sysDot"/>
          </a:ln>
        </p:spPr>
        <p:txBody>
          <a:bodyPr wrap="square" lIns="182880" tIns="182880" rIns="182880" bIns="18288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The decision to reposition is </a:t>
            </a:r>
            <a:r>
              <a:rPr lang="en-US" sz="4000" b="1" u="sng" dirty="0"/>
              <a:t>voluntary &amp; entirely </a:t>
            </a:r>
            <a:r>
              <a:rPr lang="en-US" sz="4000" b="1" dirty="0"/>
              <a:t>up to PHAs &amp; local stakeholders.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D0C05E-8ED4-478D-B9F2-455489AEC7A5}"/>
              </a:ext>
            </a:extLst>
          </p:cNvPr>
          <p:cNvSpPr txBox="1">
            <a:spLocks/>
          </p:cNvSpPr>
          <p:nvPr/>
        </p:nvSpPr>
        <p:spPr>
          <a:xfrm>
            <a:off x="838199" y="266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rgbClr val="2F5597"/>
                </a:solidFill>
              </a:rPr>
              <a:t>What is HUD’s role?</a:t>
            </a:r>
          </a:p>
        </p:txBody>
      </p:sp>
      <p:pic>
        <p:nvPicPr>
          <p:cNvPr id="6" name="Picture 5" descr="A large white building&#10;&#10;Description automatically generated">
            <a:extLst>
              <a:ext uri="{FF2B5EF4-FFF2-40B4-BE49-F238E27FC236}">
                <a16:creationId xmlns:a16="http://schemas.microsoft.com/office/drawing/2014/main" id="{9DD54460-30C5-4248-BF3A-A2DE6B74B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498796"/>
            <a:ext cx="3203178" cy="24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9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C9E5-07ED-4300-8714-0D83CA73C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591630"/>
            <a:ext cx="7982712" cy="4171068"/>
          </a:xfrm>
          <a:noFill/>
        </p:spPr>
        <p:txBody>
          <a:bodyPr>
            <a:normAutofit fontScale="85000" lnSpcReduction="20000"/>
          </a:bodyPr>
          <a:lstStyle/>
          <a:p>
            <a:pPr marL="347663" lvl="1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are the capital and operating needs of the property?</a:t>
            </a:r>
          </a:p>
          <a:p>
            <a:pPr marL="347663" lvl="1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 you operate a Housing Choice Voucher (HCV) program? </a:t>
            </a:r>
          </a:p>
          <a:p>
            <a:pPr marL="347663" lvl="1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types of HUD programs do you want to administer?</a:t>
            </a:r>
          </a:p>
          <a:p>
            <a:pPr marL="347663" lvl="1" indent="-228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are the affordable housing needs in your area?</a:t>
            </a:r>
          </a:p>
          <a:p>
            <a:pPr marL="347663"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 the property in a good location for resident opportunities?</a:t>
            </a:r>
          </a:p>
          <a:p>
            <a:pPr marL="347663"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Who will own and manage the property?</a:t>
            </a: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latin typeface="Calibri" charset="0"/>
            </a:endParaRP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800" b="1" dirty="0">
                <a:latin typeface="Calibri" charset="0"/>
              </a:rPr>
              <a:t>What is your PHA’s repositioning goal?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33B21-AB7C-47CB-9B0A-EEC5B5D8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E65E-92B5-4B18-BE66-17D27D1D6D0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5DFC87-4DB5-4BC8-890A-A7CE39E455DC}"/>
              </a:ext>
            </a:extLst>
          </p:cNvPr>
          <p:cNvSpPr txBox="1">
            <a:spLocks/>
          </p:cNvSpPr>
          <p:nvPr/>
        </p:nvSpPr>
        <p:spPr>
          <a:xfrm>
            <a:off x="838199" y="266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rgbClr val="2F5597"/>
                </a:solidFill>
              </a:rPr>
              <a:t>Key Considerations</a:t>
            </a:r>
          </a:p>
        </p:txBody>
      </p:sp>
      <p:pic>
        <p:nvPicPr>
          <p:cNvPr id="9" name="Picture 2" descr="Image result for seola crossing apartments">
            <a:extLst>
              <a:ext uri="{FF2B5EF4-FFF2-40B4-BE49-F238E27FC236}">
                <a16:creationId xmlns:a16="http://schemas.microsoft.com/office/drawing/2014/main" id="{58BCB2A6-9F81-479E-944B-885EB2538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r="33919"/>
          <a:stretch/>
        </p:blipFill>
        <p:spPr bwMode="auto">
          <a:xfrm>
            <a:off x="8737600" y="2307119"/>
            <a:ext cx="2558893" cy="2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3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5C4A0FD-95A2-493B-B02B-24C60E8A29E4}"/>
              </a:ext>
            </a:extLst>
          </p:cNvPr>
          <p:cNvGrpSpPr/>
          <p:nvPr/>
        </p:nvGrpSpPr>
        <p:grpSpPr>
          <a:xfrm>
            <a:off x="2732022" y="1402789"/>
            <a:ext cx="7939026" cy="4826561"/>
            <a:chOff x="1027742" y="1175286"/>
            <a:chExt cx="7564430" cy="431378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B9FD811-3918-4348-8625-10816B0F832A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>
              <a:off x="4609417" y="3888624"/>
              <a:ext cx="236641" cy="817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669962-5845-4B90-A57F-7A1F41CB501A}"/>
                </a:ext>
              </a:extLst>
            </p:cNvPr>
            <p:cNvCxnSpPr>
              <a:cxnSpLocks/>
              <a:stCxn id="11" idx="4"/>
              <a:endCxn id="87" idx="0"/>
            </p:cNvCxnSpPr>
            <p:nvPr/>
          </p:nvCxnSpPr>
          <p:spPr>
            <a:xfrm>
              <a:off x="4846058" y="3888624"/>
              <a:ext cx="2647703" cy="76514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C06E25-448F-419E-8F7D-79CBB9BE18A3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2755410" y="3884805"/>
              <a:ext cx="2016294" cy="78568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207091E-64C2-439F-865A-0520FC65F34D}"/>
                </a:ext>
              </a:extLst>
            </p:cNvPr>
            <p:cNvCxnSpPr>
              <a:cxnSpLocks/>
              <a:stCxn id="9" idx="4"/>
              <a:endCxn id="55" idx="0"/>
            </p:cNvCxnSpPr>
            <p:nvPr/>
          </p:nvCxnSpPr>
          <p:spPr>
            <a:xfrm flipH="1">
              <a:off x="2177764" y="3884805"/>
              <a:ext cx="577646" cy="76896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D7A60A-9E2B-4C4F-A488-478959DD3559}"/>
                </a:ext>
              </a:extLst>
            </p:cNvPr>
            <p:cNvGrpSpPr/>
            <p:nvPr/>
          </p:nvGrpSpPr>
          <p:grpSpPr>
            <a:xfrm>
              <a:off x="3572760" y="1175286"/>
              <a:ext cx="2559374" cy="1116641"/>
              <a:chOff x="3564684" y="4209704"/>
              <a:chExt cx="2559374" cy="111664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39BFD75-52CB-40AB-A9D9-01B8E311EE0D}"/>
                  </a:ext>
                </a:extLst>
              </p:cNvPr>
              <p:cNvGrpSpPr/>
              <p:nvPr/>
            </p:nvGrpSpPr>
            <p:grpSpPr>
              <a:xfrm>
                <a:off x="3564684" y="4209704"/>
                <a:ext cx="2559374" cy="914400"/>
                <a:chOff x="8593885" y="4597001"/>
                <a:chExt cx="2559374" cy="914400"/>
              </a:xfrm>
            </p:grpSpPr>
            <p:pic>
              <p:nvPicPr>
                <p:cNvPr id="6" name="Graphic 5" descr="House">
                  <a:extLst>
                    <a:ext uri="{FF2B5EF4-FFF2-40B4-BE49-F238E27FC236}">
                      <a16:creationId xmlns:a16="http://schemas.microsoft.com/office/drawing/2014/main" id="{CC18AF64-A959-4EE8-829A-CF7134ECF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93885" y="459700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phic 32" descr="House">
                  <a:extLst>
                    <a:ext uri="{FF2B5EF4-FFF2-40B4-BE49-F238E27FC236}">
                      <a16:creationId xmlns:a16="http://schemas.microsoft.com/office/drawing/2014/main" id="{59A0CE90-EA64-4A9E-B61C-1B62ADE47E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38859" y="459700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5" name="Graphic 34" descr="House">
                  <a:extLst>
                    <a:ext uri="{FF2B5EF4-FFF2-40B4-BE49-F238E27FC236}">
                      <a16:creationId xmlns:a16="http://schemas.microsoft.com/office/drawing/2014/main" id="{EEFFA971-83AF-428E-944C-23D8E76B5B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16372" y="4597001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377D2E-8353-4095-936B-ABCFE1CAD191}"/>
                  </a:ext>
                </a:extLst>
              </p:cNvPr>
              <p:cNvSpPr txBox="1"/>
              <p:nvPr/>
            </p:nvSpPr>
            <p:spPr>
              <a:xfrm>
                <a:off x="3564684" y="4957013"/>
                <a:ext cx="2537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Public Housing Property</a:t>
                </a:r>
              </a:p>
            </p:txBody>
          </p: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609A5A3-EFC9-425B-92B8-43FF52CA0787}"/>
                </a:ext>
              </a:extLst>
            </p:cNvPr>
            <p:cNvSpPr/>
            <p:nvPr/>
          </p:nvSpPr>
          <p:spPr>
            <a:xfrm>
              <a:off x="1027742" y="4653771"/>
              <a:ext cx="2300044" cy="835304"/>
            </a:xfrm>
            <a:prstGeom prst="roundRect">
              <a:avLst/>
            </a:prstGeom>
            <a:solidFill>
              <a:srgbClr val="006666">
                <a:alpha val="6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Section 8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Project-Based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Rental Assistance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6D3FF2E-85D7-41C3-BA16-E95F7E103955}"/>
                </a:ext>
              </a:extLst>
            </p:cNvPr>
            <p:cNvSpPr txBox="1"/>
            <p:nvPr/>
          </p:nvSpPr>
          <p:spPr>
            <a:xfrm>
              <a:off x="3070351" y="4705978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b="1" dirty="0">
                <a:latin typeface="+mn-lt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64F05E7-47E8-44BE-8B38-AC2DACC80B6B}"/>
                </a:ext>
              </a:extLst>
            </p:cNvPr>
            <p:cNvCxnSpPr>
              <a:cxnSpLocks/>
              <a:stCxn id="62" idx="4"/>
              <a:endCxn id="87" idx="0"/>
            </p:cNvCxnSpPr>
            <p:nvPr/>
          </p:nvCxnSpPr>
          <p:spPr>
            <a:xfrm>
              <a:off x="6938967" y="3883026"/>
              <a:ext cx="554794" cy="77074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0FB5A4-D86B-4C35-85B3-B68C66AD60D8}"/>
                </a:ext>
              </a:extLst>
            </p:cNvPr>
            <p:cNvSpPr/>
            <p:nvPr/>
          </p:nvSpPr>
          <p:spPr>
            <a:xfrm>
              <a:off x="1944133" y="2817148"/>
              <a:ext cx="1622554" cy="10676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0E1A6-33FB-4B1F-B662-4761DBEC0E26}"/>
                </a:ext>
              </a:extLst>
            </p:cNvPr>
            <p:cNvSpPr txBox="1"/>
            <p:nvPr/>
          </p:nvSpPr>
          <p:spPr>
            <a:xfrm>
              <a:off x="2081396" y="2853451"/>
              <a:ext cx="13436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Rental</a:t>
              </a:r>
            </a:p>
            <a:p>
              <a:pPr algn="ctr"/>
              <a:r>
                <a:rPr lang="en-US" dirty="0">
                  <a:latin typeface="+mn-lt"/>
                </a:rPr>
                <a:t>Assistance </a:t>
              </a:r>
            </a:p>
            <a:p>
              <a:pPr algn="ctr"/>
              <a:r>
                <a:rPr lang="en-US" dirty="0">
                  <a:latin typeface="+mn-lt"/>
                </a:rPr>
                <a:t>Demo (RAD)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3668D7-A86B-4EF1-83DC-3F74046AA567}"/>
                </a:ext>
              </a:extLst>
            </p:cNvPr>
            <p:cNvSpPr/>
            <p:nvPr/>
          </p:nvSpPr>
          <p:spPr>
            <a:xfrm>
              <a:off x="4034781" y="2820967"/>
              <a:ext cx="1622554" cy="1067657"/>
            </a:xfrm>
            <a:prstGeom prst="ellipse">
              <a:avLst/>
            </a:prstGeom>
            <a:solidFill>
              <a:srgbClr val="2F5597">
                <a:alpha val="38824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712B56-6033-451C-83F1-715EA2074247}"/>
                </a:ext>
              </a:extLst>
            </p:cNvPr>
            <p:cNvSpPr txBox="1"/>
            <p:nvPr/>
          </p:nvSpPr>
          <p:spPr>
            <a:xfrm>
              <a:off x="4174516" y="3028512"/>
              <a:ext cx="13676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Section 18</a:t>
              </a:r>
            </a:p>
            <a:p>
              <a:pPr algn="ctr"/>
              <a:r>
                <a:rPr lang="en-US" dirty="0">
                  <a:latin typeface="+mn-lt"/>
                </a:rPr>
                <a:t>Demo/Dispo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ABB2151-8CD0-4B34-A4B1-CC8A6662C402}"/>
                </a:ext>
              </a:extLst>
            </p:cNvPr>
            <p:cNvSpPr/>
            <p:nvPr/>
          </p:nvSpPr>
          <p:spPr>
            <a:xfrm>
              <a:off x="6127690" y="2815369"/>
              <a:ext cx="1622554" cy="1067657"/>
            </a:xfrm>
            <a:prstGeom prst="ellipse">
              <a:avLst/>
            </a:prstGeom>
            <a:solidFill>
              <a:srgbClr val="006666">
                <a:alpha val="50196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829B5A-C129-4458-821F-86D8A34B4908}"/>
                </a:ext>
              </a:extLst>
            </p:cNvPr>
            <p:cNvSpPr txBox="1"/>
            <p:nvPr/>
          </p:nvSpPr>
          <p:spPr>
            <a:xfrm>
              <a:off x="6296800" y="3026031"/>
              <a:ext cx="1279811" cy="577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Voluntary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Conversion*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C5D7F1C-B412-4F54-A47D-1378826213FF}"/>
                </a:ext>
              </a:extLst>
            </p:cNvPr>
            <p:cNvCxnSpPr>
              <a:cxnSpLocks/>
            </p:cNvCxnSpPr>
            <p:nvPr/>
          </p:nvCxnSpPr>
          <p:spPr>
            <a:xfrm>
              <a:off x="5402562" y="2257809"/>
              <a:ext cx="864811" cy="557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75EF283-53ED-49BC-8C67-FE754A078360}"/>
                </a:ext>
              </a:extLst>
            </p:cNvPr>
            <p:cNvCxnSpPr>
              <a:cxnSpLocks/>
              <a:stCxn id="36" idx="2"/>
              <a:endCxn id="11" idx="0"/>
            </p:cNvCxnSpPr>
            <p:nvPr/>
          </p:nvCxnSpPr>
          <p:spPr>
            <a:xfrm>
              <a:off x="4841524" y="2291927"/>
              <a:ext cx="4534" cy="529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E94EA68-18D0-4E55-B001-8B1ABD65D8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5034" y="2279872"/>
              <a:ext cx="917604" cy="6362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71B540C-6609-4A2B-8106-DEA2219DE399}"/>
                </a:ext>
              </a:extLst>
            </p:cNvPr>
            <p:cNvSpPr/>
            <p:nvPr/>
          </p:nvSpPr>
          <p:spPr>
            <a:xfrm>
              <a:off x="6395350" y="4653770"/>
              <a:ext cx="2196822" cy="830927"/>
            </a:xfrm>
            <a:prstGeom prst="roundRect">
              <a:avLst/>
            </a:prstGeom>
            <a:solidFill>
              <a:srgbClr val="2F5597">
                <a:alpha val="8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Section 8</a:t>
              </a:r>
              <a:br>
                <a:rPr lang="en-US" b="1" dirty="0"/>
              </a:br>
              <a:r>
                <a:rPr lang="en-US" b="1" dirty="0"/>
                <a:t>Tenant-Based Voucher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789E40E-724D-4EB5-A2BE-7F043A98CF20}"/>
                </a:ext>
              </a:extLst>
            </p:cNvPr>
            <p:cNvCxnSpPr>
              <a:cxnSpLocks/>
              <a:stCxn id="62" idx="4"/>
            </p:cNvCxnSpPr>
            <p:nvPr/>
          </p:nvCxnSpPr>
          <p:spPr>
            <a:xfrm flipH="1">
              <a:off x="4609417" y="3883026"/>
              <a:ext cx="2329550" cy="822952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2A0C1569-1896-4C66-9D6C-B3103E7233AA}"/>
              </a:ext>
            </a:extLst>
          </p:cNvPr>
          <p:cNvSpPr txBox="1"/>
          <p:nvPr/>
        </p:nvSpPr>
        <p:spPr>
          <a:xfrm>
            <a:off x="1285122" y="1980053"/>
            <a:ext cx="553998" cy="25155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Conversion Type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5801EF7-0F3F-4ABA-9A8A-066862C27D08}"/>
              </a:ext>
            </a:extLst>
          </p:cNvPr>
          <p:cNvSpPr txBox="1"/>
          <p:nvPr/>
        </p:nvSpPr>
        <p:spPr>
          <a:xfrm>
            <a:off x="1296190" y="4861079"/>
            <a:ext cx="553998" cy="16778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Outcome</a:t>
            </a:r>
            <a:endParaRPr lang="en-US" b="1" dirty="0">
              <a:latin typeface="+mn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E960518-A85D-4D82-88D9-3FCA3A3FFD7E}"/>
              </a:ext>
            </a:extLst>
          </p:cNvPr>
          <p:cNvSpPr txBox="1">
            <a:spLocks/>
          </p:cNvSpPr>
          <p:nvPr/>
        </p:nvSpPr>
        <p:spPr>
          <a:xfrm>
            <a:off x="838199" y="772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2F5597"/>
                </a:solidFill>
              </a:rPr>
              <a:t>Repositioning Options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B443EC-A994-4AE8-B7EC-EE0E6F7F56E1}"/>
              </a:ext>
            </a:extLst>
          </p:cNvPr>
          <p:cNvSpPr txBox="1"/>
          <p:nvPr/>
        </p:nvSpPr>
        <p:spPr>
          <a:xfrm>
            <a:off x="5145966" y="6209665"/>
            <a:ext cx="566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 algn="r"/>
            <a:r>
              <a:rPr lang="en-US" sz="1200" dirty="0">
                <a:latin typeface="+mn-lt"/>
              </a:rPr>
              <a:t>*Tenant Protection Vouchers may be project-based with tenant consent.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1726E27-3275-429C-8ECF-22F37AB348BE}"/>
              </a:ext>
            </a:extLst>
          </p:cNvPr>
          <p:cNvSpPr/>
          <p:nvPr/>
        </p:nvSpPr>
        <p:spPr>
          <a:xfrm>
            <a:off x="5454415" y="5292305"/>
            <a:ext cx="2413944" cy="934595"/>
          </a:xfrm>
          <a:prstGeom prst="roundRect">
            <a:avLst/>
          </a:prstGeom>
          <a:solidFill>
            <a:srgbClr val="006666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8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Project-Based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Voucher</a:t>
            </a:r>
          </a:p>
        </p:txBody>
      </p:sp>
    </p:spTree>
    <p:extLst>
      <p:ext uri="{BB962C8B-B14F-4D97-AF65-F5344CB8AC3E}">
        <p14:creationId xmlns:p14="http://schemas.microsoft.com/office/powerpoint/2010/main" val="82521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2069F-1BC2-4605-80D9-8B16705660AE}"/>
              </a:ext>
            </a:extLst>
          </p:cNvPr>
          <p:cNvSpPr txBox="1"/>
          <p:nvPr/>
        </p:nvSpPr>
        <p:spPr>
          <a:xfrm>
            <a:off x="3719736" y="4563126"/>
            <a:ext cx="5076564" cy="11881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7240057"/>
              </p:ext>
            </p:extLst>
          </p:nvPr>
        </p:nvGraphicFramePr>
        <p:xfrm>
          <a:off x="838198" y="1389957"/>
          <a:ext cx="10515599" cy="482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3F3D00-DDF5-452B-8183-E9A10EAA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523957" cy="365125"/>
          </a:xfrm>
        </p:spPr>
        <p:txBody>
          <a:bodyPr/>
          <a:lstStyle/>
          <a:p>
            <a:fld id="{5AC6E65E-92B5-4B18-BE66-17D27D1D6D0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10A47D-A289-413B-A5E5-64DBA6AC4EF0}"/>
              </a:ext>
            </a:extLst>
          </p:cNvPr>
          <p:cNvSpPr txBox="1">
            <a:spLocks/>
          </p:cNvSpPr>
          <p:nvPr/>
        </p:nvSpPr>
        <p:spPr>
          <a:xfrm>
            <a:off x="838199" y="266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rgbClr val="2F5597"/>
                </a:solidFill>
              </a:rPr>
              <a:t>Rental Assistance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63187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HUD will generally approve if it is: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Physically obsolete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Scattered site (non-contiguous) with operational challenges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Owned by a PHA with 50 units or less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More efficient or effective units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PHA receives Tenant Protection Vouchers (TPVs)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Housing Opportunity Through Modernization Act (HOTMA) allows public housing developments to be project-based through Project Based Voucher (PBV) program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Property exempt from PBV “income-mixing” requirement &amp; not counted again 20% program cap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Competitive selection of PBV administrator not required if property will be improved AND owned in part by the PHA administering the contract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highlight>
                  <a:srgbClr val="FFFFFF"/>
                </a:highlight>
              </a:rPr>
              <a:t>Section 18/RAD blend: voucher up to 25% of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E14-3D72-4BDD-9376-7B3416E2E8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5825D-B44E-408A-A05F-F8CD1CA6C77C}"/>
              </a:ext>
            </a:extLst>
          </p:cNvPr>
          <p:cNvSpPr txBox="1"/>
          <p:nvPr/>
        </p:nvSpPr>
        <p:spPr>
          <a:xfrm>
            <a:off x="838199" y="6008705"/>
            <a:ext cx="479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linkClick r:id="rId2"/>
              </a:rPr>
              <a:t>Notice PIH 2018-04 (HA)</a:t>
            </a:r>
            <a:endParaRPr lang="en-US" b="1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F2E1E-5E4D-407F-891F-C542CCB36765}"/>
              </a:ext>
            </a:extLst>
          </p:cNvPr>
          <p:cNvSpPr txBox="1">
            <a:spLocks/>
          </p:cNvSpPr>
          <p:nvPr/>
        </p:nvSpPr>
        <p:spPr>
          <a:xfrm>
            <a:off x="838199" y="266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rgbClr val="2F5597"/>
                </a:solidFill>
              </a:rPr>
              <a:t>Section 18 Demolition &amp; Disposition</a:t>
            </a:r>
          </a:p>
        </p:txBody>
      </p:sp>
    </p:spTree>
    <p:extLst>
      <p:ext uri="{BB962C8B-B14F-4D97-AF65-F5344CB8AC3E}">
        <p14:creationId xmlns:p14="http://schemas.microsoft.com/office/powerpoint/2010/main" val="17904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Conversion to vouchers where PHAs can demonstrate that it costs less to operate the property with vouchers than under public housing (24 CFR 972)</a:t>
            </a:r>
          </a:p>
          <a:p>
            <a:r>
              <a:rPr lang="en-US" sz="2400" dirty="0"/>
              <a:t>Recently published Streamlined Voluntary Conversion (SVC) Notice waives the cost test for PHAs with 250 units or less that will close-out their public housing program</a:t>
            </a:r>
          </a:p>
          <a:p>
            <a:r>
              <a:rPr lang="en-US" sz="2400" dirty="0"/>
              <a:t>Residents receive Tenant Protection Vouchers (TPVs)</a:t>
            </a:r>
          </a:p>
          <a:p>
            <a:pPr lvl="1"/>
            <a:r>
              <a:rPr lang="en-US" sz="2000" dirty="0"/>
              <a:t>TPVs may be project-based with written tenant consent</a:t>
            </a:r>
          </a:p>
          <a:p>
            <a:r>
              <a:rPr lang="en-US" sz="2400" dirty="0"/>
              <a:t>Residents have a right to remain in the property with tenant-based voucher if the property will continue to be used for residential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E14-3D72-4BDD-9376-7B3416E2E8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119C3D-33C4-492D-BD6C-F05C93B16CE7}"/>
              </a:ext>
            </a:extLst>
          </p:cNvPr>
          <p:cNvSpPr txBox="1">
            <a:spLocks/>
          </p:cNvSpPr>
          <p:nvPr/>
        </p:nvSpPr>
        <p:spPr>
          <a:xfrm>
            <a:off x="838199" y="266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rgbClr val="2F5597"/>
                </a:solidFill>
              </a:rPr>
              <a:t>Voluntary Conversion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C43D9-D7FF-4BFB-952C-37783A37AF49}"/>
              </a:ext>
            </a:extLst>
          </p:cNvPr>
          <p:cNvSpPr txBox="1"/>
          <p:nvPr/>
        </p:nvSpPr>
        <p:spPr>
          <a:xfrm>
            <a:off x="838198" y="6008705"/>
            <a:ext cx="671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linkClick r:id="rId2"/>
              </a:rPr>
              <a:t>Streamlined Voluntary Conversion Notice PIH 2019-05 (HA)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05031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FB977DE276C4F9E1CF611DD55AA6F" ma:contentTypeVersion="4" ma:contentTypeDescription="Create a new document." ma:contentTypeScope="" ma:versionID="2d5ee395f23dc2467ed7add3ce4849cf">
  <xsd:schema xmlns:xsd="http://www.w3.org/2001/XMLSchema" xmlns:xs="http://www.w3.org/2001/XMLSchema" xmlns:p="http://schemas.microsoft.com/office/2006/metadata/properties" xmlns:ns2="5c07dca6-cb82-4a6f-a788-46eccb33b646" xmlns:ns3="f570e621-9c0a-4d98-a92f-0d16cf29b50b" targetNamespace="http://schemas.microsoft.com/office/2006/metadata/properties" ma:root="true" ma:fieldsID="e73b23284fe0234074878d38c839eff3" ns2:_="" ns3:_="">
    <xsd:import namespace="5c07dca6-cb82-4a6f-a788-46eccb33b646"/>
    <xsd:import namespace="f570e621-9c0a-4d98-a92f-0d16cf29b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7dca6-cb82-4a6f-a788-46eccb33b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0e621-9c0a-4d98-a92f-0d16cf29b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E1E6EF-84FE-4829-92C0-CE47D45BECC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02C6328-E79B-4775-A562-E680A14EB5D2}"/>
</file>

<file path=customXml/itemProps3.xml><?xml version="1.0" encoding="utf-8"?>
<ds:datastoreItem xmlns:ds="http://schemas.openxmlformats.org/officeDocument/2006/customXml" ds:itemID="{1E4D3245-38C4-40E2-9A1D-72590F4D39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AAE2CA3-9F7C-4A0F-A7AC-A04BA19DA191}">
  <ds:schemaRefs>
    <ds:schemaRef ds:uri="http://purl.org/dc/terms/"/>
    <ds:schemaRef ds:uri="f20e5fed-5a69-4113-bfa4-dce3213d886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14257</TotalTime>
  <Words>912</Words>
  <Application>Microsoft Office PowerPoint</Application>
  <PresentationFormat>Widescreen</PresentationFormat>
  <Paragraphs>138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Franklin Gothic Medium</vt:lpstr>
      <vt:lpstr>Template</vt:lpstr>
      <vt:lpstr>Repositioning Public Housing Hunter Kurtz, Assistant Secretary, Public and Indian Housing Dominique Blom, General Deputy Assistant Secretary, Public and Indian Housing</vt:lpstr>
      <vt:lpstr>What do we mean by “reposition”? </vt:lpstr>
      <vt:lpstr>What does this mean for residents?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Repositioning</dc:title>
  <dc:creator>Flores, Virginia</dc:creator>
  <cp:lastModifiedBy>Flores, Virginia</cp:lastModifiedBy>
  <cp:revision>439</cp:revision>
  <cp:lastPrinted>2019-07-18T19:09:36Z</cp:lastPrinted>
  <dcterms:created xsi:type="dcterms:W3CDTF">2017-06-20T18:03:49Z</dcterms:created>
  <dcterms:modified xsi:type="dcterms:W3CDTF">2019-07-19T19:25:05Z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0x010100953FB977DE276C4F9E1CF611DD55AA6F</vt:lpwstr>
  </property>
</Properties>
</file>