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3338"/>
        <w:gridCol w:w="3137"/>
        <w:gridCol w:w="2885"/>
      </w:tblGrid>
      <w:tr w:rsidR="006A01F6" w:rsidRPr="00515ACE" w14:paraId="338AC663" w14:textId="77777777" w:rsidTr="00CA3FD4">
        <w:tc>
          <w:tcPr>
            <w:tcW w:w="3618" w:type="dxa"/>
            <w:tcBorders>
              <w:top w:val="nil"/>
              <w:left w:val="nil"/>
              <w:bottom w:val="nil"/>
              <w:right w:val="nil"/>
            </w:tcBorders>
          </w:tcPr>
          <w:p w14:paraId="6D570CC0" w14:textId="77777777" w:rsidR="00FF0FD9" w:rsidRPr="006A01F6" w:rsidRDefault="00FF0FD9" w:rsidP="00CA3FD4">
            <w:pPr>
              <w:rPr>
                <w:rFonts w:ascii="Helvetica" w:hAnsi="Helvetica" w:cs="Arial"/>
                <w:b/>
                <w:sz w:val="23"/>
                <w:szCs w:val="23"/>
              </w:rPr>
            </w:pPr>
            <w:r w:rsidRPr="006A01F6">
              <w:rPr>
                <w:rFonts w:ascii="Helvetica" w:hAnsi="Helvetica" w:cs="Arial"/>
                <w:b/>
                <w:sz w:val="23"/>
                <w:szCs w:val="23"/>
              </w:rPr>
              <w:t>Consoli</w:t>
            </w:r>
            <w:r w:rsidR="00792663" w:rsidRPr="006A01F6">
              <w:rPr>
                <w:rFonts w:ascii="Helvetica" w:hAnsi="Helvetica" w:cs="Arial"/>
                <w:b/>
                <w:sz w:val="23"/>
                <w:szCs w:val="23"/>
              </w:rPr>
              <w:t xml:space="preserve">dated Certifications – </w:t>
            </w:r>
            <w:r w:rsidR="00C1047E">
              <w:rPr>
                <w:rFonts w:ascii="Helvetica" w:hAnsi="Helvetica" w:cs="Arial"/>
                <w:b/>
                <w:sz w:val="23"/>
                <w:szCs w:val="23"/>
              </w:rPr>
              <w:t>Borrower</w:t>
            </w:r>
          </w:p>
          <w:p w14:paraId="3F9118E3" w14:textId="77777777" w:rsidR="00FF0FD9" w:rsidRPr="00F21506" w:rsidRDefault="00FF0FD9" w:rsidP="00063430">
            <w:pPr>
              <w:rPr>
                <w:rFonts w:ascii="Helvetica" w:hAnsi="Helvetica" w:cs="Arial"/>
              </w:rPr>
            </w:pPr>
          </w:p>
        </w:tc>
        <w:tc>
          <w:tcPr>
            <w:tcW w:w="3420" w:type="dxa"/>
            <w:tcBorders>
              <w:top w:val="nil"/>
              <w:left w:val="nil"/>
              <w:bottom w:val="nil"/>
              <w:right w:val="nil"/>
            </w:tcBorders>
          </w:tcPr>
          <w:p w14:paraId="3C748EF6" w14:textId="77777777" w:rsidR="00FF0FD9" w:rsidRPr="00F21506" w:rsidRDefault="00FF0FD9" w:rsidP="00CA3FD4">
            <w:pPr>
              <w:jc w:val="center"/>
              <w:rPr>
                <w:rFonts w:ascii="Helvetica" w:hAnsi="Helvetica" w:cs="Arial"/>
                <w:b/>
                <w:sz w:val="20"/>
              </w:rPr>
            </w:pPr>
            <w:r w:rsidRPr="00F21506">
              <w:rPr>
                <w:rFonts w:ascii="Helvetica" w:hAnsi="Helvetica" w:cs="Arial"/>
                <w:b/>
                <w:sz w:val="20"/>
              </w:rPr>
              <w:t>U.S. Department of Housing and Urban Development</w:t>
            </w:r>
          </w:p>
          <w:p w14:paraId="5E9D4CAE" w14:textId="77777777" w:rsidR="00737726" w:rsidRDefault="006A01F6" w:rsidP="006A01F6">
            <w:pPr>
              <w:jc w:val="center"/>
              <w:rPr>
                <w:rFonts w:ascii="Helvetica" w:hAnsi="Helvetica" w:cs="Arial"/>
                <w:sz w:val="20"/>
              </w:rPr>
            </w:pPr>
            <w:r>
              <w:rPr>
                <w:rFonts w:ascii="Helvetica" w:hAnsi="Helvetica" w:cs="Arial"/>
                <w:sz w:val="20"/>
              </w:rPr>
              <w:t xml:space="preserve"> </w:t>
            </w:r>
          </w:p>
          <w:p w14:paraId="53939CD5" w14:textId="77777777" w:rsidR="00FF0FD9" w:rsidRPr="00F21506" w:rsidRDefault="00FF0FD9" w:rsidP="00063430">
            <w:pPr>
              <w:jc w:val="center"/>
              <w:rPr>
                <w:rFonts w:ascii="Helvetica" w:hAnsi="Helvetica" w:cs="Arial"/>
              </w:rPr>
            </w:pPr>
          </w:p>
        </w:tc>
        <w:tc>
          <w:tcPr>
            <w:tcW w:w="3192" w:type="dxa"/>
            <w:tcBorders>
              <w:top w:val="nil"/>
              <w:left w:val="nil"/>
              <w:bottom w:val="nil"/>
              <w:right w:val="nil"/>
            </w:tcBorders>
          </w:tcPr>
          <w:p w14:paraId="60F46740" w14:textId="00B03D43" w:rsidR="00FF0FD9" w:rsidRPr="00F21506" w:rsidRDefault="00896125" w:rsidP="00CA3FD4">
            <w:pPr>
              <w:jc w:val="right"/>
              <w:rPr>
                <w:rFonts w:ascii="Helvetica" w:hAnsi="Helvetica" w:cs="Arial"/>
                <w:sz w:val="18"/>
              </w:rPr>
            </w:pPr>
            <w:r>
              <w:rPr>
                <w:rFonts w:ascii="Helvetica" w:hAnsi="Helvetica" w:cs="Arial"/>
                <w:sz w:val="18"/>
              </w:rPr>
              <w:t>OMB Approval No.</w:t>
            </w:r>
            <w:r w:rsidR="000952E1">
              <w:rPr>
                <w:rFonts w:ascii="Helvetica" w:hAnsi="Helvetica" w:cs="Arial"/>
                <w:sz w:val="18"/>
              </w:rPr>
              <w:t>2502-0598</w:t>
            </w:r>
            <w:r>
              <w:rPr>
                <w:rFonts w:ascii="Helvetica" w:hAnsi="Helvetica" w:cs="Arial"/>
                <w:sz w:val="18"/>
              </w:rPr>
              <w:t xml:space="preserve"> </w:t>
            </w:r>
          </w:p>
          <w:p w14:paraId="1B29F438" w14:textId="7C8F757A" w:rsidR="00FF0FD9" w:rsidRPr="00F21506" w:rsidRDefault="00700714" w:rsidP="00CA3FD4">
            <w:pPr>
              <w:jc w:val="right"/>
              <w:rPr>
                <w:rFonts w:ascii="Helvetica" w:hAnsi="Helvetica" w:cs="Arial"/>
                <w:sz w:val="18"/>
              </w:rPr>
            </w:pPr>
            <w:r>
              <w:rPr>
                <w:rFonts w:ascii="Helvetica" w:hAnsi="Helvetica" w:cs="Arial"/>
                <w:sz w:val="18"/>
              </w:rPr>
              <w:t>(E</w:t>
            </w:r>
            <w:r w:rsidR="00896125">
              <w:rPr>
                <w:rFonts w:ascii="Helvetica" w:hAnsi="Helvetica" w:cs="Arial"/>
                <w:sz w:val="18"/>
              </w:rPr>
              <w:t xml:space="preserve">xp. </w:t>
            </w:r>
            <w:r w:rsidR="00B14A2F">
              <w:rPr>
                <w:rFonts w:ascii="Helvetica" w:hAnsi="Helvetica" w:cs="Arial"/>
                <w:sz w:val="18"/>
              </w:rPr>
              <w:t>9</w:t>
            </w:r>
            <w:r w:rsidR="000952E1">
              <w:rPr>
                <w:rFonts w:ascii="Helvetica" w:hAnsi="Helvetica" w:cs="Arial"/>
                <w:sz w:val="18"/>
              </w:rPr>
              <w:t>/30/</w:t>
            </w:r>
            <w:r w:rsidR="00B848F0">
              <w:rPr>
                <w:rFonts w:ascii="Helvetica" w:hAnsi="Helvetica" w:cs="Arial"/>
                <w:sz w:val="18"/>
              </w:rPr>
              <w:t>20</w:t>
            </w:r>
            <w:r w:rsidR="00B14A2F">
              <w:rPr>
                <w:rFonts w:ascii="Helvetica" w:hAnsi="Helvetica" w:cs="Arial"/>
                <w:sz w:val="18"/>
              </w:rPr>
              <w:t>21</w:t>
            </w:r>
            <w:r w:rsidR="00FF0FD9" w:rsidRPr="00F21506">
              <w:rPr>
                <w:rFonts w:ascii="Helvetica" w:hAnsi="Helvetica" w:cs="Arial"/>
                <w:sz w:val="18"/>
              </w:rPr>
              <w:t>)</w:t>
            </w:r>
          </w:p>
        </w:tc>
      </w:tr>
    </w:tbl>
    <w:p w14:paraId="6DE986B9" w14:textId="77777777" w:rsidR="00FF0FD9" w:rsidRPr="00B31ED4" w:rsidRDefault="00FF0FD9" w:rsidP="00FF0FD9">
      <w:pPr>
        <w:rPr>
          <w:rFonts w:ascii="Helvetica" w:hAnsi="Helvetica"/>
        </w:rPr>
      </w:pPr>
    </w:p>
    <w:p w14:paraId="32E26157" w14:textId="77777777" w:rsidR="00FF0FD9" w:rsidRPr="00B31ED4" w:rsidRDefault="00FF0FD9" w:rsidP="00FF0FD9">
      <w:pPr>
        <w:rPr>
          <w:rFonts w:ascii="Helvetica" w:hAnsi="Helvetica"/>
        </w:rPr>
      </w:pPr>
    </w:p>
    <w:p w14:paraId="31BD234B" w14:textId="48998541" w:rsidR="00FF0FD9" w:rsidRPr="00EA3C47" w:rsidRDefault="00FF0FD9" w:rsidP="006A01F6">
      <w:pPr>
        <w:jc w:val="both"/>
        <w:rPr>
          <w:rFonts w:ascii="Helvetica" w:hAnsi="Helvetica" w:cs="Arial"/>
          <w:sz w:val="16"/>
          <w:szCs w:val="16"/>
        </w:rPr>
      </w:pPr>
      <w:r w:rsidRPr="00EA3C47">
        <w:rPr>
          <w:rFonts w:ascii="Helvetica" w:hAnsi="Helvetica" w:cs="Arial"/>
          <w:b/>
          <w:sz w:val="16"/>
          <w:szCs w:val="16"/>
        </w:rPr>
        <w:t>Public reporting</w:t>
      </w:r>
      <w:r w:rsidRPr="00EA3C47">
        <w:rPr>
          <w:rFonts w:ascii="Helvetica" w:hAnsi="Helvetica" w:cs="Arial"/>
          <w:sz w:val="16"/>
          <w:szCs w:val="16"/>
        </w:rPr>
        <w:t xml:space="preserve"> burden for this collection of information is estimated to average </w:t>
      </w:r>
      <w:r w:rsidR="00DA5ED9">
        <w:rPr>
          <w:rFonts w:ascii="Helvetica" w:hAnsi="Helvetica" w:cs="Arial"/>
          <w:sz w:val="16"/>
          <w:szCs w:val="16"/>
        </w:rPr>
        <w:t>0.5</w:t>
      </w:r>
      <w:r w:rsidRPr="00EA3C47">
        <w:rPr>
          <w:rFonts w:ascii="Helvetica" w:hAnsi="Helvetica" w:cs="Arial"/>
          <w:bCs/>
          <w:color w:val="FF0000"/>
          <w:sz w:val="16"/>
          <w:szCs w:val="16"/>
        </w:rPr>
        <w:t xml:space="preserve"> </w:t>
      </w:r>
      <w:r w:rsidRPr="00EA3C47">
        <w:rPr>
          <w:rFonts w:ascii="Helvetica" w:hAnsi="Helvetica" w:cs="Arial"/>
          <w:sz w:val="16"/>
          <w:szCs w:val="16"/>
        </w:rPr>
        <w:t>hours.  This includes the time for collecting, reviewing, and reporting the data.  The information is being collected to obtain</w:t>
      </w:r>
      <w:r w:rsidR="006A01F6">
        <w:rPr>
          <w:rFonts w:ascii="Helvetica" w:hAnsi="Helvetica" w:cs="Arial"/>
          <w:sz w:val="16"/>
          <w:szCs w:val="16"/>
        </w:rPr>
        <w:t xml:space="preserve"> the supportive documentation that</w:t>
      </w:r>
      <w:r w:rsidRPr="00EA3C47">
        <w:rPr>
          <w:rFonts w:ascii="Helvetica" w:hAnsi="Helvetica" w:cs="Arial"/>
          <w:sz w:val="16"/>
          <w:szCs w:val="16"/>
        </w:rPr>
        <w:t xml:space="preserve"> must be submitted to HUD for </w:t>
      </w:r>
      <w:proofErr w:type="gramStart"/>
      <w:r w:rsidRPr="00EA3C47">
        <w:rPr>
          <w:rFonts w:ascii="Helvetica" w:hAnsi="Helvetica" w:cs="Arial"/>
          <w:sz w:val="16"/>
          <w:szCs w:val="16"/>
        </w:rPr>
        <w:t>approval, and</w:t>
      </w:r>
      <w:proofErr w:type="gramEnd"/>
      <w:r w:rsidRPr="00EA3C47">
        <w:rPr>
          <w:rFonts w:ascii="Helvetica" w:hAnsi="Helvetica" w:cs="Arial"/>
          <w:sz w:val="16"/>
          <w:szCs w:val="16"/>
        </w:rPr>
        <w:t xml:space="preserve"> is necessary to ensure that viable projects are developed and maintained.  The Department will use this information to determine if properties meet HUD requirements with respect to development, operation and/or asset management, as well as ensuring the continued marketability of the properties</w:t>
      </w:r>
      <w:r w:rsidRPr="00EA3C47">
        <w:rPr>
          <w:rFonts w:ascii="Helvetica" w:hAnsi="Helvetica" w:cs="Arial"/>
          <w:bCs/>
          <w:sz w:val="16"/>
          <w:szCs w:val="16"/>
        </w:rPr>
        <w:t>.</w:t>
      </w:r>
      <w:r w:rsidRPr="00EA3C47">
        <w:rPr>
          <w:rFonts w:ascii="Helvetica" w:hAnsi="Helvetica" w:cs="Arial"/>
          <w:sz w:val="16"/>
          <w:szCs w:val="16"/>
        </w:rPr>
        <w:t xml:space="preserve">  </w:t>
      </w:r>
    </w:p>
    <w:p w14:paraId="3FFFC22C" w14:textId="77777777" w:rsidR="00FF0FD9" w:rsidRPr="00EA3C47" w:rsidRDefault="00FF0FD9" w:rsidP="00FF0FD9">
      <w:pPr>
        <w:rPr>
          <w:rFonts w:ascii="Helvetica" w:hAnsi="Helvetica" w:cs="Arial"/>
          <w:sz w:val="16"/>
          <w:szCs w:val="16"/>
        </w:rPr>
      </w:pPr>
    </w:p>
    <w:p w14:paraId="51C8E83A" w14:textId="77777777" w:rsidR="00923F48" w:rsidRPr="00936877" w:rsidRDefault="00923F48" w:rsidP="00923F48">
      <w:pPr>
        <w:rPr>
          <w:rFonts w:ascii="Helvetica" w:hAnsi="Helvetica" w:cs="Arial"/>
          <w:sz w:val="16"/>
          <w:szCs w:val="16"/>
        </w:rPr>
      </w:pPr>
      <w:r w:rsidRPr="00936877">
        <w:rPr>
          <w:rFonts w:ascii="Helvetica" w:hAnsi="Helvetica" w:cs="Arial"/>
          <w:b/>
          <w:sz w:val="16"/>
          <w:szCs w:val="16"/>
        </w:rPr>
        <w:t>Warning:</w:t>
      </w:r>
      <w:r>
        <w:rPr>
          <w:rFonts w:ascii="Helvetica" w:hAnsi="Helvetica" w:cs="Arial"/>
          <w:sz w:val="16"/>
          <w:szCs w:val="16"/>
        </w:rPr>
        <w:t xml:space="preserve"> </w:t>
      </w:r>
      <w:r w:rsidRPr="00936877">
        <w:rPr>
          <w:rFonts w:ascii="Helvetica" w:hAnsi="Helvetica" w:cs="Arial"/>
          <w:sz w:val="16"/>
          <w:szCs w:val="16"/>
        </w:rPr>
        <w:t xml:space="preserve">Any person who knowingly presents a false, fictitious, or fraudulent statement or claim in a matter within the jurisdiction of the U.S. Department of Housing and Urban Development </w:t>
      </w:r>
      <w:r w:rsidR="00714F7E">
        <w:rPr>
          <w:rFonts w:ascii="Helvetica" w:hAnsi="Helvetica" w:cs="Arial"/>
          <w:sz w:val="16"/>
          <w:szCs w:val="16"/>
        </w:rPr>
        <w:t xml:space="preserve">is </w:t>
      </w:r>
      <w:r w:rsidRPr="00936877">
        <w:rPr>
          <w:rFonts w:ascii="Helvetica" w:hAnsi="Helvetica" w:cs="Arial"/>
          <w:sz w:val="16"/>
          <w:szCs w:val="16"/>
        </w:rPr>
        <w:t xml:space="preserve">subject to criminal penalties, civil liability, and administrative sanctions.  </w:t>
      </w:r>
    </w:p>
    <w:p w14:paraId="2381D589" w14:textId="77777777" w:rsidR="00923F48" w:rsidRDefault="00923F48" w:rsidP="00923F48"/>
    <w:p w14:paraId="46E9A1CA" w14:textId="77777777" w:rsidR="00B62449" w:rsidRPr="00F54A5E" w:rsidRDefault="00B62449" w:rsidP="00B62449">
      <w:pPr>
        <w:rPr>
          <w:rFonts w:ascii="Helvetica" w:hAnsi="Helvetica" w:cs="Arial"/>
          <w:sz w:val="16"/>
          <w:szCs w:val="16"/>
        </w:rPr>
      </w:pPr>
      <w:r w:rsidRPr="00F54A5E">
        <w:rPr>
          <w:rFonts w:ascii="Helvetica" w:hAnsi="Helvetica" w:cs="Arial"/>
          <w:b/>
          <w:sz w:val="16"/>
          <w:szCs w:val="16"/>
        </w:rPr>
        <w:t>Privacy Act Notice:</w:t>
      </w:r>
      <w:r w:rsidRPr="00F54A5E">
        <w:rPr>
          <w:rFonts w:ascii="Helvetica" w:hAnsi="Helvetica" w:cs="Arial"/>
          <w:sz w:val="16"/>
          <w:szCs w:val="16"/>
        </w:rPr>
        <w:t xml:space="preserve"> The Department of Housing and Urban Development, Federal Housing Administration, is authorized to collect the information requested in this form by virtue of: The National Housing Act, 12 USC 1701 et seq. and the regulations at 24 CFR 5.212 and 24 CFR 200.6; and the Housing and Community Development Act of 1987, 42 USC 3543(a).  The information requested is mandatory to receive the mortgage insurance benefits </w:t>
      </w:r>
      <w:proofErr w:type="gramStart"/>
      <w:r w:rsidRPr="00F54A5E">
        <w:rPr>
          <w:rFonts w:ascii="Helvetica" w:hAnsi="Helvetica" w:cs="Arial"/>
          <w:sz w:val="16"/>
          <w:szCs w:val="16"/>
        </w:rPr>
        <w:t>to be derived</w:t>
      </w:r>
      <w:proofErr w:type="gramEnd"/>
      <w:r w:rsidRPr="00F54A5E">
        <w:rPr>
          <w:rFonts w:ascii="Helvetica" w:hAnsi="Helvetica" w:cs="Arial"/>
          <w:sz w:val="16"/>
          <w:szCs w:val="16"/>
        </w:rPr>
        <w:t xml:space="preserve"> from the National Housing Act </w:t>
      </w:r>
      <w:r w:rsidR="00063430">
        <w:rPr>
          <w:rFonts w:ascii="Helvetica" w:hAnsi="Helvetica" w:cs="Arial"/>
          <w:sz w:val="16"/>
          <w:szCs w:val="16"/>
        </w:rPr>
        <w:t>Multifamily</w:t>
      </w:r>
      <w:r w:rsidRPr="00F54A5E">
        <w:rPr>
          <w:rFonts w:ascii="Helvetica" w:hAnsi="Helvetica" w:cs="Arial"/>
          <w:sz w:val="16"/>
          <w:szCs w:val="16"/>
        </w:rPr>
        <w:t xml:space="preserve"> </w:t>
      </w:r>
      <w:r w:rsidR="00063430">
        <w:rPr>
          <w:rFonts w:ascii="Helvetica" w:hAnsi="Helvetica" w:cs="Arial"/>
          <w:sz w:val="16"/>
          <w:szCs w:val="16"/>
        </w:rPr>
        <w:t xml:space="preserve">Mortgage Insurance </w:t>
      </w:r>
      <w:r w:rsidRPr="00F54A5E">
        <w:rPr>
          <w:rFonts w:ascii="Helvetica" w:hAnsi="Helvetica" w:cs="Arial"/>
          <w:sz w:val="16"/>
          <w:szCs w:val="16"/>
        </w:rPr>
        <w:t>Program</w:t>
      </w:r>
      <w:r w:rsidR="00063430">
        <w:rPr>
          <w:rFonts w:ascii="Helvetica" w:hAnsi="Helvetica" w:cs="Arial"/>
          <w:sz w:val="16"/>
          <w:szCs w:val="16"/>
        </w:rPr>
        <w:t>s (Section 207, Section 220, Section 221(d)(3), Section 221(d)(4), Section 223(a)(7), Section 223(f), and Section 231)</w:t>
      </w:r>
      <w:r w:rsidRPr="00F54A5E">
        <w:rPr>
          <w:rFonts w:ascii="Helvetica" w:hAnsi="Helvetica" w:cs="Arial"/>
          <w:sz w:val="16"/>
          <w:szCs w:val="16"/>
        </w:rPr>
        <w:t>. This agency may not collect this information, and you are not required to complete this form unless it displays a currently valid OMB control number.  No confidentiality is assured.</w:t>
      </w:r>
    </w:p>
    <w:p w14:paraId="0BF0A4FE" w14:textId="77777777" w:rsidR="006A01F6" w:rsidRDefault="006A01F6" w:rsidP="006A01F6">
      <w:pPr>
        <w:rPr>
          <w:rFonts w:ascii="Times New Roman" w:hAnsi="Times New Roman"/>
        </w:rPr>
      </w:pPr>
    </w:p>
    <w:p w14:paraId="29F65940" w14:textId="77777777" w:rsidR="00923F48" w:rsidRDefault="00923F48" w:rsidP="00BE1B0A">
      <w:pPr>
        <w:pBdr>
          <w:top w:val="single" w:sz="4" w:space="1" w:color="auto"/>
        </w:pBdr>
        <w:rPr>
          <w:rFonts w:ascii="Times New Roman" w:hAnsi="Times New Roman"/>
        </w:rPr>
      </w:pPr>
    </w:p>
    <w:p w14:paraId="6ACAAFD5" w14:textId="77777777" w:rsidR="006A01F6" w:rsidRPr="009C75DC" w:rsidRDefault="006A01F6" w:rsidP="006A01F6">
      <w:pPr>
        <w:widowControl w:val="0"/>
        <w:rPr>
          <w:rFonts w:ascii="Times New Roman" w:hAnsi="Times New Roman"/>
          <w:color w:val="000000"/>
        </w:rPr>
      </w:pPr>
      <w:r w:rsidRPr="009C75DC">
        <w:rPr>
          <w:rFonts w:ascii="Times New Roman" w:hAnsi="Times New Roman"/>
          <w:b/>
          <w:color w:val="000000"/>
          <w:u w:val="single"/>
        </w:rPr>
        <w:t>INSTRUCTIONS</w:t>
      </w:r>
      <w:r w:rsidRPr="009C75DC">
        <w:rPr>
          <w:rFonts w:ascii="Times New Roman" w:hAnsi="Times New Roman"/>
          <w:color w:val="000000"/>
        </w:rPr>
        <w:t xml:space="preserve">: </w:t>
      </w:r>
    </w:p>
    <w:p w14:paraId="7CC8786F" w14:textId="77777777" w:rsidR="006A01F6" w:rsidRPr="009C75DC" w:rsidRDefault="006A01F6" w:rsidP="006A01F6">
      <w:pPr>
        <w:rPr>
          <w:rFonts w:ascii="Times New Roman" w:hAnsi="Times New Roman"/>
        </w:rPr>
      </w:pPr>
    </w:p>
    <w:p w14:paraId="31C1367B" w14:textId="77777777" w:rsidR="006A01F6" w:rsidRPr="009C75DC" w:rsidRDefault="006A01F6" w:rsidP="006A01F6">
      <w:pPr>
        <w:widowControl w:val="0"/>
        <w:rPr>
          <w:rFonts w:ascii="Times New Roman" w:hAnsi="Times New Roman"/>
          <w:color w:val="000000"/>
        </w:rPr>
      </w:pPr>
      <w:r w:rsidRPr="009C75DC">
        <w:rPr>
          <w:rFonts w:ascii="Times New Roman" w:hAnsi="Times New Roman"/>
          <w:color w:val="000000"/>
        </w:rPr>
        <w:t xml:space="preserve">Please use the gray shaded areas (e.g., </w:t>
      </w:r>
      <w:bookmarkStart w:id="0" w:name="Text2"/>
      <w:r w:rsidRPr="009C75DC">
        <w:rPr>
          <w:rFonts w:ascii="Times New Roman" w:hAnsi="Times New Roman"/>
          <w:color w:val="000000"/>
        </w:rPr>
        <w:fldChar w:fldCharType="begin">
          <w:ffData>
            <w:name w:val="Text2"/>
            <w:enabled/>
            <w:calcOnExit w:val="0"/>
            <w:textInput>
              <w:default w:val="&lt;&lt;example&gt;&gt;"/>
            </w:textInput>
          </w:ffData>
        </w:fldChar>
      </w:r>
      <w:r w:rsidRPr="009C75DC">
        <w:rPr>
          <w:rFonts w:ascii="Times New Roman" w:hAnsi="Times New Roman"/>
          <w:color w:val="000000"/>
        </w:rPr>
        <w:instrText xml:space="preserve"> FORMTEXT </w:instrText>
      </w:r>
      <w:r w:rsidRPr="009C75DC">
        <w:rPr>
          <w:rFonts w:ascii="Times New Roman" w:hAnsi="Times New Roman"/>
          <w:color w:val="000000"/>
        </w:rPr>
      </w:r>
      <w:r w:rsidRPr="009C75DC">
        <w:rPr>
          <w:rFonts w:ascii="Times New Roman" w:hAnsi="Times New Roman"/>
          <w:color w:val="000000"/>
        </w:rPr>
        <w:fldChar w:fldCharType="separate"/>
      </w:r>
      <w:r w:rsidRPr="009C75DC">
        <w:rPr>
          <w:rFonts w:ascii="Times New Roman" w:hAnsi="Times New Roman"/>
          <w:noProof/>
          <w:color w:val="000000"/>
        </w:rPr>
        <w:t>&lt;&lt;example&gt;&gt;</w:t>
      </w:r>
      <w:r w:rsidRPr="009C75DC">
        <w:rPr>
          <w:rFonts w:ascii="Times New Roman" w:hAnsi="Times New Roman"/>
          <w:color w:val="000000"/>
        </w:rPr>
        <w:fldChar w:fldCharType="end"/>
      </w:r>
      <w:bookmarkEnd w:id="0"/>
      <w:r w:rsidRPr="009C75DC">
        <w:rPr>
          <w:rFonts w:ascii="Times New Roman" w:hAnsi="Times New Roman"/>
          <w:color w:val="000000"/>
        </w:rPr>
        <w:t xml:space="preserve">) or appropriate check box (e.g., </w:t>
      </w:r>
      <w:r w:rsidRPr="009C75DC">
        <w:rPr>
          <w:rFonts w:ascii="Times New Roman" w:hAnsi="Times New Roman"/>
          <w:color w:val="000000"/>
        </w:rPr>
        <w:fldChar w:fldCharType="begin">
          <w:ffData>
            <w:name w:val="Check22"/>
            <w:enabled/>
            <w:calcOnExit w:val="0"/>
            <w:checkBox>
              <w:sizeAuto/>
              <w:default w:val="0"/>
            </w:checkBox>
          </w:ffData>
        </w:fldChar>
      </w:r>
      <w:bookmarkStart w:id="1" w:name="Check22"/>
      <w:r w:rsidRPr="009C75DC">
        <w:rPr>
          <w:rFonts w:ascii="Times New Roman" w:hAnsi="Times New Roman"/>
          <w:color w:val="000000"/>
        </w:rPr>
        <w:instrText xml:space="preserve"> FORMCHECKBOX </w:instrText>
      </w:r>
      <w:r w:rsidRPr="009C75DC">
        <w:rPr>
          <w:rFonts w:ascii="Times New Roman" w:hAnsi="Times New Roman"/>
          <w:color w:val="000000"/>
        </w:rPr>
      </w:r>
      <w:r w:rsidRPr="009C75DC">
        <w:rPr>
          <w:rFonts w:ascii="Times New Roman" w:hAnsi="Times New Roman"/>
          <w:color w:val="000000"/>
        </w:rPr>
        <w:fldChar w:fldCharType="separate"/>
      </w:r>
      <w:r w:rsidRPr="009C75DC">
        <w:rPr>
          <w:rFonts w:ascii="Times New Roman" w:hAnsi="Times New Roman"/>
          <w:color w:val="000000"/>
        </w:rPr>
        <w:fldChar w:fldCharType="end"/>
      </w:r>
      <w:bookmarkEnd w:id="1"/>
      <w:r w:rsidRPr="009C75DC">
        <w:rPr>
          <w:rFonts w:ascii="Times New Roman" w:hAnsi="Times New Roman"/>
          <w:color w:val="000000"/>
        </w:rPr>
        <w:t>) for your responses.</w:t>
      </w:r>
    </w:p>
    <w:p w14:paraId="5C53E5C6" w14:textId="77777777" w:rsidR="006A01F6" w:rsidRPr="009C75DC" w:rsidRDefault="006A01F6" w:rsidP="006A01F6">
      <w:pPr>
        <w:widowControl w:val="0"/>
        <w:rPr>
          <w:rFonts w:ascii="Times New Roman" w:hAnsi="Times New Roman"/>
          <w:color w:val="000000"/>
        </w:rPr>
      </w:pPr>
    </w:p>
    <w:tbl>
      <w:tblPr>
        <w:tblW w:w="9576" w:type="dxa"/>
        <w:tblLook w:val="01E0" w:firstRow="1" w:lastRow="1" w:firstColumn="1" w:lastColumn="1" w:noHBand="0" w:noVBand="0"/>
      </w:tblPr>
      <w:tblGrid>
        <w:gridCol w:w="2088"/>
        <w:gridCol w:w="7488"/>
      </w:tblGrid>
      <w:tr w:rsidR="006A01F6" w:rsidRPr="009C75DC" w14:paraId="57604A30" w14:textId="77777777" w:rsidTr="006A01F6">
        <w:tc>
          <w:tcPr>
            <w:tcW w:w="2088" w:type="dxa"/>
            <w:vAlign w:val="bottom"/>
          </w:tcPr>
          <w:p w14:paraId="19A2B5A6" w14:textId="77777777" w:rsidR="006A01F6" w:rsidRPr="009C75DC" w:rsidRDefault="00C1047E" w:rsidP="00DA3803">
            <w:pPr>
              <w:spacing w:before="120"/>
              <w:rPr>
                <w:rFonts w:ascii="Times New Roman" w:eastAsia="Arial Unicode MS" w:hAnsi="Times New Roman"/>
                <w:b/>
                <w:sz w:val="22"/>
              </w:rPr>
            </w:pPr>
            <w:r w:rsidRPr="009C75DC">
              <w:rPr>
                <w:rFonts w:ascii="Times New Roman" w:eastAsia="Arial Unicode MS" w:hAnsi="Times New Roman"/>
                <w:b/>
                <w:sz w:val="22"/>
              </w:rPr>
              <w:t>Borrower</w:t>
            </w:r>
            <w:r w:rsidR="006A01F6" w:rsidRPr="009C75DC">
              <w:rPr>
                <w:rFonts w:ascii="Times New Roman" w:eastAsia="Arial Unicode MS" w:hAnsi="Times New Roman"/>
                <w:b/>
                <w:sz w:val="22"/>
              </w:rPr>
              <w:t>:</w:t>
            </w:r>
          </w:p>
        </w:tc>
        <w:tc>
          <w:tcPr>
            <w:tcW w:w="7488" w:type="dxa"/>
            <w:tcBorders>
              <w:bottom w:val="single" w:sz="4" w:space="0" w:color="auto"/>
            </w:tcBorders>
            <w:vAlign w:val="bottom"/>
          </w:tcPr>
          <w:p w14:paraId="121F572E" w14:textId="77777777" w:rsidR="006A01F6" w:rsidRPr="009C75DC" w:rsidRDefault="005226CA" w:rsidP="006A01F6">
            <w:pPr>
              <w:spacing w:before="120"/>
              <w:rPr>
                <w:rFonts w:ascii="Times New Roman" w:hAnsi="Times New Roman"/>
              </w:rPr>
            </w:pPr>
            <w:r w:rsidRPr="009C75DC">
              <w:rPr>
                <w:rFonts w:ascii="Times New Roman" w:hAnsi="Times New Roman"/>
              </w:rPr>
              <w:fldChar w:fldCharType="begin">
                <w:ffData>
                  <w:name w:val=""/>
                  <w:enabled/>
                  <w:calcOnExit w:val="0"/>
                  <w:textInput>
                    <w:default w:val="&lt;&lt;borrower's name her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noProof/>
              </w:rPr>
              <w:t>&lt;&lt;</w:t>
            </w:r>
            <w:r w:rsidR="00C1047E" w:rsidRPr="009C75DC">
              <w:rPr>
                <w:rFonts w:ascii="Times New Roman" w:hAnsi="Times New Roman"/>
                <w:noProof/>
              </w:rPr>
              <w:t>Borrower</w:t>
            </w:r>
            <w:r w:rsidRPr="009C75DC">
              <w:rPr>
                <w:rFonts w:ascii="Times New Roman" w:hAnsi="Times New Roman"/>
                <w:noProof/>
              </w:rPr>
              <w:t>'s name here&gt;&gt;</w:t>
            </w:r>
            <w:r w:rsidRPr="009C75DC">
              <w:rPr>
                <w:rFonts w:ascii="Times New Roman" w:hAnsi="Times New Roman"/>
              </w:rPr>
              <w:fldChar w:fldCharType="end"/>
            </w:r>
          </w:p>
        </w:tc>
      </w:tr>
      <w:tr w:rsidR="006A01F6" w:rsidRPr="009C75DC" w14:paraId="181FE9CA" w14:textId="77777777" w:rsidTr="006A01F6">
        <w:tc>
          <w:tcPr>
            <w:tcW w:w="2088" w:type="dxa"/>
            <w:vAlign w:val="bottom"/>
          </w:tcPr>
          <w:p w14:paraId="240B0269" w14:textId="77777777" w:rsidR="006A01F6" w:rsidRPr="009C75DC" w:rsidRDefault="00850C08" w:rsidP="006A01F6">
            <w:pPr>
              <w:tabs>
                <w:tab w:val="left" w:pos="1425"/>
              </w:tabs>
              <w:spacing w:before="120"/>
              <w:rPr>
                <w:rFonts w:ascii="Times New Roman" w:eastAsia="Arial Unicode MS" w:hAnsi="Times New Roman"/>
                <w:b/>
                <w:sz w:val="22"/>
              </w:rPr>
            </w:pPr>
            <w:r w:rsidRPr="009C75DC">
              <w:rPr>
                <w:rFonts w:ascii="Times New Roman" w:eastAsia="Arial Unicode MS" w:hAnsi="Times New Roman"/>
                <w:b/>
                <w:sz w:val="22"/>
              </w:rPr>
              <w:t>Lender</w:t>
            </w:r>
            <w:r w:rsidR="006A01F6" w:rsidRPr="009C75DC">
              <w:rPr>
                <w:rFonts w:ascii="Times New Roman" w:eastAsia="Arial Unicode MS" w:hAnsi="Times New Roman"/>
                <w:b/>
                <w:sz w:val="22"/>
              </w:rPr>
              <w:t>:</w:t>
            </w:r>
          </w:p>
        </w:tc>
        <w:tc>
          <w:tcPr>
            <w:tcW w:w="7488" w:type="dxa"/>
            <w:tcBorders>
              <w:top w:val="single" w:sz="4" w:space="0" w:color="auto"/>
              <w:bottom w:val="single" w:sz="4" w:space="0" w:color="auto"/>
            </w:tcBorders>
            <w:vAlign w:val="bottom"/>
          </w:tcPr>
          <w:p w14:paraId="556829FE" w14:textId="77777777" w:rsidR="006A01F6" w:rsidRPr="009C75DC" w:rsidRDefault="005226CA" w:rsidP="006A01F6">
            <w:pPr>
              <w:spacing w:before="120"/>
              <w:rPr>
                <w:rFonts w:ascii="Times New Roman" w:hAnsi="Times New Roman"/>
              </w:rPr>
            </w:pPr>
            <w:r w:rsidRPr="009C75DC">
              <w:rPr>
                <w:rFonts w:ascii="Times New Roman" w:hAnsi="Times New Roman"/>
              </w:rPr>
              <w:fldChar w:fldCharType="begin">
                <w:ffData>
                  <w:name w:val=""/>
                  <w:enabled/>
                  <w:calcOnExit w:val="0"/>
                  <w:textInput>
                    <w:default w:val="&lt;&lt;lender's name her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noProof/>
              </w:rPr>
              <w:t>&lt;&lt;</w:t>
            </w:r>
            <w:r w:rsidR="00850C08" w:rsidRPr="009C75DC">
              <w:rPr>
                <w:rFonts w:ascii="Times New Roman" w:hAnsi="Times New Roman"/>
                <w:noProof/>
              </w:rPr>
              <w:t>Lender</w:t>
            </w:r>
            <w:r w:rsidRPr="009C75DC">
              <w:rPr>
                <w:rFonts w:ascii="Times New Roman" w:hAnsi="Times New Roman"/>
                <w:noProof/>
              </w:rPr>
              <w:t>'s name here&gt;&gt;</w:t>
            </w:r>
            <w:r w:rsidRPr="009C75DC">
              <w:rPr>
                <w:rFonts w:ascii="Times New Roman" w:hAnsi="Times New Roman"/>
              </w:rPr>
              <w:fldChar w:fldCharType="end"/>
            </w:r>
          </w:p>
        </w:tc>
      </w:tr>
      <w:tr w:rsidR="006A01F6" w:rsidRPr="009C75DC" w14:paraId="4FA1775A" w14:textId="77777777" w:rsidTr="006A01F6">
        <w:tc>
          <w:tcPr>
            <w:tcW w:w="2088" w:type="dxa"/>
            <w:vAlign w:val="bottom"/>
          </w:tcPr>
          <w:p w14:paraId="1B58AF2B" w14:textId="77777777" w:rsidR="006A01F6" w:rsidRPr="009C75DC" w:rsidRDefault="00DA3803" w:rsidP="006A01F6">
            <w:pPr>
              <w:tabs>
                <w:tab w:val="left" w:pos="1425"/>
              </w:tabs>
              <w:spacing w:before="120"/>
              <w:rPr>
                <w:rFonts w:ascii="Times New Roman" w:eastAsia="Arial Unicode MS" w:hAnsi="Times New Roman"/>
                <w:b/>
                <w:sz w:val="22"/>
              </w:rPr>
            </w:pPr>
            <w:r w:rsidRPr="009C75DC">
              <w:rPr>
                <w:rFonts w:ascii="Times New Roman" w:eastAsia="Arial Unicode MS" w:hAnsi="Times New Roman"/>
                <w:b/>
                <w:sz w:val="22"/>
              </w:rPr>
              <w:t>Project</w:t>
            </w:r>
            <w:r w:rsidR="006A01F6" w:rsidRPr="009C75DC">
              <w:rPr>
                <w:rFonts w:ascii="Times New Roman" w:eastAsia="Arial Unicode MS" w:hAnsi="Times New Roman"/>
                <w:b/>
                <w:sz w:val="22"/>
              </w:rPr>
              <w:t>:</w:t>
            </w:r>
          </w:p>
        </w:tc>
        <w:tc>
          <w:tcPr>
            <w:tcW w:w="7488" w:type="dxa"/>
            <w:tcBorders>
              <w:top w:val="single" w:sz="4" w:space="0" w:color="auto"/>
              <w:bottom w:val="single" w:sz="4" w:space="0" w:color="auto"/>
            </w:tcBorders>
            <w:vAlign w:val="bottom"/>
          </w:tcPr>
          <w:p w14:paraId="3444D4B8" w14:textId="77777777" w:rsidR="006A01F6" w:rsidRPr="009C75DC" w:rsidRDefault="005226CA" w:rsidP="006A01F6">
            <w:pPr>
              <w:spacing w:before="120"/>
              <w:rPr>
                <w:rFonts w:ascii="Times New Roman" w:hAnsi="Times New Roman"/>
              </w:rPr>
            </w:pPr>
            <w:r w:rsidRPr="009C75DC">
              <w:rPr>
                <w:rFonts w:ascii="Times New Roman" w:hAnsi="Times New Roman"/>
              </w:rPr>
              <w:fldChar w:fldCharType="begin">
                <w:ffData>
                  <w:name w:val=""/>
                  <w:enabled/>
                  <w:calcOnExit w:val="0"/>
                  <w:textInput>
                    <w:default w:val="&lt;&lt;name of project her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noProof/>
              </w:rPr>
              <w:t>&lt;&lt;name of project here&gt;&gt;</w:t>
            </w:r>
            <w:r w:rsidRPr="009C75DC">
              <w:rPr>
                <w:rFonts w:ascii="Times New Roman" w:hAnsi="Times New Roman"/>
              </w:rPr>
              <w:fldChar w:fldCharType="end"/>
            </w:r>
          </w:p>
        </w:tc>
      </w:tr>
      <w:tr w:rsidR="00D6183D" w:rsidRPr="009C75DC" w14:paraId="3E220911" w14:textId="77777777" w:rsidTr="00D6183D">
        <w:tc>
          <w:tcPr>
            <w:tcW w:w="2088" w:type="dxa"/>
            <w:vAlign w:val="bottom"/>
          </w:tcPr>
          <w:p w14:paraId="006C8FBE" w14:textId="77777777" w:rsidR="00D6183D" w:rsidRPr="009C75DC" w:rsidRDefault="00D6183D" w:rsidP="00D6183D">
            <w:pPr>
              <w:spacing w:before="120"/>
              <w:rPr>
                <w:rFonts w:ascii="Times New Roman" w:eastAsia="Arial Unicode MS" w:hAnsi="Times New Roman"/>
                <w:b/>
                <w:sz w:val="22"/>
              </w:rPr>
            </w:pPr>
            <w:r w:rsidRPr="009C75DC">
              <w:rPr>
                <w:rFonts w:ascii="Times New Roman" w:eastAsia="Arial Unicode MS" w:hAnsi="Times New Roman"/>
                <w:b/>
                <w:sz w:val="22"/>
              </w:rPr>
              <w:t>Project Location:</w:t>
            </w:r>
          </w:p>
        </w:tc>
        <w:tc>
          <w:tcPr>
            <w:tcW w:w="7488" w:type="dxa"/>
            <w:tcBorders>
              <w:top w:val="single" w:sz="4" w:space="0" w:color="auto"/>
              <w:bottom w:val="single" w:sz="4" w:space="0" w:color="auto"/>
            </w:tcBorders>
            <w:vAlign w:val="bottom"/>
          </w:tcPr>
          <w:p w14:paraId="5FD3098B" w14:textId="77777777" w:rsidR="00D6183D" w:rsidRPr="009C75DC" w:rsidRDefault="00D6183D" w:rsidP="00D6183D">
            <w:pPr>
              <w:spacing w:before="120"/>
              <w:rPr>
                <w:rFonts w:ascii="Times New Roman" w:hAnsi="Times New Roman"/>
              </w:rPr>
            </w:pPr>
            <w:r w:rsidRPr="009C75DC">
              <w:rPr>
                <w:rFonts w:ascii="Times New Roman" w:hAnsi="Times New Roman"/>
              </w:rPr>
              <w:fldChar w:fldCharType="begin">
                <w:ffData>
                  <w:name w:val=""/>
                  <w:enabled/>
                  <w:calcOnExit w:val="0"/>
                  <w:textInput>
                    <w:default w:val="&lt;&lt;city and state her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noProof/>
              </w:rPr>
              <w:t>&lt;&lt;city and state here&gt;&gt;</w:t>
            </w:r>
            <w:r w:rsidRPr="009C75DC">
              <w:rPr>
                <w:rFonts w:ascii="Times New Roman" w:hAnsi="Times New Roman"/>
              </w:rPr>
              <w:fldChar w:fldCharType="end"/>
            </w:r>
          </w:p>
        </w:tc>
      </w:tr>
      <w:tr w:rsidR="006A01F6" w:rsidRPr="009C75DC" w14:paraId="4F5C505A" w14:textId="77777777" w:rsidTr="006A01F6">
        <w:tc>
          <w:tcPr>
            <w:tcW w:w="2088" w:type="dxa"/>
            <w:vAlign w:val="bottom"/>
          </w:tcPr>
          <w:p w14:paraId="3AC2A1E0" w14:textId="77777777" w:rsidR="006A01F6" w:rsidRPr="009C75DC" w:rsidRDefault="00EF50BE" w:rsidP="00EF50BE">
            <w:pPr>
              <w:tabs>
                <w:tab w:val="left" w:pos="1425"/>
              </w:tabs>
              <w:spacing w:before="120"/>
              <w:rPr>
                <w:rFonts w:ascii="Times New Roman" w:eastAsia="Arial Unicode MS" w:hAnsi="Times New Roman"/>
                <w:b/>
                <w:sz w:val="22"/>
                <w:szCs w:val="22"/>
              </w:rPr>
            </w:pPr>
            <w:r w:rsidRPr="009C75DC">
              <w:rPr>
                <w:rFonts w:ascii="Times New Roman" w:eastAsia="Arial Unicode MS" w:hAnsi="Times New Roman"/>
                <w:b/>
                <w:sz w:val="22"/>
                <w:szCs w:val="22"/>
              </w:rPr>
              <w:t>FHA Number</w:t>
            </w:r>
            <w:r w:rsidR="00DA3803" w:rsidRPr="009C75DC">
              <w:rPr>
                <w:rFonts w:ascii="Times New Roman" w:eastAsia="Arial Unicode MS" w:hAnsi="Times New Roman"/>
                <w:b/>
                <w:sz w:val="22"/>
                <w:szCs w:val="22"/>
              </w:rPr>
              <w:t>:</w:t>
            </w:r>
          </w:p>
        </w:tc>
        <w:tc>
          <w:tcPr>
            <w:tcW w:w="7488" w:type="dxa"/>
            <w:tcBorders>
              <w:top w:val="single" w:sz="4" w:space="0" w:color="auto"/>
              <w:bottom w:val="single" w:sz="4" w:space="0" w:color="auto"/>
            </w:tcBorders>
            <w:vAlign w:val="bottom"/>
          </w:tcPr>
          <w:p w14:paraId="57C8D9E7" w14:textId="77777777" w:rsidR="006A01F6" w:rsidRPr="009C75DC" w:rsidRDefault="007B53C0" w:rsidP="006A01F6">
            <w:pPr>
              <w:spacing w:before="120"/>
              <w:rPr>
                <w:rFonts w:ascii="Times New Roman" w:hAnsi="Times New Roman"/>
              </w:rPr>
            </w:pPr>
            <w:r w:rsidRPr="009C75DC">
              <w:rPr>
                <w:rFonts w:ascii="Times New Roman" w:hAnsi="Times New Roman"/>
              </w:rPr>
              <w:fldChar w:fldCharType="begin">
                <w:ffData>
                  <w:name w:val=""/>
                  <w:enabled/>
                  <w:calcOnExit w:val="0"/>
                  <w:textInput>
                    <w:default w:val="&lt;&lt;FHA number her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noProof/>
              </w:rPr>
              <w:t>&lt;&lt;FHA number here&gt;&gt;</w:t>
            </w:r>
            <w:r w:rsidRPr="009C75DC">
              <w:rPr>
                <w:rFonts w:ascii="Times New Roman" w:hAnsi="Times New Roman"/>
              </w:rPr>
              <w:fldChar w:fldCharType="end"/>
            </w:r>
          </w:p>
        </w:tc>
      </w:tr>
      <w:tr w:rsidR="006A01F6" w:rsidRPr="009C75DC" w14:paraId="7927551E" w14:textId="77777777" w:rsidTr="006A01F6">
        <w:tc>
          <w:tcPr>
            <w:tcW w:w="2088" w:type="dxa"/>
            <w:vAlign w:val="bottom"/>
          </w:tcPr>
          <w:p w14:paraId="238379F1" w14:textId="77777777" w:rsidR="006A01F6" w:rsidRPr="009C75DC" w:rsidRDefault="006A01F6" w:rsidP="006A01F6">
            <w:pPr>
              <w:spacing w:before="120"/>
              <w:rPr>
                <w:rFonts w:ascii="Times New Roman" w:eastAsia="Arial Unicode MS" w:hAnsi="Times New Roman"/>
                <w:sz w:val="22"/>
              </w:rPr>
            </w:pPr>
          </w:p>
        </w:tc>
        <w:tc>
          <w:tcPr>
            <w:tcW w:w="7488" w:type="dxa"/>
            <w:tcBorders>
              <w:top w:val="single" w:sz="4" w:space="0" w:color="auto"/>
              <w:bottom w:val="single" w:sz="4" w:space="0" w:color="auto"/>
            </w:tcBorders>
            <w:vAlign w:val="bottom"/>
          </w:tcPr>
          <w:p w14:paraId="05E9E5F3" w14:textId="77777777" w:rsidR="006A01F6" w:rsidRPr="009C75DC" w:rsidRDefault="006A01F6" w:rsidP="006A01F6">
            <w:pPr>
              <w:spacing w:before="120"/>
              <w:rPr>
                <w:rFonts w:ascii="Times New Roman" w:hAnsi="Times New Roman"/>
              </w:rPr>
            </w:pPr>
          </w:p>
        </w:tc>
      </w:tr>
      <w:tr w:rsidR="006A01F6" w:rsidRPr="009C75DC" w14:paraId="76E50E8C" w14:textId="77777777" w:rsidTr="006A01F6">
        <w:trPr>
          <w:trHeight w:val="395"/>
        </w:trPr>
        <w:tc>
          <w:tcPr>
            <w:tcW w:w="2088" w:type="dxa"/>
            <w:vAlign w:val="bottom"/>
          </w:tcPr>
          <w:p w14:paraId="74F968CA" w14:textId="77777777" w:rsidR="006A01F6" w:rsidRPr="009C75DC" w:rsidRDefault="00DA3803" w:rsidP="006A01F6">
            <w:pPr>
              <w:spacing w:before="120"/>
              <w:rPr>
                <w:rFonts w:ascii="Times New Roman" w:eastAsia="Arial Unicode MS" w:hAnsi="Times New Roman"/>
                <w:sz w:val="22"/>
              </w:rPr>
            </w:pPr>
            <w:r w:rsidRPr="009C75DC">
              <w:rPr>
                <w:rFonts w:ascii="Times New Roman" w:eastAsia="Arial Unicode MS" w:hAnsi="Times New Roman"/>
                <w:b/>
                <w:sz w:val="22"/>
              </w:rPr>
              <w:t>Management Agent</w:t>
            </w:r>
            <w:r w:rsidR="006A01F6" w:rsidRPr="009C75DC">
              <w:rPr>
                <w:rFonts w:ascii="Times New Roman" w:eastAsia="Arial Unicode MS" w:hAnsi="Times New Roman"/>
                <w:b/>
                <w:sz w:val="22"/>
              </w:rPr>
              <w:t>:</w:t>
            </w:r>
            <w:r w:rsidRPr="009C75DC">
              <w:rPr>
                <w:rFonts w:ascii="Times New Roman" w:eastAsia="Arial Unicode MS" w:hAnsi="Times New Roman"/>
                <w:b/>
                <w:sz w:val="22"/>
              </w:rPr>
              <w:t xml:space="preserve"> </w:t>
            </w:r>
            <w:r w:rsidRPr="009C75DC">
              <w:rPr>
                <w:rFonts w:ascii="Times New Roman" w:eastAsia="Arial Unicode MS" w:hAnsi="Times New Roman"/>
                <w:sz w:val="22"/>
              </w:rPr>
              <w:t>if applicable</w:t>
            </w:r>
          </w:p>
        </w:tc>
        <w:tc>
          <w:tcPr>
            <w:tcW w:w="7488" w:type="dxa"/>
            <w:tcBorders>
              <w:top w:val="single" w:sz="4" w:space="0" w:color="auto"/>
              <w:bottom w:val="single" w:sz="4" w:space="0" w:color="auto"/>
            </w:tcBorders>
            <w:vAlign w:val="bottom"/>
          </w:tcPr>
          <w:p w14:paraId="1F360831" w14:textId="77777777" w:rsidR="006A01F6" w:rsidRPr="009C75DC" w:rsidRDefault="007B53C0" w:rsidP="006A01F6">
            <w:pPr>
              <w:spacing w:before="120"/>
              <w:rPr>
                <w:rFonts w:ascii="Times New Roman" w:hAnsi="Times New Roman"/>
              </w:rPr>
            </w:pPr>
            <w:r w:rsidRPr="009C75DC">
              <w:rPr>
                <w:rFonts w:ascii="Times New Roman" w:hAnsi="Times New Roman"/>
              </w:rPr>
              <w:fldChar w:fldCharType="begin">
                <w:ffData>
                  <w:name w:val=""/>
                  <w:enabled/>
                  <w:calcOnExit w:val="0"/>
                  <w:textInput>
                    <w:default w:val="&lt;&lt;name of management agent here {or} N/A if not applicabl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noProof/>
              </w:rPr>
              <w:t xml:space="preserve">&lt;&lt;name of </w:t>
            </w:r>
            <w:r w:rsidR="00850C08" w:rsidRPr="009C75DC">
              <w:rPr>
                <w:rFonts w:ascii="Times New Roman" w:hAnsi="Times New Roman"/>
                <w:noProof/>
              </w:rPr>
              <w:t>Management Agent</w:t>
            </w:r>
            <w:r w:rsidRPr="009C75DC">
              <w:rPr>
                <w:rFonts w:ascii="Times New Roman" w:hAnsi="Times New Roman"/>
                <w:noProof/>
              </w:rPr>
              <w:t xml:space="preserve"> here {or} N/A if not applicable&gt;&gt;</w:t>
            </w:r>
            <w:r w:rsidRPr="009C75DC">
              <w:rPr>
                <w:rFonts w:ascii="Times New Roman" w:hAnsi="Times New Roman"/>
              </w:rPr>
              <w:fldChar w:fldCharType="end"/>
            </w:r>
          </w:p>
        </w:tc>
      </w:tr>
      <w:tr w:rsidR="006A01F6" w:rsidRPr="009C75DC" w14:paraId="0EBC7DCC" w14:textId="77777777" w:rsidTr="006A01F6">
        <w:trPr>
          <w:trHeight w:val="395"/>
        </w:trPr>
        <w:tc>
          <w:tcPr>
            <w:tcW w:w="2088" w:type="dxa"/>
            <w:vAlign w:val="bottom"/>
          </w:tcPr>
          <w:p w14:paraId="4C6C0D64" w14:textId="77777777" w:rsidR="006A01F6" w:rsidRPr="009C75DC" w:rsidRDefault="00DA3803" w:rsidP="00DA3803">
            <w:pPr>
              <w:spacing w:before="120"/>
              <w:rPr>
                <w:rFonts w:ascii="Times New Roman" w:eastAsia="Arial Unicode MS" w:hAnsi="Times New Roman"/>
                <w:b/>
                <w:sz w:val="22"/>
              </w:rPr>
            </w:pPr>
            <w:r w:rsidRPr="009C75DC">
              <w:rPr>
                <w:rFonts w:ascii="Times New Roman" w:eastAsia="Arial Unicode MS" w:hAnsi="Times New Roman"/>
                <w:b/>
                <w:sz w:val="22"/>
              </w:rPr>
              <w:t>Audit Firm</w:t>
            </w:r>
            <w:r w:rsidR="006A01F6" w:rsidRPr="009C75DC">
              <w:rPr>
                <w:rFonts w:ascii="Times New Roman" w:eastAsia="Arial Unicode MS" w:hAnsi="Times New Roman"/>
                <w:b/>
                <w:sz w:val="22"/>
              </w:rPr>
              <w:t>:</w:t>
            </w:r>
            <w:r w:rsidRPr="009C75DC">
              <w:rPr>
                <w:rFonts w:ascii="Times New Roman" w:eastAsia="Arial Unicode MS" w:hAnsi="Times New Roman"/>
                <w:b/>
                <w:sz w:val="22"/>
              </w:rPr>
              <w:t xml:space="preserve"> </w:t>
            </w:r>
            <w:r w:rsidRPr="009C75DC">
              <w:rPr>
                <w:rFonts w:ascii="Times New Roman" w:eastAsia="Arial Unicode MS" w:hAnsi="Times New Roman"/>
                <w:sz w:val="22"/>
              </w:rPr>
              <w:t>if applicable</w:t>
            </w:r>
            <w:r w:rsidR="006A01F6" w:rsidRPr="009C75DC">
              <w:rPr>
                <w:rFonts w:ascii="Times New Roman" w:eastAsia="Arial Unicode MS" w:hAnsi="Times New Roman"/>
                <w:b/>
                <w:sz w:val="22"/>
              </w:rPr>
              <w:t xml:space="preserve"> </w:t>
            </w:r>
          </w:p>
        </w:tc>
        <w:tc>
          <w:tcPr>
            <w:tcW w:w="7488" w:type="dxa"/>
            <w:tcBorders>
              <w:top w:val="single" w:sz="4" w:space="0" w:color="auto"/>
              <w:bottom w:val="single" w:sz="4" w:space="0" w:color="auto"/>
            </w:tcBorders>
            <w:vAlign w:val="bottom"/>
          </w:tcPr>
          <w:p w14:paraId="684A8AD2" w14:textId="77777777" w:rsidR="006A01F6" w:rsidRPr="009C75DC" w:rsidRDefault="007B53C0" w:rsidP="006A01F6">
            <w:pPr>
              <w:spacing w:before="120"/>
              <w:rPr>
                <w:rFonts w:ascii="Times New Roman" w:hAnsi="Times New Roman"/>
              </w:rPr>
            </w:pPr>
            <w:r w:rsidRPr="009C75DC">
              <w:rPr>
                <w:rFonts w:ascii="Times New Roman" w:hAnsi="Times New Roman"/>
              </w:rPr>
              <w:fldChar w:fldCharType="begin">
                <w:ffData>
                  <w:name w:val=""/>
                  <w:enabled/>
                  <w:calcOnExit w:val="0"/>
                  <w:textInput>
                    <w:default w:val="&lt;&lt;name of audit firm here {or} N/A if not applicabl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noProof/>
              </w:rPr>
              <w:t>&lt;&lt;name of audit firm here {or} N/A if not applicable&gt;&gt;</w:t>
            </w:r>
            <w:r w:rsidRPr="009C75DC">
              <w:rPr>
                <w:rFonts w:ascii="Times New Roman" w:hAnsi="Times New Roman"/>
              </w:rPr>
              <w:fldChar w:fldCharType="end"/>
            </w:r>
          </w:p>
        </w:tc>
      </w:tr>
      <w:tr w:rsidR="006A01F6" w:rsidRPr="009C75DC" w14:paraId="473CB267" w14:textId="77777777" w:rsidTr="006A01F6">
        <w:tc>
          <w:tcPr>
            <w:tcW w:w="2088" w:type="dxa"/>
            <w:vAlign w:val="bottom"/>
          </w:tcPr>
          <w:p w14:paraId="7032B6F9" w14:textId="77777777" w:rsidR="006A01F6" w:rsidRPr="009C75DC" w:rsidRDefault="00555864" w:rsidP="00555864">
            <w:pPr>
              <w:spacing w:before="120"/>
              <w:rPr>
                <w:rFonts w:ascii="Times New Roman" w:eastAsia="Arial Unicode MS" w:hAnsi="Times New Roman"/>
                <w:b/>
                <w:sz w:val="22"/>
              </w:rPr>
            </w:pPr>
            <w:r w:rsidRPr="009C75DC">
              <w:rPr>
                <w:rFonts w:ascii="Times New Roman" w:eastAsia="Arial Unicode MS" w:hAnsi="Times New Roman"/>
                <w:b/>
                <w:sz w:val="22"/>
              </w:rPr>
              <w:t xml:space="preserve">Existing FHA </w:t>
            </w:r>
            <w:r w:rsidR="00850C08" w:rsidRPr="009C75DC">
              <w:rPr>
                <w:rFonts w:ascii="Times New Roman" w:eastAsia="Arial Unicode MS" w:hAnsi="Times New Roman"/>
                <w:b/>
                <w:sz w:val="22"/>
              </w:rPr>
              <w:t>Lender</w:t>
            </w:r>
            <w:r w:rsidR="006A01F6" w:rsidRPr="009C75DC">
              <w:rPr>
                <w:rFonts w:ascii="Times New Roman" w:eastAsia="Arial Unicode MS" w:hAnsi="Times New Roman"/>
                <w:b/>
                <w:sz w:val="22"/>
              </w:rPr>
              <w:t xml:space="preserve">: </w:t>
            </w:r>
            <w:r w:rsidR="006A01F6" w:rsidRPr="009C75DC">
              <w:rPr>
                <w:rFonts w:ascii="Times New Roman" w:eastAsia="Arial Unicode MS" w:hAnsi="Times New Roman"/>
                <w:sz w:val="22"/>
              </w:rPr>
              <w:t>if applicable</w:t>
            </w:r>
          </w:p>
        </w:tc>
        <w:tc>
          <w:tcPr>
            <w:tcW w:w="7488" w:type="dxa"/>
            <w:tcBorders>
              <w:top w:val="single" w:sz="4" w:space="0" w:color="auto"/>
              <w:bottom w:val="single" w:sz="4" w:space="0" w:color="auto"/>
            </w:tcBorders>
            <w:vAlign w:val="bottom"/>
          </w:tcPr>
          <w:p w14:paraId="64A273AD" w14:textId="77777777" w:rsidR="006A01F6" w:rsidRPr="009C75DC" w:rsidRDefault="00555864" w:rsidP="006A01F6">
            <w:pPr>
              <w:spacing w:before="120"/>
              <w:rPr>
                <w:rFonts w:ascii="Times New Roman" w:hAnsi="Times New Roman"/>
              </w:rPr>
            </w:pPr>
            <w:r w:rsidRPr="009C75DC">
              <w:rPr>
                <w:rFonts w:ascii="Times New Roman" w:hAnsi="Times New Roman"/>
              </w:rPr>
              <w:fldChar w:fldCharType="begin">
                <w:ffData>
                  <w:name w:val=""/>
                  <w:enabled/>
                  <w:calcOnExit w:val="0"/>
                  <w:textInput>
                    <w:default w:val="&lt;&lt;name of existing FHA lender here {or} N/A if not applicabl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noProof/>
              </w:rPr>
              <w:t xml:space="preserve">&lt;&lt;name of existing FHA </w:t>
            </w:r>
            <w:r w:rsidR="00850C08" w:rsidRPr="009C75DC">
              <w:rPr>
                <w:rFonts w:ascii="Times New Roman" w:hAnsi="Times New Roman"/>
                <w:noProof/>
              </w:rPr>
              <w:t>Lender</w:t>
            </w:r>
            <w:r w:rsidRPr="009C75DC">
              <w:rPr>
                <w:rFonts w:ascii="Times New Roman" w:hAnsi="Times New Roman"/>
                <w:noProof/>
              </w:rPr>
              <w:t xml:space="preserve"> here {or} N/A if not applicable&gt;&gt;</w:t>
            </w:r>
            <w:r w:rsidRPr="009C75DC">
              <w:rPr>
                <w:rFonts w:ascii="Times New Roman" w:hAnsi="Times New Roman"/>
              </w:rPr>
              <w:fldChar w:fldCharType="end"/>
            </w:r>
          </w:p>
        </w:tc>
      </w:tr>
      <w:tr w:rsidR="006A01F6" w:rsidRPr="009C75DC" w14:paraId="612F0377" w14:textId="77777777" w:rsidTr="006A01F6">
        <w:tc>
          <w:tcPr>
            <w:tcW w:w="2088" w:type="dxa"/>
            <w:vAlign w:val="bottom"/>
          </w:tcPr>
          <w:p w14:paraId="7E94EB3C" w14:textId="77777777" w:rsidR="006A01F6" w:rsidRPr="009C75DC" w:rsidRDefault="005226CA" w:rsidP="005226CA">
            <w:pPr>
              <w:spacing w:before="120"/>
              <w:rPr>
                <w:rFonts w:ascii="Times New Roman" w:eastAsia="Arial Unicode MS" w:hAnsi="Times New Roman"/>
                <w:b/>
                <w:sz w:val="22"/>
              </w:rPr>
            </w:pPr>
            <w:r w:rsidRPr="009C75DC">
              <w:rPr>
                <w:rFonts w:ascii="Times New Roman" w:eastAsia="Arial Unicode MS" w:hAnsi="Times New Roman"/>
                <w:b/>
                <w:sz w:val="22"/>
              </w:rPr>
              <w:t>Existing FHA Loan No.</w:t>
            </w:r>
            <w:r w:rsidR="006A01F6" w:rsidRPr="009C75DC">
              <w:rPr>
                <w:rFonts w:ascii="Times New Roman" w:eastAsia="Arial Unicode MS" w:hAnsi="Times New Roman"/>
                <w:b/>
                <w:sz w:val="22"/>
              </w:rPr>
              <w:t xml:space="preserve">: </w:t>
            </w:r>
            <w:r w:rsidR="006A01F6" w:rsidRPr="009C75DC">
              <w:rPr>
                <w:rFonts w:ascii="Times New Roman" w:eastAsia="Arial Unicode MS" w:hAnsi="Times New Roman"/>
                <w:sz w:val="22"/>
              </w:rPr>
              <w:t>if applicable</w:t>
            </w:r>
          </w:p>
        </w:tc>
        <w:tc>
          <w:tcPr>
            <w:tcW w:w="7488" w:type="dxa"/>
            <w:tcBorders>
              <w:top w:val="single" w:sz="4" w:space="0" w:color="auto"/>
              <w:bottom w:val="single" w:sz="4" w:space="0" w:color="auto"/>
            </w:tcBorders>
            <w:vAlign w:val="bottom"/>
          </w:tcPr>
          <w:p w14:paraId="32116A7D" w14:textId="77777777" w:rsidR="006A01F6" w:rsidRPr="009C75DC" w:rsidRDefault="007B53C0" w:rsidP="006A01F6">
            <w:pPr>
              <w:spacing w:before="120"/>
              <w:rPr>
                <w:rFonts w:ascii="Times New Roman" w:hAnsi="Times New Roman"/>
              </w:rPr>
            </w:pPr>
            <w:r w:rsidRPr="009C75DC">
              <w:rPr>
                <w:rFonts w:ascii="Times New Roman" w:hAnsi="Times New Roman"/>
              </w:rPr>
              <w:fldChar w:fldCharType="begin">
                <w:ffData>
                  <w:name w:val=""/>
                  <w:enabled/>
                  <w:calcOnExit w:val="0"/>
                  <w:textInput>
                    <w:default w:val="&lt;&lt;existing FHA number here {or} N/A if not applicabl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noProof/>
              </w:rPr>
              <w:t>&lt;&lt;existing FHA number here {or} N/A if not applicable&gt;&gt;</w:t>
            </w:r>
            <w:r w:rsidRPr="009C75DC">
              <w:rPr>
                <w:rFonts w:ascii="Times New Roman" w:hAnsi="Times New Roman"/>
              </w:rPr>
              <w:fldChar w:fldCharType="end"/>
            </w:r>
          </w:p>
        </w:tc>
      </w:tr>
      <w:tr w:rsidR="00EA5D1E" w:rsidRPr="009C75DC" w14:paraId="494FFA52" w14:textId="77777777" w:rsidTr="00EA5D1E">
        <w:tc>
          <w:tcPr>
            <w:tcW w:w="2088" w:type="dxa"/>
            <w:vAlign w:val="bottom"/>
          </w:tcPr>
          <w:p w14:paraId="63A4E610" w14:textId="77777777" w:rsidR="00EA5D1E" w:rsidRPr="001D2379" w:rsidRDefault="00EA5D1E" w:rsidP="003E35BD">
            <w:pPr>
              <w:spacing w:before="120"/>
              <w:rPr>
                <w:rFonts w:ascii="Times New Roman" w:eastAsia="Arial Unicode MS" w:hAnsi="Times New Roman"/>
                <w:b/>
                <w:sz w:val="22"/>
              </w:rPr>
            </w:pPr>
            <w:r>
              <w:rPr>
                <w:rFonts w:ascii="Times New Roman" w:eastAsia="Arial Unicode MS" w:hAnsi="Times New Roman"/>
                <w:b/>
                <w:sz w:val="22"/>
              </w:rPr>
              <w:t>General Contractor</w:t>
            </w:r>
            <w:r w:rsidRPr="009C75DC">
              <w:rPr>
                <w:rFonts w:ascii="Times New Roman" w:eastAsia="Arial Unicode MS" w:hAnsi="Times New Roman"/>
                <w:b/>
                <w:sz w:val="22"/>
              </w:rPr>
              <w:t xml:space="preserve">: </w:t>
            </w:r>
            <w:r w:rsidRPr="001D2379">
              <w:rPr>
                <w:rFonts w:ascii="Times New Roman" w:eastAsia="Arial Unicode MS" w:hAnsi="Times New Roman"/>
                <w:b/>
                <w:sz w:val="22"/>
              </w:rPr>
              <w:t>if applicable</w:t>
            </w:r>
          </w:p>
        </w:tc>
        <w:tc>
          <w:tcPr>
            <w:tcW w:w="7488" w:type="dxa"/>
            <w:tcBorders>
              <w:top w:val="single" w:sz="4" w:space="0" w:color="auto"/>
              <w:bottom w:val="single" w:sz="4" w:space="0" w:color="auto"/>
            </w:tcBorders>
            <w:vAlign w:val="bottom"/>
          </w:tcPr>
          <w:p w14:paraId="481ADAFD" w14:textId="77777777" w:rsidR="00EA5D1E" w:rsidRPr="009C75DC" w:rsidRDefault="00EA5D1E" w:rsidP="00EA5D1E">
            <w:pPr>
              <w:spacing w:before="120"/>
              <w:rPr>
                <w:rFonts w:ascii="Times New Roman" w:hAnsi="Times New Roman"/>
              </w:rPr>
            </w:pPr>
            <w:r w:rsidRPr="009C75DC">
              <w:rPr>
                <w:rFonts w:ascii="Times New Roman" w:hAnsi="Times New Roman"/>
              </w:rPr>
              <w:fldChar w:fldCharType="begin">
                <w:ffData>
                  <w:name w:val=""/>
                  <w:enabled/>
                  <w:calcOnExit w:val="0"/>
                  <w:textInput>
                    <w:default w:val="&lt;&lt;name of management agent here {or} N/A if not applicabl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rPr>
              <w:t>&lt;&lt;name of</w:t>
            </w:r>
            <w:r>
              <w:rPr>
                <w:rFonts w:ascii="Times New Roman" w:hAnsi="Times New Roman"/>
              </w:rPr>
              <w:t xml:space="preserve"> General Contractor</w:t>
            </w:r>
            <w:r w:rsidRPr="009C75DC">
              <w:rPr>
                <w:rFonts w:ascii="Times New Roman" w:hAnsi="Times New Roman"/>
              </w:rPr>
              <w:t xml:space="preserve"> here {or} N/A if not applicable&gt;&gt;</w:t>
            </w:r>
            <w:r w:rsidRPr="009C75DC">
              <w:rPr>
                <w:rFonts w:ascii="Times New Roman" w:hAnsi="Times New Roman"/>
              </w:rPr>
              <w:fldChar w:fldCharType="end"/>
            </w:r>
          </w:p>
        </w:tc>
      </w:tr>
      <w:tr w:rsidR="00EA5D1E" w:rsidRPr="009C75DC" w14:paraId="132A24B9" w14:textId="77777777" w:rsidTr="00EA5D1E">
        <w:tc>
          <w:tcPr>
            <w:tcW w:w="2088" w:type="dxa"/>
            <w:vAlign w:val="bottom"/>
          </w:tcPr>
          <w:p w14:paraId="1C42F089" w14:textId="77777777" w:rsidR="00EA5D1E" w:rsidRPr="001D2379" w:rsidRDefault="00EA5D1E" w:rsidP="003E35BD">
            <w:pPr>
              <w:spacing w:before="120"/>
              <w:rPr>
                <w:rFonts w:ascii="Times New Roman" w:eastAsia="Arial Unicode MS" w:hAnsi="Times New Roman"/>
                <w:b/>
                <w:sz w:val="22"/>
              </w:rPr>
            </w:pPr>
            <w:r>
              <w:rPr>
                <w:rFonts w:ascii="Times New Roman" w:eastAsia="Arial Unicode MS" w:hAnsi="Times New Roman"/>
                <w:b/>
                <w:sz w:val="22"/>
              </w:rPr>
              <w:lastRenderedPageBreak/>
              <w:t>Architect</w:t>
            </w:r>
            <w:r w:rsidRPr="009C75DC">
              <w:rPr>
                <w:rFonts w:ascii="Times New Roman" w:eastAsia="Arial Unicode MS" w:hAnsi="Times New Roman"/>
                <w:b/>
                <w:sz w:val="22"/>
              </w:rPr>
              <w:t xml:space="preserve">: </w:t>
            </w:r>
            <w:r w:rsidRPr="001D2379">
              <w:rPr>
                <w:rFonts w:ascii="Times New Roman" w:eastAsia="Arial Unicode MS" w:hAnsi="Times New Roman"/>
                <w:b/>
                <w:sz w:val="22"/>
              </w:rPr>
              <w:t>if applicable</w:t>
            </w:r>
          </w:p>
        </w:tc>
        <w:tc>
          <w:tcPr>
            <w:tcW w:w="7488" w:type="dxa"/>
            <w:tcBorders>
              <w:top w:val="single" w:sz="4" w:space="0" w:color="auto"/>
              <w:bottom w:val="single" w:sz="4" w:space="0" w:color="auto"/>
            </w:tcBorders>
            <w:vAlign w:val="bottom"/>
          </w:tcPr>
          <w:p w14:paraId="4F127BF4" w14:textId="77777777" w:rsidR="00EA5D1E" w:rsidRPr="009C75DC" w:rsidRDefault="00EA5D1E" w:rsidP="00EA5D1E">
            <w:pPr>
              <w:spacing w:before="120"/>
              <w:rPr>
                <w:rFonts w:ascii="Times New Roman" w:hAnsi="Times New Roman"/>
              </w:rPr>
            </w:pPr>
            <w:r w:rsidRPr="009C75DC">
              <w:rPr>
                <w:rFonts w:ascii="Times New Roman" w:hAnsi="Times New Roman"/>
              </w:rPr>
              <w:fldChar w:fldCharType="begin">
                <w:ffData>
                  <w:name w:val=""/>
                  <w:enabled/>
                  <w:calcOnExit w:val="0"/>
                  <w:textInput>
                    <w:default w:val="&lt;&lt;name of management agent here {or} N/A if not applicabl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rPr>
              <w:t xml:space="preserve">&lt;&lt;name of </w:t>
            </w:r>
            <w:r>
              <w:rPr>
                <w:rFonts w:ascii="Times New Roman" w:hAnsi="Times New Roman"/>
              </w:rPr>
              <w:t>Architect</w:t>
            </w:r>
            <w:r w:rsidRPr="009C75DC">
              <w:rPr>
                <w:rFonts w:ascii="Times New Roman" w:hAnsi="Times New Roman"/>
              </w:rPr>
              <w:t xml:space="preserve"> here {or} N/A if not applicable&gt;&gt;</w:t>
            </w:r>
            <w:r w:rsidRPr="009C75DC">
              <w:rPr>
                <w:rFonts w:ascii="Times New Roman" w:hAnsi="Times New Roman"/>
              </w:rPr>
              <w:fldChar w:fldCharType="end"/>
            </w:r>
          </w:p>
        </w:tc>
      </w:tr>
      <w:tr w:rsidR="00EA5D1E" w:rsidRPr="009C75DC" w14:paraId="4CFFD16B" w14:textId="77777777" w:rsidTr="00EA5D1E">
        <w:tc>
          <w:tcPr>
            <w:tcW w:w="2088" w:type="dxa"/>
            <w:vAlign w:val="bottom"/>
          </w:tcPr>
          <w:p w14:paraId="52CF81F5" w14:textId="77777777" w:rsidR="00EA5D1E" w:rsidRPr="001D2379" w:rsidRDefault="00EA5D1E" w:rsidP="003E35BD">
            <w:pPr>
              <w:spacing w:before="120"/>
              <w:rPr>
                <w:rFonts w:ascii="Times New Roman" w:eastAsia="Arial Unicode MS" w:hAnsi="Times New Roman"/>
                <w:b/>
                <w:sz w:val="22"/>
              </w:rPr>
            </w:pPr>
            <w:r>
              <w:rPr>
                <w:rFonts w:ascii="Times New Roman" w:eastAsia="Arial Unicode MS" w:hAnsi="Times New Roman"/>
                <w:b/>
                <w:sz w:val="22"/>
              </w:rPr>
              <w:t>Lender’s Broker</w:t>
            </w:r>
            <w:r w:rsidRPr="009C75DC">
              <w:rPr>
                <w:rFonts w:ascii="Times New Roman" w:eastAsia="Arial Unicode MS" w:hAnsi="Times New Roman"/>
                <w:b/>
                <w:sz w:val="22"/>
              </w:rPr>
              <w:t xml:space="preserve">: </w:t>
            </w:r>
            <w:r w:rsidRPr="001D2379">
              <w:rPr>
                <w:rFonts w:ascii="Times New Roman" w:eastAsia="Arial Unicode MS" w:hAnsi="Times New Roman"/>
                <w:b/>
                <w:sz w:val="22"/>
              </w:rPr>
              <w:t>if applicable</w:t>
            </w:r>
          </w:p>
        </w:tc>
        <w:tc>
          <w:tcPr>
            <w:tcW w:w="7488" w:type="dxa"/>
            <w:tcBorders>
              <w:top w:val="single" w:sz="4" w:space="0" w:color="auto"/>
              <w:bottom w:val="single" w:sz="4" w:space="0" w:color="auto"/>
            </w:tcBorders>
            <w:vAlign w:val="bottom"/>
          </w:tcPr>
          <w:p w14:paraId="7DB9690B" w14:textId="77777777" w:rsidR="00EA5D1E" w:rsidRPr="009C75DC" w:rsidRDefault="00EA5D1E" w:rsidP="00EA5D1E">
            <w:pPr>
              <w:spacing w:before="120"/>
              <w:rPr>
                <w:rFonts w:ascii="Times New Roman" w:hAnsi="Times New Roman"/>
              </w:rPr>
            </w:pPr>
            <w:r w:rsidRPr="009C75DC">
              <w:rPr>
                <w:rFonts w:ascii="Times New Roman" w:hAnsi="Times New Roman"/>
              </w:rPr>
              <w:fldChar w:fldCharType="begin">
                <w:ffData>
                  <w:name w:val=""/>
                  <w:enabled/>
                  <w:calcOnExit w:val="0"/>
                  <w:textInput>
                    <w:default w:val="&lt;&lt;name of management agent here {or} N/A if not applicabl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rPr>
              <w:t xml:space="preserve">&lt;&lt;name of </w:t>
            </w:r>
            <w:r>
              <w:rPr>
                <w:rFonts w:ascii="Times New Roman" w:hAnsi="Times New Roman"/>
              </w:rPr>
              <w:t>Lender's Broker</w:t>
            </w:r>
            <w:r w:rsidRPr="009C75DC">
              <w:rPr>
                <w:rFonts w:ascii="Times New Roman" w:hAnsi="Times New Roman"/>
              </w:rPr>
              <w:t xml:space="preserve"> here {or} N/A if not applicable&gt;&gt;</w:t>
            </w:r>
            <w:r w:rsidRPr="009C75DC">
              <w:rPr>
                <w:rFonts w:ascii="Times New Roman" w:hAnsi="Times New Roman"/>
              </w:rPr>
              <w:fldChar w:fldCharType="end"/>
            </w:r>
          </w:p>
        </w:tc>
      </w:tr>
      <w:tr w:rsidR="00EA5D1E" w:rsidRPr="009C75DC" w14:paraId="1EB30C6E" w14:textId="77777777" w:rsidTr="00EA5D1E">
        <w:tc>
          <w:tcPr>
            <w:tcW w:w="2088" w:type="dxa"/>
            <w:vAlign w:val="bottom"/>
          </w:tcPr>
          <w:p w14:paraId="0D11CA78" w14:textId="77777777" w:rsidR="00EA5D1E" w:rsidRPr="001D2379" w:rsidRDefault="00EA5D1E" w:rsidP="003E35BD">
            <w:pPr>
              <w:spacing w:before="120"/>
              <w:rPr>
                <w:rFonts w:ascii="Times New Roman" w:eastAsia="Arial Unicode MS" w:hAnsi="Times New Roman"/>
                <w:b/>
                <w:sz w:val="22"/>
              </w:rPr>
            </w:pPr>
            <w:r>
              <w:rPr>
                <w:rFonts w:ascii="Times New Roman" w:eastAsia="Arial Unicode MS" w:hAnsi="Times New Roman"/>
                <w:b/>
                <w:sz w:val="22"/>
              </w:rPr>
              <w:t>Title Company</w:t>
            </w:r>
            <w:r w:rsidR="00893B04">
              <w:rPr>
                <w:rFonts w:ascii="Times New Roman" w:eastAsia="Arial Unicode MS" w:hAnsi="Times New Roman"/>
                <w:b/>
                <w:sz w:val="22"/>
              </w:rPr>
              <w:t xml:space="preserve"> or Title Agent</w:t>
            </w:r>
            <w:r>
              <w:rPr>
                <w:rFonts w:ascii="Times New Roman" w:eastAsia="Arial Unicode MS" w:hAnsi="Times New Roman"/>
                <w:b/>
                <w:sz w:val="22"/>
              </w:rPr>
              <w:t>:</w:t>
            </w:r>
            <w:r w:rsidRPr="009C75DC">
              <w:rPr>
                <w:rFonts w:ascii="Times New Roman" w:eastAsia="Arial Unicode MS" w:hAnsi="Times New Roman"/>
                <w:b/>
                <w:sz w:val="22"/>
              </w:rPr>
              <w:t xml:space="preserve"> </w:t>
            </w:r>
            <w:r w:rsidRPr="001D2379">
              <w:rPr>
                <w:rFonts w:ascii="Times New Roman" w:eastAsia="Arial Unicode MS" w:hAnsi="Times New Roman"/>
                <w:b/>
                <w:sz w:val="22"/>
              </w:rPr>
              <w:t>if applicable</w:t>
            </w:r>
          </w:p>
        </w:tc>
        <w:tc>
          <w:tcPr>
            <w:tcW w:w="7488" w:type="dxa"/>
            <w:tcBorders>
              <w:top w:val="single" w:sz="4" w:space="0" w:color="auto"/>
              <w:bottom w:val="single" w:sz="4" w:space="0" w:color="auto"/>
            </w:tcBorders>
            <w:vAlign w:val="bottom"/>
          </w:tcPr>
          <w:p w14:paraId="7E9113D7" w14:textId="77777777" w:rsidR="00EA5D1E" w:rsidRPr="009C75DC" w:rsidRDefault="00EA5D1E" w:rsidP="00EA5D1E">
            <w:pPr>
              <w:spacing w:before="120"/>
              <w:rPr>
                <w:rFonts w:ascii="Times New Roman" w:hAnsi="Times New Roman"/>
              </w:rPr>
            </w:pPr>
            <w:r w:rsidRPr="009C75DC">
              <w:rPr>
                <w:rFonts w:ascii="Times New Roman" w:hAnsi="Times New Roman"/>
              </w:rPr>
              <w:fldChar w:fldCharType="begin">
                <w:ffData>
                  <w:name w:val=""/>
                  <w:enabled/>
                  <w:calcOnExit w:val="0"/>
                  <w:textInput>
                    <w:default w:val="&lt;&lt;name of management agent here {or} N/A if not applicabl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rPr>
              <w:t xml:space="preserve">&lt;&lt;name of </w:t>
            </w:r>
            <w:r>
              <w:rPr>
                <w:rFonts w:ascii="Times New Roman" w:hAnsi="Times New Roman"/>
              </w:rPr>
              <w:t>Title Company</w:t>
            </w:r>
            <w:r w:rsidRPr="009C75DC">
              <w:rPr>
                <w:rFonts w:ascii="Times New Roman" w:hAnsi="Times New Roman"/>
              </w:rPr>
              <w:t xml:space="preserve"> here {or} N/A if not applicable&gt;&gt;</w:t>
            </w:r>
            <w:r w:rsidRPr="009C75DC">
              <w:rPr>
                <w:rFonts w:ascii="Times New Roman" w:hAnsi="Times New Roman"/>
              </w:rPr>
              <w:fldChar w:fldCharType="end"/>
            </w:r>
          </w:p>
        </w:tc>
      </w:tr>
      <w:tr w:rsidR="002F2DDB" w:rsidRPr="009C75DC" w14:paraId="116706F1" w14:textId="77777777" w:rsidTr="002F2DDB">
        <w:tc>
          <w:tcPr>
            <w:tcW w:w="2088" w:type="dxa"/>
            <w:vAlign w:val="bottom"/>
          </w:tcPr>
          <w:p w14:paraId="55F08C09" w14:textId="77777777" w:rsidR="002F2DDB" w:rsidRPr="002F2DDB" w:rsidRDefault="001D2379" w:rsidP="003E5DBA">
            <w:pPr>
              <w:spacing w:before="120"/>
              <w:rPr>
                <w:rFonts w:ascii="Times New Roman" w:eastAsia="Arial Unicode MS" w:hAnsi="Times New Roman"/>
                <w:b/>
                <w:sz w:val="22"/>
              </w:rPr>
            </w:pPr>
            <w:r>
              <w:rPr>
                <w:rFonts w:ascii="Times New Roman" w:eastAsia="Arial Unicode MS" w:hAnsi="Times New Roman"/>
                <w:b/>
                <w:sz w:val="22"/>
              </w:rPr>
              <w:t>Appraisal Firm</w:t>
            </w:r>
            <w:r w:rsidR="002F2DDB" w:rsidRPr="009C75DC">
              <w:rPr>
                <w:rFonts w:ascii="Times New Roman" w:eastAsia="Arial Unicode MS" w:hAnsi="Times New Roman"/>
                <w:b/>
                <w:sz w:val="22"/>
              </w:rPr>
              <w:t xml:space="preserve">: </w:t>
            </w:r>
            <w:r w:rsidR="002F2DDB" w:rsidRPr="002F2DDB">
              <w:rPr>
                <w:rFonts w:ascii="Times New Roman" w:eastAsia="Arial Unicode MS" w:hAnsi="Times New Roman"/>
                <w:b/>
                <w:sz w:val="22"/>
              </w:rPr>
              <w:t>if applicable</w:t>
            </w:r>
          </w:p>
        </w:tc>
        <w:tc>
          <w:tcPr>
            <w:tcW w:w="7488" w:type="dxa"/>
            <w:tcBorders>
              <w:top w:val="single" w:sz="4" w:space="0" w:color="auto"/>
              <w:bottom w:val="single" w:sz="4" w:space="0" w:color="auto"/>
            </w:tcBorders>
            <w:vAlign w:val="bottom"/>
          </w:tcPr>
          <w:p w14:paraId="08391854" w14:textId="77777777" w:rsidR="002F2DDB" w:rsidRPr="009C75DC" w:rsidRDefault="002F2DDB" w:rsidP="001D2379">
            <w:pPr>
              <w:spacing w:before="120"/>
              <w:rPr>
                <w:rFonts w:ascii="Times New Roman" w:hAnsi="Times New Roman"/>
              </w:rPr>
            </w:pPr>
            <w:r w:rsidRPr="009C75DC">
              <w:rPr>
                <w:rFonts w:ascii="Times New Roman" w:hAnsi="Times New Roman"/>
              </w:rPr>
              <w:fldChar w:fldCharType="begin">
                <w:ffData>
                  <w:name w:val=""/>
                  <w:enabled/>
                  <w:calcOnExit w:val="0"/>
                  <w:textInput>
                    <w:default w:val="&lt;&lt;name of management agent here {or} N/A if not applicabl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rPr>
              <w:t xml:space="preserve">&lt;&lt;name of </w:t>
            </w:r>
            <w:r w:rsidR="001D2379">
              <w:rPr>
                <w:rFonts w:ascii="Times New Roman" w:hAnsi="Times New Roman"/>
              </w:rPr>
              <w:t>Appraisal Firm</w:t>
            </w:r>
            <w:r w:rsidRPr="009C75DC">
              <w:rPr>
                <w:rFonts w:ascii="Times New Roman" w:hAnsi="Times New Roman"/>
              </w:rPr>
              <w:t xml:space="preserve"> here {or} N/A if not applicable&gt;&gt;</w:t>
            </w:r>
            <w:r w:rsidRPr="009C75DC">
              <w:rPr>
                <w:rFonts w:ascii="Times New Roman" w:hAnsi="Times New Roman"/>
              </w:rPr>
              <w:fldChar w:fldCharType="end"/>
            </w:r>
          </w:p>
        </w:tc>
      </w:tr>
      <w:tr w:rsidR="001D2379" w:rsidRPr="009C75DC" w14:paraId="0CC562F2" w14:textId="77777777" w:rsidTr="001D2379">
        <w:tc>
          <w:tcPr>
            <w:tcW w:w="2088" w:type="dxa"/>
            <w:vAlign w:val="bottom"/>
          </w:tcPr>
          <w:p w14:paraId="3881F669" w14:textId="77777777" w:rsidR="001D2379" w:rsidRPr="001D2379" w:rsidRDefault="001D2379" w:rsidP="003E5DBA">
            <w:pPr>
              <w:spacing w:before="120"/>
              <w:rPr>
                <w:rFonts w:ascii="Times New Roman" w:eastAsia="Arial Unicode MS" w:hAnsi="Times New Roman"/>
                <w:b/>
                <w:sz w:val="22"/>
              </w:rPr>
            </w:pPr>
            <w:r>
              <w:rPr>
                <w:rFonts w:ascii="Times New Roman" w:eastAsia="Arial Unicode MS" w:hAnsi="Times New Roman"/>
                <w:b/>
                <w:sz w:val="22"/>
              </w:rPr>
              <w:t>Environmental Firm</w:t>
            </w:r>
            <w:r w:rsidRPr="009C75DC">
              <w:rPr>
                <w:rFonts w:ascii="Times New Roman" w:eastAsia="Arial Unicode MS" w:hAnsi="Times New Roman"/>
                <w:b/>
                <w:sz w:val="22"/>
              </w:rPr>
              <w:t xml:space="preserve">: </w:t>
            </w:r>
            <w:r w:rsidRPr="001D2379">
              <w:rPr>
                <w:rFonts w:ascii="Times New Roman" w:eastAsia="Arial Unicode MS" w:hAnsi="Times New Roman"/>
                <w:b/>
                <w:sz w:val="22"/>
              </w:rPr>
              <w:t>if applicable</w:t>
            </w:r>
          </w:p>
        </w:tc>
        <w:tc>
          <w:tcPr>
            <w:tcW w:w="7488" w:type="dxa"/>
            <w:tcBorders>
              <w:top w:val="single" w:sz="4" w:space="0" w:color="auto"/>
              <w:bottom w:val="single" w:sz="4" w:space="0" w:color="auto"/>
            </w:tcBorders>
            <w:vAlign w:val="bottom"/>
          </w:tcPr>
          <w:p w14:paraId="6CD6F016" w14:textId="77777777" w:rsidR="001D2379" w:rsidRPr="009C75DC" w:rsidRDefault="001D2379" w:rsidP="001D2379">
            <w:pPr>
              <w:spacing w:before="120"/>
              <w:rPr>
                <w:rFonts w:ascii="Times New Roman" w:hAnsi="Times New Roman"/>
              </w:rPr>
            </w:pPr>
            <w:r w:rsidRPr="009C75DC">
              <w:rPr>
                <w:rFonts w:ascii="Times New Roman" w:hAnsi="Times New Roman"/>
              </w:rPr>
              <w:fldChar w:fldCharType="begin">
                <w:ffData>
                  <w:name w:val=""/>
                  <w:enabled/>
                  <w:calcOnExit w:val="0"/>
                  <w:textInput>
                    <w:default w:val="&lt;&lt;name of management agent here {or} N/A if not applicabl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rPr>
              <w:t xml:space="preserve">&lt;&lt;name of </w:t>
            </w:r>
            <w:r>
              <w:rPr>
                <w:rFonts w:ascii="Times New Roman" w:hAnsi="Times New Roman"/>
              </w:rPr>
              <w:t>Environmental Firm</w:t>
            </w:r>
            <w:r w:rsidRPr="009C75DC">
              <w:rPr>
                <w:rFonts w:ascii="Times New Roman" w:hAnsi="Times New Roman"/>
              </w:rPr>
              <w:t xml:space="preserve"> here {or} N/A if not applicable&gt;&gt;</w:t>
            </w:r>
            <w:r w:rsidRPr="009C75DC">
              <w:rPr>
                <w:rFonts w:ascii="Times New Roman" w:hAnsi="Times New Roman"/>
              </w:rPr>
              <w:fldChar w:fldCharType="end"/>
            </w:r>
          </w:p>
        </w:tc>
      </w:tr>
      <w:tr w:rsidR="001D2379" w:rsidRPr="009C75DC" w14:paraId="3CD0243F" w14:textId="77777777" w:rsidTr="001D2379">
        <w:tc>
          <w:tcPr>
            <w:tcW w:w="2088" w:type="dxa"/>
            <w:vAlign w:val="bottom"/>
          </w:tcPr>
          <w:p w14:paraId="0B71A76C" w14:textId="77777777" w:rsidR="001D2379" w:rsidRPr="001D2379" w:rsidRDefault="001D2379" w:rsidP="003E5DBA">
            <w:pPr>
              <w:spacing w:before="120"/>
              <w:rPr>
                <w:rFonts w:ascii="Times New Roman" w:eastAsia="Arial Unicode MS" w:hAnsi="Times New Roman"/>
                <w:b/>
                <w:sz w:val="22"/>
              </w:rPr>
            </w:pPr>
            <w:r>
              <w:rPr>
                <w:rFonts w:ascii="Times New Roman" w:eastAsia="Arial Unicode MS" w:hAnsi="Times New Roman"/>
                <w:b/>
                <w:sz w:val="22"/>
              </w:rPr>
              <w:t>PCNA Firm</w:t>
            </w:r>
            <w:r w:rsidRPr="009C75DC">
              <w:rPr>
                <w:rFonts w:ascii="Times New Roman" w:eastAsia="Arial Unicode MS" w:hAnsi="Times New Roman"/>
                <w:b/>
                <w:sz w:val="22"/>
              </w:rPr>
              <w:t xml:space="preserve">: </w:t>
            </w:r>
            <w:r w:rsidRPr="001D2379">
              <w:rPr>
                <w:rFonts w:ascii="Times New Roman" w:eastAsia="Arial Unicode MS" w:hAnsi="Times New Roman"/>
                <w:b/>
                <w:sz w:val="22"/>
              </w:rPr>
              <w:t>if applicable</w:t>
            </w:r>
          </w:p>
        </w:tc>
        <w:tc>
          <w:tcPr>
            <w:tcW w:w="7488" w:type="dxa"/>
            <w:tcBorders>
              <w:top w:val="single" w:sz="4" w:space="0" w:color="auto"/>
              <w:bottom w:val="single" w:sz="4" w:space="0" w:color="auto"/>
            </w:tcBorders>
            <w:vAlign w:val="bottom"/>
          </w:tcPr>
          <w:p w14:paraId="223094FB" w14:textId="77777777" w:rsidR="001D2379" w:rsidRPr="009C75DC" w:rsidRDefault="001D2379" w:rsidP="001D2379">
            <w:pPr>
              <w:spacing w:before="120"/>
              <w:rPr>
                <w:rFonts w:ascii="Times New Roman" w:hAnsi="Times New Roman"/>
              </w:rPr>
            </w:pPr>
            <w:r w:rsidRPr="009C75DC">
              <w:rPr>
                <w:rFonts w:ascii="Times New Roman" w:hAnsi="Times New Roman"/>
              </w:rPr>
              <w:fldChar w:fldCharType="begin">
                <w:ffData>
                  <w:name w:val=""/>
                  <w:enabled/>
                  <w:calcOnExit w:val="0"/>
                  <w:textInput>
                    <w:default w:val="&lt;&lt;name of management agent here {or} N/A if not applicabl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rPr>
              <w:t xml:space="preserve">&lt;&lt;name of </w:t>
            </w:r>
            <w:r>
              <w:rPr>
                <w:rFonts w:ascii="Times New Roman" w:hAnsi="Times New Roman"/>
              </w:rPr>
              <w:t>PCNA Firm</w:t>
            </w:r>
            <w:r w:rsidRPr="009C75DC">
              <w:rPr>
                <w:rFonts w:ascii="Times New Roman" w:hAnsi="Times New Roman"/>
              </w:rPr>
              <w:t xml:space="preserve"> here {or} N/A if not applicable&gt;&gt;</w:t>
            </w:r>
            <w:r w:rsidRPr="009C75DC">
              <w:rPr>
                <w:rFonts w:ascii="Times New Roman" w:hAnsi="Times New Roman"/>
              </w:rPr>
              <w:fldChar w:fldCharType="end"/>
            </w:r>
          </w:p>
        </w:tc>
      </w:tr>
      <w:tr w:rsidR="00EA5D1E" w:rsidRPr="009C75DC" w14:paraId="37ADD514" w14:textId="77777777" w:rsidTr="001D2379">
        <w:tc>
          <w:tcPr>
            <w:tcW w:w="2088" w:type="dxa"/>
            <w:vAlign w:val="bottom"/>
          </w:tcPr>
          <w:p w14:paraId="180B4E2B" w14:textId="77777777" w:rsidR="00EA5D1E" w:rsidRPr="001D2379" w:rsidRDefault="00EA5D1E" w:rsidP="00EA5D1E">
            <w:pPr>
              <w:spacing w:before="120"/>
              <w:rPr>
                <w:rFonts w:ascii="Times New Roman" w:eastAsia="Arial Unicode MS" w:hAnsi="Times New Roman"/>
                <w:b/>
                <w:sz w:val="22"/>
              </w:rPr>
            </w:pPr>
            <w:r>
              <w:rPr>
                <w:rFonts w:ascii="Times New Roman" w:eastAsia="Arial Unicode MS" w:hAnsi="Times New Roman"/>
                <w:b/>
                <w:sz w:val="22"/>
              </w:rPr>
              <w:t>Seller: if applicable</w:t>
            </w:r>
          </w:p>
        </w:tc>
        <w:tc>
          <w:tcPr>
            <w:tcW w:w="7488" w:type="dxa"/>
            <w:tcBorders>
              <w:top w:val="single" w:sz="4" w:space="0" w:color="auto"/>
              <w:bottom w:val="single" w:sz="4" w:space="0" w:color="auto"/>
            </w:tcBorders>
            <w:vAlign w:val="bottom"/>
          </w:tcPr>
          <w:p w14:paraId="04C293D4" w14:textId="77777777" w:rsidR="00EA5D1E" w:rsidRPr="009C75DC" w:rsidRDefault="00EA5D1E" w:rsidP="003E35BD">
            <w:pPr>
              <w:spacing w:before="120"/>
              <w:rPr>
                <w:rFonts w:ascii="Times New Roman" w:hAnsi="Times New Roman"/>
              </w:rPr>
            </w:pPr>
            <w:r w:rsidRPr="009C75DC">
              <w:rPr>
                <w:rFonts w:ascii="Times New Roman" w:hAnsi="Times New Roman"/>
              </w:rPr>
              <w:fldChar w:fldCharType="begin">
                <w:ffData>
                  <w:name w:val=""/>
                  <w:enabled/>
                  <w:calcOnExit w:val="0"/>
                  <w:textInput>
                    <w:default w:val="&lt;&lt;name of management agent here {or} N/A if not applicabl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rPr>
              <w:t xml:space="preserve">&lt;&lt;name of </w:t>
            </w:r>
            <w:r>
              <w:rPr>
                <w:rFonts w:ascii="Times New Roman" w:hAnsi="Times New Roman"/>
              </w:rPr>
              <w:t>Seller</w:t>
            </w:r>
            <w:r w:rsidRPr="009C75DC">
              <w:rPr>
                <w:rFonts w:ascii="Times New Roman" w:hAnsi="Times New Roman"/>
              </w:rPr>
              <w:t xml:space="preserve"> here {or} N/A if not applicable&gt;&gt;</w:t>
            </w:r>
            <w:r w:rsidRPr="009C75DC">
              <w:rPr>
                <w:rFonts w:ascii="Times New Roman" w:hAnsi="Times New Roman"/>
              </w:rPr>
              <w:fldChar w:fldCharType="end"/>
            </w:r>
          </w:p>
        </w:tc>
      </w:tr>
      <w:tr w:rsidR="00893B04" w:rsidRPr="009C75DC" w14:paraId="15977CE1" w14:textId="77777777" w:rsidTr="001D2379">
        <w:tc>
          <w:tcPr>
            <w:tcW w:w="2088" w:type="dxa"/>
            <w:vAlign w:val="bottom"/>
          </w:tcPr>
          <w:p w14:paraId="22D4286C" w14:textId="77777777" w:rsidR="00893B04" w:rsidRDefault="00893B04" w:rsidP="00EA5D1E">
            <w:pPr>
              <w:spacing w:before="120"/>
              <w:rPr>
                <w:rFonts w:ascii="Times New Roman" w:eastAsia="Arial Unicode MS" w:hAnsi="Times New Roman"/>
                <w:b/>
                <w:sz w:val="22"/>
              </w:rPr>
            </w:pPr>
            <w:r>
              <w:rPr>
                <w:rFonts w:ascii="Times New Roman" w:eastAsia="Arial Unicode MS" w:hAnsi="Times New Roman"/>
                <w:b/>
                <w:sz w:val="22"/>
              </w:rPr>
              <w:t>Intent to participate in and claim tax credits under Low-Income Housing Tax Credit Program:</w:t>
            </w:r>
          </w:p>
        </w:tc>
        <w:tc>
          <w:tcPr>
            <w:tcW w:w="7488" w:type="dxa"/>
            <w:tcBorders>
              <w:top w:val="single" w:sz="4" w:space="0" w:color="auto"/>
              <w:bottom w:val="single" w:sz="4" w:space="0" w:color="auto"/>
            </w:tcBorders>
            <w:vAlign w:val="bottom"/>
          </w:tcPr>
          <w:p w14:paraId="401F8E00" w14:textId="77777777" w:rsidR="00893B04" w:rsidRPr="009C75DC" w:rsidRDefault="00893B04" w:rsidP="003E35BD">
            <w:pPr>
              <w:spacing w:before="120"/>
              <w:rPr>
                <w:rFonts w:ascii="Times New Roman" w:hAnsi="Times New Roman"/>
              </w:rPr>
            </w:pPr>
            <w:r w:rsidRPr="009C75DC">
              <w:rPr>
                <w:rStyle w:val="Strong"/>
                <w:rFonts w:ascii="Times New Roman" w:hAnsi="Times New Roman"/>
              </w:rPr>
              <w:fldChar w:fldCharType="begin">
                <w:ffData>
                  <w:name w:val="Check6"/>
                  <w:enabled/>
                  <w:calcOnExit w:val="0"/>
                  <w:checkBox>
                    <w:sizeAuto/>
                    <w:default w:val="0"/>
                  </w:checkBox>
                </w:ffData>
              </w:fldChar>
            </w:r>
            <w:r w:rsidRPr="009C75DC">
              <w:rPr>
                <w:rStyle w:val="Strong"/>
                <w:rFonts w:ascii="Times New Roman" w:hAnsi="Times New Roman"/>
              </w:rPr>
              <w:instrText xml:space="preserve"> FORMCHECKBOX </w:instrText>
            </w:r>
            <w:r w:rsidRPr="009C75DC">
              <w:rPr>
                <w:rStyle w:val="Strong"/>
                <w:rFonts w:ascii="Times New Roman" w:hAnsi="Times New Roman"/>
              </w:rPr>
            </w:r>
            <w:r w:rsidRPr="009C75DC">
              <w:rPr>
                <w:rStyle w:val="Strong"/>
                <w:rFonts w:ascii="Times New Roman" w:hAnsi="Times New Roman"/>
              </w:rPr>
              <w:fldChar w:fldCharType="separate"/>
            </w:r>
            <w:r w:rsidRPr="009C75DC">
              <w:rPr>
                <w:rStyle w:val="Strong"/>
                <w:rFonts w:ascii="Times New Roman" w:hAnsi="Times New Roman"/>
              </w:rPr>
              <w:fldChar w:fldCharType="end"/>
            </w:r>
            <w:r>
              <w:rPr>
                <w:rStyle w:val="Strong"/>
                <w:rFonts w:ascii="Times New Roman" w:hAnsi="Times New Roman"/>
              </w:rPr>
              <w:t xml:space="preserve">  Applicable        </w:t>
            </w:r>
            <w:r w:rsidRPr="009C75DC">
              <w:rPr>
                <w:rStyle w:val="Strong"/>
                <w:rFonts w:ascii="Times New Roman" w:hAnsi="Times New Roman"/>
              </w:rPr>
              <w:fldChar w:fldCharType="begin">
                <w:ffData>
                  <w:name w:val="Check6"/>
                  <w:enabled/>
                  <w:calcOnExit w:val="0"/>
                  <w:checkBox>
                    <w:sizeAuto/>
                    <w:default w:val="0"/>
                  </w:checkBox>
                </w:ffData>
              </w:fldChar>
            </w:r>
            <w:r w:rsidRPr="009C75DC">
              <w:rPr>
                <w:rStyle w:val="Strong"/>
                <w:rFonts w:ascii="Times New Roman" w:hAnsi="Times New Roman"/>
              </w:rPr>
              <w:instrText xml:space="preserve"> FORMCHECKBOX </w:instrText>
            </w:r>
            <w:r w:rsidRPr="009C75DC">
              <w:rPr>
                <w:rStyle w:val="Strong"/>
                <w:rFonts w:ascii="Times New Roman" w:hAnsi="Times New Roman"/>
              </w:rPr>
            </w:r>
            <w:r w:rsidRPr="009C75DC">
              <w:rPr>
                <w:rStyle w:val="Strong"/>
                <w:rFonts w:ascii="Times New Roman" w:hAnsi="Times New Roman"/>
              </w:rPr>
              <w:fldChar w:fldCharType="separate"/>
            </w:r>
            <w:r w:rsidRPr="009C75DC">
              <w:rPr>
                <w:rStyle w:val="Strong"/>
                <w:rFonts w:ascii="Times New Roman" w:hAnsi="Times New Roman"/>
              </w:rPr>
              <w:fldChar w:fldCharType="end"/>
            </w:r>
            <w:r>
              <w:rPr>
                <w:rStyle w:val="Strong"/>
                <w:rFonts w:ascii="Times New Roman" w:hAnsi="Times New Roman"/>
              </w:rPr>
              <w:t xml:space="preserve">  Not applicable</w:t>
            </w:r>
          </w:p>
        </w:tc>
      </w:tr>
    </w:tbl>
    <w:p w14:paraId="6F9E8646" w14:textId="77777777" w:rsidR="007B53C0" w:rsidRPr="009C75DC" w:rsidRDefault="007B53C0" w:rsidP="00D028CE">
      <w:pPr>
        <w:numPr>
          <w:ilvl w:val="0"/>
          <w:numId w:val="7"/>
        </w:numPr>
        <w:pBdr>
          <w:top w:val="single" w:sz="4" w:space="1" w:color="auto"/>
        </w:pBdr>
        <w:tabs>
          <w:tab w:val="num" w:pos="1080"/>
        </w:tabs>
        <w:spacing w:before="240" w:after="240"/>
        <w:ind w:left="1080" w:hanging="1080"/>
        <w:rPr>
          <w:rFonts w:ascii="Times New Roman" w:hAnsi="Times New Roman"/>
          <w:b/>
        </w:rPr>
      </w:pPr>
      <w:bookmarkStart w:id="2" w:name="_Ref195588497"/>
      <w:r w:rsidRPr="009C75DC">
        <w:rPr>
          <w:rFonts w:ascii="Times New Roman" w:hAnsi="Times New Roman"/>
          <w:b/>
        </w:rPr>
        <w:t>Program</w:t>
      </w:r>
      <w:bookmarkEnd w:id="2"/>
    </w:p>
    <w:p w14:paraId="2F9210A9" w14:textId="77777777" w:rsidR="007B53C0" w:rsidRPr="009C75DC" w:rsidRDefault="007B53C0" w:rsidP="007B53C0">
      <w:pPr>
        <w:keepNext/>
        <w:keepLines/>
        <w:tabs>
          <w:tab w:val="left" w:pos="540"/>
        </w:tabs>
        <w:rPr>
          <w:rStyle w:val="Strong"/>
          <w:rFonts w:ascii="Times New Roman" w:hAnsi="Times New Roman"/>
        </w:rPr>
      </w:pPr>
      <w:r w:rsidRPr="009C75DC">
        <w:rPr>
          <w:rStyle w:val="Strong"/>
          <w:rFonts w:ascii="Times New Roman" w:hAnsi="Times New Roman"/>
        </w:rPr>
        <w:fldChar w:fldCharType="begin">
          <w:ffData>
            <w:name w:val="Check6"/>
            <w:enabled/>
            <w:calcOnExit w:val="0"/>
            <w:checkBox>
              <w:sizeAuto/>
              <w:default w:val="0"/>
            </w:checkBox>
          </w:ffData>
        </w:fldChar>
      </w:r>
      <w:r w:rsidRPr="009C75DC">
        <w:rPr>
          <w:rStyle w:val="Strong"/>
          <w:rFonts w:ascii="Times New Roman" w:hAnsi="Times New Roman"/>
        </w:rPr>
        <w:instrText xml:space="preserve"> FORMCHECKBOX </w:instrText>
      </w:r>
      <w:r w:rsidRPr="009C75DC">
        <w:rPr>
          <w:rStyle w:val="Strong"/>
          <w:rFonts w:ascii="Times New Roman" w:hAnsi="Times New Roman"/>
        </w:rPr>
      </w:r>
      <w:r w:rsidRPr="009C75DC">
        <w:rPr>
          <w:rStyle w:val="Strong"/>
          <w:rFonts w:ascii="Times New Roman" w:hAnsi="Times New Roman"/>
        </w:rPr>
        <w:fldChar w:fldCharType="separate"/>
      </w:r>
      <w:r w:rsidRPr="009C75DC">
        <w:rPr>
          <w:rStyle w:val="Strong"/>
          <w:rFonts w:ascii="Times New Roman" w:hAnsi="Times New Roman"/>
        </w:rPr>
        <w:fldChar w:fldCharType="end"/>
      </w:r>
      <w:r w:rsidRPr="009C75DC">
        <w:rPr>
          <w:rStyle w:val="Strong"/>
          <w:rFonts w:ascii="Times New Roman" w:hAnsi="Times New Roman"/>
        </w:rPr>
        <w:tab/>
        <w:t xml:space="preserve">Section </w:t>
      </w:r>
      <w:r w:rsidR="00063430">
        <w:rPr>
          <w:rStyle w:val="Strong"/>
          <w:rFonts w:ascii="Times New Roman" w:hAnsi="Times New Roman"/>
        </w:rPr>
        <w:t>207</w:t>
      </w:r>
    </w:p>
    <w:p w14:paraId="1195E629" w14:textId="77777777" w:rsidR="007B53C0" w:rsidRPr="009C75DC" w:rsidRDefault="007B53C0" w:rsidP="007B53C0">
      <w:pPr>
        <w:keepNext/>
        <w:keepLines/>
        <w:tabs>
          <w:tab w:val="left" w:pos="540"/>
        </w:tabs>
        <w:rPr>
          <w:rStyle w:val="Strong"/>
          <w:rFonts w:ascii="Times New Roman" w:hAnsi="Times New Roman"/>
        </w:rPr>
      </w:pPr>
      <w:r w:rsidRPr="009C75DC">
        <w:rPr>
          <w:rStyle w:val="Strong"/>
          <w:rFonts w:ascii="Times New Roman" w:hAnsi="Times New Roman"/>
        </w:rPr>
        <w:fldChar w:fldCharType="begin">
          <w:ffData>
            <w:name w:val="Check6"/>
            <w:enabled/>
            <w:calcOnExit w:val="0"/>
            <w:checkBox>
              <w:sizeAuto/>
              <w:default w:val="0"/>
            </w:checkBox>
          </w:ffData>
        </w:fldChar>
      </w:r>
      <w:r w:rsidRPr="009C75DC">
        <w:rPr>
          <w:rStyle w:val="Strong"/>
          <w:rFonts w:ascii="Times New Roman" w:hAnsi="Times New Roman"/>
        </w:rPr>
        <w:instrText xml:space="preserve"> FORMCHECKBOX </w:instrText>
      </w:r>
      <w:r w:rsidRPr="009C75DC">
        <w:rPr>
          <w:rStyle w:val="Strong"/>
          <w:rFonts w:ascii="Times New Roman" w:hAnsi="Times New Roman"/>
        </w:rPr>
      </w:r>
      <w:r w:rsidRPr="009C75DC">
        <w:rPr>
          <w:rStyle w:val="Strong"/>
          <w:rFonts w:ascii="Times New Roman" w:hAnsi="Times New Roman"/>
        </w:rPr>
        <w:fldChar w:fldCharType="separate"/>
      </w:r>
      <w:r w:rsidRPr="009C75DC">
        <w:rPr>
          <w:rStyle w:val="Strong"/>
          <w:rFonts w:ascii="Times New Roman" w:hAnsi="Times New Roman"/>
        </w:rPr>
        <w:fldChar w:fldCharType="end"/>
      </w:r>
      <w:r w:rsidRPr="009C75DC">
        <w:rPr>
          <w:rStyle w:val="Strong"/>
          <w:rFonts w:ascii="Times New Roman" w:hAnsi="Times New Roman"/>
        </w:rPr>
        <w:tab/>
        <w:t xml:space="preserve">Section </w:t>
      </w:r>
      <w:r w:rsidR="00063430">
        <w:rPr>
          <w:rStyle w:val="Strong"/>
          <w:rFonts w:ascii="Times New Roman" w:hAnsi="Times New Roman"/>
        </w:rPr>
        <w:t>220</w:t>
      </w:r>
    </w:p>
    <w:p w14:paraId="3EAB604D" w14:textId="77777777" w:rsidR="007B53C0" w:rsidRPr="009C75DC" w:rsidRDefault="007B53C0" w:rsidP="007B53C0">
      <w:pPr>
        <w:keepNext/>
        <w:keepLines/>
        <w:tabs>
          <w:tab w:val="left" w:pos="540"/>
        </w:tabs>
        <w:rPr>
          <w:rStyle w:val="Strong"/>
          <w:rFonts w:ascii="Times New Roman" w:hAnsi="Times New Roman"/>
        </w:rPr>
      </w:pPr>
      <w:r w:rsidRPr="009C75DC">
        <w:rPr>
          <w:rStyle w:val="Strong"/>
          <w:rFonts w:ascii="Times New Roman" w:hAnsi="Times New Roman"/>
        </w:rPr>
        <w:fldChar w:fldCharType="begin">
          <w:ffData>
            <w:name w:val="Check6"/>
            <w:enabled/>
            <w:calcOnExit w:val="0"/>
            <w:checkBox>
              <w:sizeAuto/>
              <w:default w:val="0"/>
            </w:checkBox>
          </w:ffData>
        </w:fldChar>
      </w:r>
      <w:r w:rsidRPr="009C75DC">
        <w:rPr>
          <w:rStyle w:val="Strong"/>
          <w:rFonts w:ascii="Times New Roman" w:hAnsi="Times New Roman"/>
        </w:rPr>
        <w:instrText xml:space="preserve"> FORMCHECKBOX </w:instrText>
      </w:r>
      <w:r w:rsidRPr="009C75DC">
        <w:rPr>
          <w:rStyle w:val="Strong"/>
          <w:rFonts w:ascii="Times New Roman" w:hAnsi="Times New Roman"/>
        </w:rPr>
      </w:r>
      <w:r w:rsidRPr="009C75DC">
        <w:rPr>
          <w:rStyle w:val="Strong"/>
          <w:rFonts w:ascii="Times New Roman" w:hAnsi="Times New Roman"/>
        </w:rPr>
        <w:fldChar w:fldCharType="separate"/>
      </w:r>
      <w:r w:rsidRPr="009C75DC">
        <w:rPr>
          <w:rStyle w:val="Strong"/>
          <w:rFonts w:ascii="Times New Roman" w:hAnsi="Times New Roman"/>
        </w:rPr>
        <w:fldChar w:fldCharType="end"/>
      </w:r>
      <w:r w:rsidRPr="009C75DC">
        <w:rPr>
          <w:rStyle w:val="Strong"/>
          <w:rFonts w:ascii="Times New Roman" w:hAnsi="Times New Roman"/>
        </w:rPr>
        <w:tab/>
        <w:t xml:space="preserve">Section </w:t>
      </w:r>
      <w:r w:rsidR="00063430">
        <w:rPr>
          <w:rStyle w:val="Strong"/>
          <w:rFonts w:ascii="Times New Roman" w:hAnsi="Times New Roman"/>
        </w:rPr>
        <w:t>221(d)(3)</w:t>
      </w:r>
    </w:p>
    <w:p w14:paraId="4F9A46A9" w14:textId="77777777" w:rsidR="007B53C0" w:rsidRPr="009C75DC" w:rsidRDefault="007B53C0" w:rsidP="007B53C0">
      <w:pPr>
        <w:keepNext/>
        <w:keepLines/>
        <w:tabs>
          <w:tab w:val="left" w:pos="540"/>
        </w:tabs>
        <w:rPr>
          <w:rStyle w:val="Strong"/>
          <w:rFonts w:ascii="Times New Roman" w:hAnsi="Times New Roman"/>
        </w:rPr>
      </w:pPr>
      <w:r w:rsidRPr="009C75DC">
        <w:rPr>
          <w:rStyle w:val="Strong"/>
          <w:rFonts w:ascii="Times New Roman" w:hAnsi="Times New Roman"/>
        </w:rPr>
        <w:fldChar w:fldCharType="begin">
          <w:ffData>
            <w:name w:val="Check6"/>
            <w:enabled/>
            <w:calcOnExit w:val="0"/>
            <w:checkBox>
              <w:sizeAuto/>
              <w:default w:val="0"/>
            </w:checkBox>
          </w:ffData>
        </w:fldChar>
      </w:r>
      <w:r w:rsidRPr="009C75DC">
        <w:rPr>
          <w:rStyle w:val="Strong"/>
          <w:rFonts w:ascii="Times New Roman" w:hAnsi="Times New Roman"/>
        </w:rPr>
        <w:instrText xml:space="preserve"> FORMCHECKBOX </w:instrText>
      </w:r>
      <w:r w:rsidRPr="009C75DC">
        <w:rPr>
          <w:rStyle w:val="Strong"/>
          <w:rFonts w:ascii="Times New Roman" w:hAnsi="Times New Roman"/>
        </w:rPr>
      </w:r>
      <w:r w:rsidRPr="009C75DC">
        <w:rPr>
          <w:rStyle w:val="Strong"/>
          <w:rFonts w:ascii="Times New Roman" w:hAnsi="Times New Roman"/>
        </w:rPr>
        <w:fldChar w:fldCharType="separate"/>
      </w:r>
      <w:r w:rsidRPr="009C75DC">
        <w:rPr>
          <w:rStyle w:val="Strong"/>
          <w:rFonts w:ascii="Times New Roman" w:hAnsi="Times New Roman"/>
        </w:rPr>
        <w:fldChar w:fldCharType="end"/>
      </w:r>
      <w:r w:rsidRPr="009C75DC">
        <w:rPr>
          <w:rStyle w:val="Strong"/>
          <w:rFonts w:ascii="Times New Roman" w:hAnsi="Times New Roman"/>
        </w:rPr>
        <w:tab/>
        <w:t xml:space="preserve">Section </w:t>
      </w:r>
      <w:r w:rsidR="00063430">
        <w:rPr>
          <w:rStyle w:val="Strong"/>
          <w:rFonts w:ascii="Times New Roman" w:hAnsi="Times New Roman"/>
        </w:rPr>
        <w:t>221(d)(4)</w:t>
      </w:r>
    </w:p>
    <w:p w14:paraId="6C958F51" w14:textId="77777777" w:rsidR="007B53C0" w:rsidRDefault="007B53C0" w:rsidP="007B53C0">
      <w:pPr>
        <w:keepNext/>
        <w:keepLines/>
        <w:tabs>
          <w:tab w:val="left" w:pos="540"/>
        </w:tabs>
        <w:rPr>
          <w:rStyle w:val="Strong"/>
          <w:rFonts w:ascii="Times New Roman" w:hAnsi="Times New Roman"/>
        </w:rPr>
      </w:pPr>
      <w:r w:rsidRPr="009C75DC">
        <w:rPr>
          <w:rStyle w:val="Strong"/>
          <w:rFonts w:ascii="Times New Roman" w:hAnsi="Times New Roman"/>
        </w:rPr>
        <w:fldChar w:fldCharType="begin">
          <w:ffData>
            <w:name w:val="Check6"/>
            <w:enabled/>
            <w:calcOnExit w:val="0"/>
            <w:checkBox>
              <w:sizeAuto/>
              <w:default w:val="0"/>
            </w:checkBox>
          </w:ffData>
        </w:fldChar>
      </w:r>
      <w:r w:rsidRPr="009C75DC">
        <w:rPr>
          <w:rStyle w:val="Strong"/>
          <w:rFonts w:ascii="Times New Roman" w:hAnsi="Times New Roman"/>
        </w:rPr>
        <w:instrText xml:space="preserve"> FORMCHECKBOX </w:instrText>
      </w:r>
      <w:r w:rsidRPr="009C75DC">
        <w:rPr>
          <w:rStyle w:val="Strong"/>
          <w:rFonts w:ascii="Times New Roman" w:hAnsi="Times New Roman"/>
        </w:rPr>
      </w:r>
      <w:r w:rsidRPr="009C75DC">
        <w:rPr>
          <w:rStyle w:val="Strong"/>
          <w:rFonts w:ascii="Times New Roman" w:hAnsi="Times New Roman"/>
        </w:rPr>
        <w:fldChar w:fldCharType="separate"/>
      </w:r>
      <w:r w:rsidRPr="009C75DC">
        <w:rPr>
          <w:rStyle w:val="Strong"/>
          <w:rFonts w:ascii="Times New Roman" w:hAnsi="Times New Roman"/>
        </w:rPr>
        <w:fldChar w:fldCharType="end"/>
      </w:r>
      <w:r w:rsidRPr="009C75DC">
        <w:rPr>
          <w:rStyle w:val="Strong"/>
          <w:rFonts w:ascii="Times New Roman" w:hAnsi="Times New Roman"/>
        </w:rPr>
        <w:tab/>
        <w:t>Section 223(a)(7)</w:t>
      </w:r>
    </w:p>
    <w:p w14:paraId="40A81308" w14:textId="77777777" w:rsidR="0006772B" w:rsidRPr="009C75DC" w:rsidRDefault="0006772B" w:rsidP="007B53C0">
      <w:pPr>
        <w:keepNext/>
        <w:keepLines/>
        <w:tabs>
          <w:tab w:val="left" w:pos="540"/>
        </w:tabs>
        <w:rPr>
          <w:rStyle w:val="Strong"/>
          <w:rFonts w:ascii="Times New Roman" w:hAnsi="Times New Roman"/>
        </w:rPr>
      </w:pPr>
      <w:r w:rsidRPr="009C75DC">
        <w:rPr>
          <w:rStyle w:val="Strong"/>
          <w:rFonts w:ascii="Times New Roman" w:hAnsi="Times New Roman"/>
        </w:rPr>
        <w:fldChar w:fldCharType="begin">
          <w:ffData>
            <w:name w:val="Check6"/>
            <w:enabled/>
            <w:calcOnExit w:val="0"/>
            <w:checkBox>
              <w:sizeAuto/>
              <w:default w:val="0"/>
            </w:checkBox>
          </w:ffData>
        </w:fldChar>
      </w:r>
      <w:r w:rsidRPr="009C75DC">
        <w:rPr>
          <w:rStyle w:val="Strong"/>
          <w:rFonts w:ascii="Times New Roman" w:hAnsi="Times New Roman"/>
        </w:rPr>
        <w:instrText xml:space="preserve"> FORMCHECKBOX </w:instrText>
      </w:r>
      <w:r w:rsidRPr="009C75DC">
        <w:rPr>
          <w:rStyle w:val="Strong"/>
          <w:rFonts w:ascii="Times New Roman" w:hAnsi="Times New Roman"/>
        </w:rPr>
      </w:r>
      <w:r w:rsidRPr="009C75DC">
        <w:rPr>
          <w:rStyle w:val="Strong"/>
          <w:rFonts w:ascii="Times New Roman" w:hAnsi="Times New Roman"/>
        </w:rPr>
        <w:fldChar w:fldCharType="separate"/>
      </w:r>
      <w:r w:rsidRPr="009C75DC">
        <w:rPr>
          <w:rStyle w:val="Strong"/>
          <w:rFonts w:ascii="Times New Roman" w:hAnsi="Times New Roman"/>
        </w:rPr>
        <w:fldChar w:fldCharType="end"/>
      </w:r>
      <w:r>
        <w:rPr>
          <w:rStyle w:val="Strong"/>
          <w:rFonts w:ascii="Times New Roman" w:hAnsi="Times New Roman"/>
        </w:rPr>
        <w:tab/>
        <w:t>Section 223(d)</w:t>
      </w:r>
    </w:p>
    <w:p w14:paraId="0AEEF672" w14:textId="77777777" w:rsidR="007B53C0" w:rsidRPr="009C75DC" w:rsidRDefault="007B53C0" w:rsidP="007B53C0">
      <w:pPr>
        <w:keepNext/>
        <w:keepLines/>
        <w:tabs>
          <w:tab w:val="left" w:pos="540"/>
        </w:tabs>
        <w:rPr>
          <w:rStyle w:val="Strong"/>
          <w:rFonts w:ascii="Times New Roman" w:hAnsi="Times New Roman"/>
        </w:rPr>
      </w:pPr>
      <w:r w:rsidRPr="009C75DC">
        <w:rPr>
          <w:rStyle w:val="Strong"/>
          <w:rFonts w:ascii="Times New Roman" w:hAnsi="Times New Roman"/>
        </w:rPr>
        <w:fldChar w:fldCharType="begin">
          <w:ffData>
            <w:name w:val="Check6"/>
            <w:enabled/>
            <w:calcOnExit w:val="0"/>
            <w:checkBox>
              <w:sizeAuto/>
              <w:default w:val="0"/>
            </w:checkBox>
          </w:ffData>
        </w:fldChar>
      </w:r>
      <w:r w:rsidRPr="009C75DC">
        <w:rPr>
          <w:rStyle w:val="Strong"/>
          <w:rFonts w:ascii="Times New Roman" w:hAnsi="Times New Roman"/>
        </w:rPr>
        <w:instrText xml:space="preserve"> FORMCHECKBOX </w:instrText>
      </w:r>
      <w:r w:rsidRPr="009C75DC">
        <w:rPr>
          <w:rStyle w:val="Strong"/>
          <w:rFonts w:ascii="Times New Roman" w:hAnsi="Times New Roman"/>
        </w:rPr>
      </w:r>
      <w:r w:rsidRPr="009C75DC">
        <w:rPr>
          <w:rStyle w:val="Strong"/>
          <w:rFonts w:ascii="Times New Roman" w:hAnsi="Times New Roman"/>
        </w:rPr>
        <w:fldChar w:fldCharType="separate"/>
      </w:r>
      <w:r w:rsidRPr="009C75DC">
        <w:rPr>
          <w:rStyle w:val="Strong"/>
          <w:rFonts w:ascii="Times New Roman" w:hAnsi="Times New Roman"/>
        </w:rPr>
        <w:fldChar w:fldCharType="end"/>
      </w:r>
      <w:r w:rsidRPr="009C75DC">
        <w:rPr>
          <w:rStyle w:val="Strong"/>
          <w:rFonts w:ascii="Times New Roman" w:hAnsi="Times New Roman"/>
        </w:rPr>
        <w:tab/>
        <w:t xml:space="preserve">Section </w:t>
      </w:r>
      <w:r w:rsidR="00063430">
        <w:rPr>
          <w:rStyle w:val="Strong"/>
          <w:rFonts w:ascii="Times New Roman" w:hAnsi="Times New Roman"/>
        </w:rPr>
        <w:t>223(f)</w:t>
      </w:r>
    </w:p>
    <w:p w14:paraId="0C713368" w14:textId="77777777" w:rsidR="007B53C0" w:rsidRPr="006A740A" w:rsidRDefault="007B53C0" w:rsidP="002B5845">
      <w:pPr>
        <w:keepNext/>
        <w:keepLines/>
        <w:tabs>
          <w:tab w:val="left" w:pos="540"/>
        </w:tabs>
        <w:ind w:left="540" w:hanging="540"/>
        <w:rPr>
          <w:rStyle w:val="Strong"/>
          <w:rFonts w:ascii="Times New Roman" w:hAnsi="Times New Roman"/>
        </w:rPr>
      </w:pPr>
      <w:r w:rsidRPr="009C75DC">
        <w:rPr>
          <w:rStyle w:val="Strong"/>
          <w:rFonts w:ascii="Times New Roman" w:hAnsi="Times New Roman"/>
        </w:rPr>
        <w:fldChar w:fldCharType="begin">
          <w:ffData>
            <w:name w:val="Check6"/>
            <w:enabled/>
            <w:calcOnExit w:val="0"/>
            <w:checkBox>
              <w:sizeAuto/>
              <w:default w:val="0"/>
            </w:checkBox>
          </w:ffData>
        </w:fldChar>
      </w:r>
      <w:r w:rsidRPr="009C75DC">
        <w:rPr>
          <w:rStyle w:val="Strong"/>
          <w:rFonts w:ascii="Times New Roman" w:hAnsi="Times New Roman"/>
        </w:rPr>
        <w:instrText xml:space="preserve"> FORMCHECKBOX </w:instrText>
      </w:r>
      <w:r w:rsidRPr="009C75DC">
        <w:rPr>
          <w:rStyle w:val="Strong"/>
          <w:rFonts w:ascii="Times New Roman" w:hAnsi="Times New Roman"/>
        </w:rPr>
      </w:r>
      <w:r w:rsidRPr="009C75DC">
        <w:rPr>
          <w:rStyle w:val="Strong"/>
          <w:rFonts w:ascii="Times New Roman" w:hAnsi="Times New Roman"/>
        </w:rPr>
        <w:fldChar w:fldCharType="separate"/>
      </w:r>
      <w:r w:rsidRPr="009C75DC">
        <w:rPr>
          <w:rStyle w:val="Strong"/>
          <w:rFonts w:ascii="Times New Roman" w:hAnsi="Times New Roman"/>
        </w:rPr>
        <w:fldChar w:fldCharType="end"/>
      </w:r>
      <w:r w:rsidRPr="009C75DC">
        <w:rPr>
          <w:rStyle w:val="Strong"/>
          <w:rFonts w:ascii="Times New Roman" w:hAnsi="Times New Roman"/>
        </w:rPr>
        <w:tab/>
        <w:t xml:space="preserve">Section </w:t>
      </w:r>
      <w:r w:rsidR="00063430">
        <w:rPr>
          <w:rStyle w:val="Strong"/>
          <w:rFonts w:ascii="Times New Roman" w:hAnsi="Times New Roman"/>
        </w:rPr>
        <w:t>231</w:t>
      </w:r>
      <w:r w:rsidRPr="009C75DC">
        <w:rPr>
          <w:rStyle w:val="Strong"/>
          <w:rFonts w:ascii="Times New Roman" w:hAnsi="Times New Roman"/>
        </w:rPr>
        <w:t xml:space="preserve">  </w:t>
      </w:r>
    </w:p>
    <w:p w14:paraId="6DCDD4E6" w14:textId="77777777" w:rsidR="0006772B" w:rsidRPr="009C75DC" w:rsidRDefault="0006772B" w:rsidP="002B5845">
      <w:pPr>
        <w:keepNext/>
        <w:keepLines/>
        <w:tabs>
          <w:tab w:val="left" w:pos="540"/>
        </w:tabs>
        <w:ind w:left="540" w:hanging="540"/>
        <w:rPr>
          <w:rStyle w:val="Strong"/>
          <w:rFonts w:ascii="Times New Roman" w:hAnsi="Times New Roman"/>
          <w:b w:val="0"/>
        </w:rPr>
      </w:pPr>
      <w:r w:rsidRPr="009C75DC">
        <w:rPr>
          <w:rStyle w:val="Strong"/>
          <w:rFonts w:ascii="Times New Roman" w:hAnsi="Times New Roman"/>
        </w:rPr>
        <w:fldChar w:fldCharType="begin">
          <w:ffData>
            <w:name w:val="Check6"/>
            <w:enabled/>
            <w:calcOnExit w:val="0"/>
            <w:checkBox>
              <w:sizeAuto/>
              <w:default w:val="0"/>
            </w:checkBox>
          </w:ffData>
        </w:fldChar>
      </w:r>
      <w:r w:rsidRPr="009C75DC">
        <w:rPr>
          <w:rStyle w:val="Strong"/>
          <w:rFonts w:ascii="Times New Roman" w:hAnsi="Times New Roman"/>
        </w:rPr>
        <w:instrText xml:space="preserve"> FORMCHECKBOX </w:instrText>
      </w:r>
      <w:r w:rsidRPr="009C75DC">
        <w:rPr>
          <w:rStyle w:val="Strong"/>
          <w:rFonts w:ascii="Times New Roman" w:hAnsi="Times New Roman"/>
        </w:rPr>
      </w:r>
      <w:r w:rsidRPr="009C75DC">
        <w:rPr>
          <w:rStyle w:val="Strong"/>
          <w:rFonts w:ascii="Times New Roman" w:hAnsi="Times New Roman"/>
        </w:rPr>
        <w:fldChar w:fldCharType="separate"/>
      </w:r>
      <w:r w:rsidRPr="009C75DC">
        <w:rPr>
          <w:rStyle w:val="Strong"/>
          <w:rFonts w:ascii="Times New Roman" w:hAnsi="Times New Roman"/>
        </w:rPr>
        <w:fldChar w:fldCharType="end"/>
      </w:r>
      <w:r>
        <w:rPr>
          <w:rStyle w:val="Strong"/>
          <w:rFonts w:ascii="Times New Roman" w:hAnsi="Times New Roman"/>
        </w:rPr>
        <w:tab/>
        <w:t>Section 241</w:t>
      </w:r>
    </w:p>
    <w:p w14:paraId="0C6D7DA2" w14:textId="77777777" w:rsidR="006A01F6" w:rsidRPr="009C75DC" w:rsidRDefault="006A01F6">
      <w:pPr>
        <w:rPr>
          <w:rFonts w:ascii="Times New Roman" w:hAnsi="Times New Roman"/>
        </w:rPr>
      </w:pPr>
    </w:p>
    <w:p w14:paraId="5F796FEA" w14:textId="77777777" w:rsidR="006A01F6" w:rsidRPr="00EA5D1E" w:rsidRDefault="00D028CE" w:rsidP="00D028CE">
      <w:pPr>
        <w:numPr>
          <w:ilvl w:val="0"/>
          <w:numId w:val="7"/>
        </w:numPr>
        <w:pBdr>
          <w:top w:val="single" w:sz="4" w:space="1" w:color="auto"/>
        </w:pBdr>
        <w:tabs>
          <w:tab w:val="num" w:pos="1080"/>
        </w:tabs>
        <w:spacing w:before="240" w:after="240"/>
        <w:ind w:left="1080" w:hanging="1080"/>
        <w:rPr>
          <w:rFonts w:ascii="Times New Roman" w:hAnsi="Times New Roman"/>
          <w:b/>
        </w:rPr>
      </w:pPr>
      <w:r w:rsidRPr="00EA5D1E">
        <w:rPr>
          <w:rFonts w:ascii="Times New Roman" w:hAnsi="Times New Roman"/>
          <w:b/>
        </w:rPr>
        <w:t>Application for Project Mortgage Insurance</w:t>
      </w:r>
    </w:p>
    <w:p w14:paraId="50C74976" w14:textId="77777777" w:rsidR="00D028CE" w:rsidRPr="009C75DC" w:rsidRDefault="00D028CE" w:rsidP="00D028CE">
      <w:pPr>
        <w:rPr>
          <w:rFonts w:ascii="Times New Roman" w:hAnsi="Times New Roman"/>
        </w:rPr>
      </w:pPr>
      <w:r w:rsidRPr="009C75DC">
        <w:rPr>
          <w:rFonts w:ascii="Times New Roman" w:hAnsi="Times New Roman"/>
        </w:rPr>
        <w:t xml:space="preserve">The undersigned </w:t>
      </w:r>
      <w:r w:rsidR="00C1047E" w:rsidRPr="009C75DC">
        <w:rPr>
          <w:rFonts w:ascii="Times New Roman" w:hAnsi="Times New Roman"/>
        </w:rPr>
        <w:t>Borrower</w:t>
      </w:r>
      <w:r w:rsidRPr="009C75DC">
        <w:rPr>
          <w:rFonts w:ascii="Times New Roman" w:hAnsi="Times New Roman"/>
        </w:rPr>
        <w:t xml:space="preserve"> certifies that it is familiar with the provisions of </w:t>
      </w:r>
      <w:bookmarkStart w:id="3" w:name="Text18"/>
      <w:r w:rsidRPr="009C75DC">
        <w:rPr>
          <w:rFonts w:ascii="Times New Roman" w:hAnsi="Times New Roman"/>
          <w:b/>
        </w:rPr>
        <w:fldChar w:fldCharType="begin">
          <w:ffData>
            <w:name w:val="Text18"/>
            <w:enabled/>
            <w:calcOnExit w:val="0"/>
            <w:textInput>
              <w:default w:val="&lt;&lt;insert program name from Part I here&gt;&gt;"/>
            </w:textInput>
          </w:ffData>
        </w:fldChar>
      </w:r>
      <w:r w:rsidRPr="009C75DC">
        <w:rPr>
          <w:rFonts w:ascii="Times New Roman" w:hAnsi="Times New Roman"/>
          <w:b/>
        </w:rPr>
        <w:instrText xml:space="preserve"> FORMTEXT </w:instrText>
      </w:r>
      <w:r w:rsidRPr="009C75DC">
        <w:rPr>
          <w:rFonts w:ascii="Times New Roman" w:hAnsi="Times New Roman"/>
          <w:b/>
        </w:rPr>
      </w:r>
      <w:r w:rsidRPr="009C75DC">
        <w:rPr>
          <w:rFonts w:ascii="Times New Roman" w:hAnsi="Times New Roman"/>
          <w:b/>
        </w:rPr>
        <w:fldChar w:fldCharType="separate"/>
      </w:r>
      <w:r w:rsidRPr="009C75DC">
        <w:rPr>
          <w:rFonts w:ascii="Times New Roman" w:hAnsi="Times New Roman"/>
          <w:b/>
          <w:noProof/>
        </w:rPr>
        <w:t>&lt;&lt;insert program name from Part I here&gt;&gt;</w:t>
      </w:r>
      <w:r w:rsidRPr="009C75DC">
        <w:rPr>
          <w:rFonts w:ascii="Times New Roman" w:hAnsi="Times New Roman"/>
          <w:b/>
        </w:rPr>
        <w:fldChar w:fldCharType="end"/>
      </w:r>
      <w:bookmarkEnd w:id="3"/>
      <w:r w:rsidRPr="009C75DC">
        <w:rPr>
          <w:rFonts w:ascii="Times New Roman" w:hAnsi="Times New Roman"/>
        </w:rPr>
        <w:t xml:space="preserve"> of the National Housing Act and the regulations of the Secretary of Housing and Urban Development ("HUD") applicable thereto and that, to the best of its knowledge and belief, the </w:t>
      </w:r>
      <w:r w:rsidR="00C1047E" w:rsidRPr="009C75DC">
        <w:rPr>
          <w:rFonts w:ascii="Times New Roman" w:hAnsi="Times New Roman"/>
        </w:rPr>
        <w:t>Borrower</w:t>
      </w:r>
      <w:r w:rsidRPr="009C75DC" w:rsidDel="00304E7B">
        <w:rPr>
          <w:rFonts w:ascii="Times New Roman" w:hAnsi="Times New Roman"/>
        </w:rPr>
        <w:t xml:space="preserve"> </w:t>
      </w:r>
      <w:r w:rsidRPr="009C75DC">
        <w:rPr>
          <w:rFonts w:ascii="Times New Roman" w:hAnsi="Times New Roman"/>
        </w:rPr>
        <w:t>has complied, or will be able to comply, with all of the requirements thereof that are prerequisite to insurance of the mortgage under such section of the National Housing Act.</w:t>
      </w:r>
    </w:p>
    <w:p w14:paraId="085A0B76" w14:textId="77777777" w:rsidR="006A01F6" w:rsidRPr="009C75DC" w:rsidRDefault="006A01F6">
      <w:pPr>
        <w:rPr>
          <w:rFonts w:ascii="Times New Roman" w:hAnsi="Times New Roman"/>
        </w:rPr>
      </w:pPr>
    </w:p>
    <w:p w14:paraId="01766E4F" w14:textId="77777777" w:rsidR="00D028CE" w:rsidRPr="009C75DC" w:rsidRDefault="00D028CE" w:rsidP="00D028CE">
      <w:pPr>
        <w:rPr>
          <w:rFonts w:ascii="Times New Roman" w:hAnsi="Times New Roman"/>
        </w:rPr>
      </w:pPr>
      <w:r w:rsidRPr="009C75DC">
        <w:rPr>
          <w:rFonts w:ascii="Times New Roman" w:hAnsi="Times New Roman"/>
        </w:rPr>
        <w:t xml:space="preserve">The </w:t>
      </w:r>
      <w:r w:rsidR="00C1047E" w:rsidRPr="009C75DC">
        <w:rPr>
          <w:rFonts w:ascii="Times New Roman" w:hAnsi="Times New Roman"/>
        </w:rPr>
        <w:t>Borrower</w:t>
      </w:r>
      <w:r w:rsidRPr="009C75DC">
        <w:rPr>
          <w:rFonts w:ascii="Times New Roman" w:hAnsi="Times New Roman"/>
        </w:rPr>
        <w:t xml:space="preserve"> further certifies that to the best of its knowledge and belief no information, data, exhibits, or attachments provided to the </w:t>
      </w:r>
      <w:r w:rsidR="00850C08" w:rsidRPr="009C75DC">
        <w:rPr>
          <w:rFonts w:ascii="Times New Roman" w:hAnsi="Times New Roman"/>
        </w:rPr>
        <w:t>Lender</w:t>
      </w:r>
      <w:r w:rsidRPr="009C75DC">
        <w:rPr>
          <w:rFonts w:ascii="Times New Roman" w:hAnsi="Times New Roman"/>
        </w:rPr>
        <w:t xml:space="preserve"> or HUD, are in any way false or incorrect and </w:t>
      </w:r>
      <w:r w:rsidRPr="009C75DC">
        <w:rPr>
          <w:rFonts w:ascii="Times New Roman" w:hAnsi="Times New Roman"/>
        </w:rPr>
        <w:lastRenderedPageBreak/>
        <w:t>that they are truly descriptive of the project or property that is intended as the security for the proposed mortgage and that any proposed repairs</w:t>
      </w:r>
      <w:r w:rsidR="00EA5D1E">
        <w:rPr>
          <w:rFonts w:ascii="Times New Roman" w:hAnsi="Times New Roman"/>
        </w:rPr>
        <w:t>, rehabilitation, or new construction</w:t>
      </w:r>
      <w:r w:rsidRPr="009C75DC">
        <w:rPr>
          <w:rFonts w:ascii="Times New Roman" w:hAnsi="Times New Roman"/>
        </w:rPr>
        <w:t xml:space="preserve"> will not violate zoning ordinances or restrictions of record.</w:t>
      </w:r>
    </w:p>
    <w:p w14:paraId="37728845" w14:textId="77777777" w:rsidR="00D028CE" w:rsidRPr="009C75DC" w:rsidRDefault="00D028CE" w:rsidP="00D028CE">
      <w:pPr>
        <w:rPr>
          <w:rFonts w:ascii="Times New Roman" w:hAnsi="Times New Roman"/>
        </w:rPr>
      </w:pPr>
    </w:p>
    <w:p w14:paraId="3FE2820E" w14:textId="77777777" w:rsidR="00D028CE" w:rsidRDefault="00D028CE" w:rsidP="00D028CE">
      <w:pPr>
        <w:rPr>
          <w:rFonts w:ascii="Times New Roman" w:hAnsi="Times New Roman"/>
        </w:rPr>
      </w:pPr>
      <w:r w:rsidRPr="009C75DC">
        <w:rPr>
          <w:rFonts w:ascii="Times New Roman" w:hAnsi="Times New Roman"/>
        </w:rPr>
        <w:t xml:space="preserve">The </w:t>
      </w:r>
      <w:r w:rsidR="00C1047E" w:rsidRPr="009C75DC">
        <w:rPr>
          <w:rFonts w:ascii="Times New Roman" w:hAnsi="Times New Roman"/>
        </w:rPr>
        <w:t>Borrower</w:t>
      </w:r>
      <w:r w:rsidRPr="009C75DC">
        <w:rPr>
          <w:rFonts w:ascii="Times New Roman" w:hAnsi="Times New Roman"/>
        </w:rPr>
        <w:t xml:space="preserve"> agrees with HUD that, pursuant to the requirements of the HUD Regulations, (a) neither it nor anyone authorized to act for it will decline to sell, rent, or otherwise make available any of the property or housing in the project to a prospective purchaser or tenant because of his/her race, color, religion, sex, or national origin; (b) it will comply with federal, state, and local laws and ordinances prohibiting discrimination; and (c) its failure or refusal to comply with the requirements of either (a) or (b) shall be a proper basis for HUD to reject requests for future business with which any </w:t>
      </w:r>
      <w:r w:rsidR="00850C08" w:rsidRPr="009C75DC">
        <w:rPr>
          <w:rFonts w:ascii="Times New Roman" w:hAnsi="Times New Roman"/>
        </w:rPr>
        <w:t>Principal</w:t>
      </w:r>
      <w:r w:rsidRPr="009C75DC">
        <w:rPr>
          <w:rFonts w:ascii="Times New Roman" w:hAnsi="Times New Roman"/>
        </w:rPr>
        <w:t xml:space="preserve"> of the </w:t>
      </w:r>
      <w:r w:rsidR="00C1047E" w:rsidRPr="009C75DC">
        <w:rPr>
          <w:rFonts w:ascii="Times New Roman" w:hAnsi="Times New Roman"/>
        </w:rPr>
        <w:t>Borrower</w:t>
      </w:r>
      <w:r w:rsidRPr="009C75DC">
        <w:rPr>
          <w:rFonts w:ascii="Times New Roman" w:hAnsi="Times New Roman"/>
        </w:rPr>
        <w:t xml:space="preserve"> is identified or to take any other corrective action HUD may deem necessary.</w:t>
      </w:r>
    </w:p>
    <w:p w14:paraId="6FA420DC" w14:textId="77777777" w:rsidR="008517ED" w:rsidRPr="009C75DC" w:rsidRDefault="008517ED" w:rsidP="00D028CE">
      <w:pPr>
        <w:rPr>
          <w:rFonts w:ascii="Times New Roman" w:hAnsi="Times New Roman"/>
        </w:rPr>
      </w:pPr>
    </w:p>
    <w:p w14:paraId="068D8698" w14:textId="77777777" w:rsidR="00024665" w:rsidRPr="009C75DC" w:rsidRDefault="0080427B" w:rsidP="0080427B">
      <w:pPr>
        <w:numPr>
          <w:ilvl w:val="0"/>
          <w:numId w:val="7"/>
        </w:numPr>
        <w:pBdr>
          <w:top w:val="single" w:sz="4" w:space="1" w:color="auto"/>
        </w:pBdr>
        <w:tabs>
          <w:tab w:val="num" w:pos="1080"/>
        </w:tabs>
        <w:spacing w:before="240" w:after="240"/>
        <w:ind w:left="1080" w:hanging="1080"/>
        <w:rPr>
          <w:rFonts w:ascii="Times New Roman" w:hAnsi="Times New Roman"/>
          <w:b/>
        </w:rPr>
      </w:pPr>
      <w:r w:rsidRPr="009C75DC" w:rsidDel="0080427B">
        <w:rPr>
          <w:rFonts w:ascii="Times New Roman" w:hAnsi="Times New Roman"/>
          <w:b/>
        </w:rPr>
        <w:t xml:space="preserve"> </w:t>
      </w:r>
      <w:bookmarkStart w:id="4" w:name="_Ref194485137"/>
      <w:r w:rsidR="00640CB2" w:rsidRPr="0065794B">
        <w:rPr>
          <w:rFonts w:ascii="Times New Roman" w:hAnsi="Times New Roman"/>
          <w:b/>
        </w:rPr>
        <w:t>Byrd Amendment</w:t>
      </w:r>
      <w:bookmarkEnd w:id="4"/>
    </w:p>
    <w:p w14:paraId="7E7133A1" w14:textId="77777777" w:rsidR="00640CB2" w:rsidRPr="009C75DC" w:rsidRDefault="00640CB2" w:rsidP="00640CB2">
      <w:pPr>
        <w:widowControl w:val="0"/>
        <w:rPr>
          <w:rFonts w:ascii="Times New Roman" w:hAnsi="Times New Roman"/>
          <w:color w:val="000000"/>
        </w:rPr>
      </w:pPr>
      <w:r w:rsidRPr="009C75DC">
        <w:rPr>
          <w:rFonts w:ascii="Times New Roman" w:hAnsi="Times New Roman"/>
        </w:rPr>
        <w:t xml:space="preserve">The </w:t>
      </w:r>
      <w:r w:rsidR="00C1047E" w:rsidRPr="009C75DC">
        <w:rPr>
          <w:rFonts w:ascii="Times New Roman" w:hAnsi="Times New Roman"/>
        </w:rPr>
        <w:t>Borrower</w:t>
      </w:r>
      <w:r w:rsidRPr="009C75DC">
        <w:rPr>
          <w:rFonts w:ascii="Times New Roman" w:hAnsi="Times New Roman"/>
        </w:rPr>
        <w:t xml:space="preserve"> states, to the best of its knowledge and belief, that:  “If any funds have been paid or will be paid to any person for influencing or attempting to influence an officer or employee of any agency, a member of Congress, an officer or employee of Congress, or an employee of a member of Congress in connection with this commitment providing for the United States to insure or guarantee a loan, the </w:t>
      </w:r>
      <w:r w:rsidR="00C1047E" w:rsidRPr="009C75DC">
        <w:rPr>
          <w:rFonts w:ascii="Times New Roman" w:hAnsi="Times New Roman"/>
        </w:rPr>
        <w:t>Borrower</w:t>
      </w:r>
      <w:r w:rsidRPr="009C75DC">
        <w:rPr>
          <w:rFonts w:ascii="Times New Roman" w:hAnsi="Times New Roman"/>
        </w:rPr>
        <w:t xml:space="preserve"> shall complete and submit </w:t>
      </w:r>
      <w:r w:rsidRPr="009C75DC">
        <w:rPr>
          <w:rFonts w:ascii="Times New Roman" w:hAnsi="Times New Roman"/>
          <w:i/>
        </w:rPr>
        <w:t>Standard Form-LLL-Disclosure Form to Report Lobbying</w:t>
      </w:r>
      <w:r w:rsidRPr="009C75DC">
        <w:rPr>
          <w:rFonts w:ascii="Times New Roman" w:hAnsi="Times New Roman"/>
        </w:rPr>
        <w:t xml:space="preserve">, in accordance with its instructions.  Submission of this statement is a prerequisite for making or </w:t>
      </w:r>
      <w:proofErr w:type="gramStart"/>
      <w:r w:rsidRPr="009C75DC">
        <w:rPr>
          <w:rFonts w:ascii="Times New Roman" w:hAnsi="Times New Roman"/>
        </w:rPr>
        <w:t>entering into</w:t>
      </w:r>
      <w:proofErr w:type="gramEnd"/>
      <w:r w:rsidRPr="009C75DC">
        <w:rPr>
          <w:rFonts w:ascii="Times New Roman" w:hAnsi="Times New Roman"/>
        </w:rPr>
        <w:t xml:space="preserve"> this transaction imposed by Section 1352, Title 31, U.S. Code.  Any person who fails to file the required statement shall be subject to a civil penalty of not less than $10,000 and not more than $100,000 for each such failure.</w:t>
      </w:r>
    </w:p>
    <w:p w14:paraId="57D6B374" w14:textId="77777777" w:rsidR="00E41222" w:rsidRPr="00EA5D1E" w:rsidRDefault="00F56D3A" w:rsidP="00F56D3A">
      <w:pPr>
        <w:numPr>
          <w:ilvl w:val="0"/>
          <w:numId w:val="7"/>
        </w:numPr>
        <w:pBdr>
          <w:top w:val="single" w:sz="4" w:space="1" w:color="auto"/>
        </w:pBdr>
        <w:tabs>
          <w:tab w:val="num" w:pos="1080"/>
        </w:tabs>
        <w:spacing w:before="240" w:after="240"/>
        <w:ind w:left="1080" w:hanging="1080"/>
        <w:rPr>
          <w:rFonts w:ascii="Times New Roman" w:hAnsi="Times New Roman"/>
          <w:b/>
        </w:rPr>
      </w:pPr>
      <w:bookmarkStart w:id="5" w:name="_Ref194711179"/>
      <w:r w:rsidRPr="00EA5D1E">
        <w:rPr>
          <w:rFonts w:ascii="Times New Roman" w:hAnsi="Times New Roman"/>
          <w:b/>
        </w:rPr>
        <w:t>Fair Housing</w:t>
      </w:r>
      <w:r w:rsidR="005E4DEE">
        <w:rPr>
          <w:rFonts w:ascii="Times New Roman" w:hAnsi="Times New Roman"/>
          <w:b/>
        </w:rPr>
        <w:t xml:space="preserve"> and Civil Rights Certifications</w:t>
      </w:r>
      <w:bookmarkEnd w:id="5"/>
    </w:p>
    <w:p w14:paraId="62AF4EAB" w14:textId="77777777" w:rsidR="00AD53BD" w:rsidRPr="00052327" w:rsidRDefault="00AD53BD" w:rsidP="00052327">
      <w:pPr>
        <w:rPr>
          <w:rFonts w:ascii="Times New Roman" w:hAnsi="Times New Roman"/>
        </w:rPr>
      </w:pPr>
      <w:r w:rsidRPr="00052327">
        <w:rPr>
          <w:rFonts w:ascii="Times New Roman" w:hAnsi="Times New Roman"/>
        </w:rPr>
        <w:t>Borrower hereby assures and certifies that:</w:t>
      </w:r>
    </w:p>
    <w:p w14:paraId="7A69D4AD" w14:textId="77777777" w:rsidR="00AD53BD" w:rsidRPr="00052327" w:rsidRDefault="00AD53BD" w:rsidP="00052327">
      <w:pPr>
        <w:ind w:left="504"/>
        <w:rPr>
          <w:rFonts w:ascii="Times New Roman" w:hAnsi="Times New Roman"/>
        </w:rPr>
      </w:pPr>
    </w:p>
    <w:p w14:paraId="4910F9E4" w14:textId="77777777" w:rsidR="00AD53BD" w:rsidRPr="00052327" w:rsidRDefault="00AD53BD" w:rsidP="00052327">
      <w:pPr>
        <w:ind w:left="504"/>
        <w:rPr>
          <w:rFonts w:ascii="Times New Roman" w:hAnsi="Times New Roman"/>
        </w:rPr>
      </w:pPr>
      <w:r w:rsidRPr="00052327">
        <w:rPr>
          <w:rFonts w:ascii="Times New Roman" w:hAnsi="Times New Roman"/>
        </w:rPr>
        <w:t xml:space="preserve">  1.</w:t>
      </w:r>
      <w:r w:rsidR="003C7B79">
        <w:rPr>
          <w:rFonts w:ascii="Times New Roman" w:hAnsi="Times New Roman"/>
        </w:rPr>
        <w:t xml:space="preserve"> </w:t>
      </w:r>
      <w:r w:rsidR="003C7B79">
        <w:rPr>
          <w:rFonts w:ascii="Times New Roman" w:hAnsi="Times New Roman"/>
        </w:rPr>
        <w:tab/>
      </w:r>
      <w:r w:rsidRPr="00052327">
        <w:rPr>
          <w:rFonts w:ascii="Times New Roman" w:hAnsi="Times New Roman"/>
        </w:rPr>
        <w:t>It shall comply with Title VI of the Civil Rights Ac</w:t>
      </w:r>
      <w:r w:rsidR="003C7B79">
        <w:rPr>
          <w:rFonts w:ascii="Times New Roman" w:hAnsi="Times New Roman"/>
        </w:rPr>
        <w:t xml:space="preserve">t of 1964 (42 U.S.C. 2000d) and </w:t>
      </w:r>
      <w:r w:rsidRPr="00052327">
        <w:rPr>
          <w:rFonts w:ascii="Times New Roman" w:hAnsi="Times New Roman"/>
        </w:rPr>
        <w:t>regulations pursuant thereto (24 CFR Part 1) which state that no person in the United States shall, on the ground of race, color, or national origin, be excluded from participation in, be denied the benefits of, or be otherwise subjected to discrimination under any program or activity for which Borrower receives federal financial assistance; and shall immediately take any measures necessary to effectuate such assurance.  With reference to the real property and structure(s) thereon which are provided or improved with the aid of federal financial assistance extended to Borrower, this assurance shall obligate Borrower, or in the case of any transfer, the transferee, for the period during which the real property and structure(s) are used for the purpose for which the federal financial assistance is extended or for another purpose involving the provision of similar services or benefits.</w:t>
      </w:r>
    </w:p>
    <w:p w14:paraId="2B4F8236" w14:textId="77777777" w:rsidR="00AD53BD" w:rsidRPr="00052327" w:rsidRDefault="00AD53BD" w:rsidP="00052327">
      <w:pPr>
        <w:ind w:left="504"/>
        <w:rPr>
          <w:rFonts w:ascii="Times New Roman" w:hAnsi="Times New Roman"/>
        </w:rPr>
      </w:pPr>
    </w:p>
    <w:p w14:paraId="2443180D" w14:textId="77777777" w:rsidR="00AD53BD" w:rsidRPr="00052327" w:rsidRDefault="00AD53BD" w:rsidP="00052327">
      <w:pPr>
        <w:ind w:left="504"/>
        <w:rPr>
          <w:rFonts w:ascii="Times New Roman" w:hAnsi="Times New Roman"/>
        </w:rPr>
      </w:pPr>
      <w:r w:rsidRPr="00052327">
        <w:rPr>
          <w:rFonts w:ascii="Times New Roman" w:hAnsi="Times New Roman"/>
        </w:rPr>
        <w:t>2.</w:t>
      </w:r>
      <w:r w:rsidR="003C7B79">
        <w:rPr>
          <w:rFonts w:ascii="Times New Roman" w:hAnsi="Times New Roman"/>
        </w:rPr>
        <w:tab/>
      </w:r>
      <w:r w:rsidR="003C7B79">
        <w:rPr>
          <w:rFonts w:ascii="Times New Roman" w:hAnsi="Times New Roman"/>
        </w:rPr>
        <w:tab/>
      </w:r>
      <w:r w:rsidRPr="00052327">
        <w:rPr>
          <w:rFonts w:ascii="Times New Roman" w:hAnsi="Times New Roman"/>
        </w:rPr>
        <w:t xml:space="preserve">It shall comply with the Fair Housing Act (42 U.S.C. 3601-19) and regulations pursuant thereto (24 CFR Part 100) which prohibit discrimination in housing on the basis of race, color, religion, sex, handicap, familial status, or national origin, and administer its programs and activities relating to housing in a manner that affirmatively furthers fair </w:t>
      </w:r>
      <w:r w:rsidRPr="00052327">
        <w:rPr>
          <w:rFonts w:ascii="Times New Roman" w:hAnsi="Times New Roman"/>
        </w:rPr>
        <w:lastRenderedPageBreak/>
        <w:t>housing and that complies with fair housing poster regulations (24 CFR Part 110) and advertising guidelines (24 CFR Part 109).</w:t>
      </w:r>
    </w:p>
    <w:p w14:paraId="3CFE7AAC" w14:textId="77777777" w:rsidR="00AD53BD" w:rsidRPr="00052327" w:rsidRDefault="00AD53BD" w:rsidP="00052327">
      <w:pPr>
        <w:rPr>
          <w:rFonts w:ascii="Times New Roman" w:hAnsi="Times New Roman"/>
        </w:rPr>
      </w:pPr>
    </w:p>
    <w:p w14:paraId="09B4EB0F" w14:textId="77777777" w:rsidR="00AD53BD" w:rsidRPr="00052327" w:rsidRDefault="00AD53BD" w:rsidP="00052327">
      <w:pPr>
        <w:ind w:left="504"/>
        <w:rPr>
          <w:rFonts w:ascii="Times New Roman" w:hAnsi="Times New Roman"/>
        </w:rPr>
      </w:pPr>
      <w:r w:rsidRPr="00052327">
        <w:rPr>
          <w:rFonts w:ascii="Times New Roman" w:hAnsi="Times New Roman"/>
        </w:rPr>
        <w:t>3.</w:t>
      </w:r>
      <w:r w:rsidRPr="00052327">
        <w:rPr>
          <w:rFonts w:ascii="Times New Roman" w:hAnsi="Times New Roman"/>
        </w:rPr>
        <w:tab/>
      </w:r>
      <w:r w:rsidR="003C7B79">
        <w:rPr>
          <w:rFonts w:ascii="Times New Roman" w:hAnsi="Times New Roman"/>
        </w:rPr>
        <w:tab/>
      </w:r>
      <w:r w:rsidRPr="00052327">
        <w:rPr>
          <w:rFonts w:ascii="Times New Roman" w:hAnsi="Times New Roman"/>
        </w:rPr>
        <w:t xml:space="preserve">It shall comply with Executive Order 11063 on Equal Opportunity in Housing which prohibits discrimination in housing and related facilities provided with federal financial assistance </w:t>
      </w:r>
      <w:proofErr w:type="gramStart"/>
      <w:r w:rsidRPr="00052327">
        <w:rPr>
          <w:rFonts w:ascii="Times New Roman" w:hAnsi="Times New Roman"/>
        </w:rPr>
        <w:t>on the basis of</w:t>
      </w:r>
      <w:proofErr w:type="gramEnd"/>
      <w:r w:rsidRPr="00052327">
        <w:rPr>
          <w:rFonts w:ascii="Times New Roman" w:hAnsi="Times New Roman"/>
        </w:rPr>
        <w:t xml:space="preserve"> race, color, creed, national origin or sex, and regulations pursuant thereto (24 CFR Part 107).</w:t>
      </w:r>
    </w:p>
    <w:p w14:paraId="7CAA585E" w14:textId="77777777" w:rsidR="00AD53BD" w:rsidRPr="00052327" w:rsidRDefault="00AD53BD" w:rsidP="00052327">
      <w:pPr>
        <w:ind w:left="504"/>
        <w:rPr>
          <w:rFonts w:ascii="Times New Roman" w:hAnsi="Times New Roman"/>
        </w:rPr>
      </w:pPr>
    </w:p>
    <w:p w14:paraId="2E0CF7A6" w14:textId="77777777" w:rsidR="00AD53BD" w:rsidRPr="00052327" w:rsidRDefault="00AD53BD" w:rsidP="00052327">
      <w:pPr>
        <w:ind w:left="504"/>
        <w:rPr>
          <w:rFonts w:ascii="Times New Roman" w:hAnsi="Times New Roman"/>
        </w:rPr>
      </w:pPr>
      <w:r w:rsidRPr="00052327">
        <w:rPr>
          <w:rFonts w:ascii="Times New Roman" w:hAnsi="Times New Roman"/>
        </w:rPr>
        <w:t>4</w:t>
      </w:r>
      <w:proofErr w:type="gramStart"/>
      <w:r w:rsidRPr="00052327">
        <w:rPr>
          <w:rFonts w:ascii="Times New Roman" w:hAnsi="Times New Roman"/>
        </w:rPr>
        <w:t>.</w:t>
      </w:r>
      <w:r w:rsidR="003C7B79">
        <w:rPr>
          <w:rFonts w:ascii="Times New Roman" w:hAnsi="Times New Roman"/>
        </w:rPr>
        <w:tab/>
      </w:r>
      <w:r w:rsidRPr="00052327">
        <w:rPr>
          <w:rFonts w:ascii="Times New Roman" w:hAnsi="Times New Roman"/>
        </w:rPr>
        <w:tab/>
        <w:t>In</w:t>
      </w:r>
      <w:proofErr w:type="gramEnd"/>
      <w:r w:rsidRPr="00052327">
        <w:rPr>
          <w:rFonts w:ascii="Times New Roman" w:hAnsi="Times New Roman"/>
        </w:rPr>
        <w:t xml:space="preserve"> establishing the criteria for the selection of tenants, Borrower shall not utilize preferences or priorities which are based upon the length of time the applicant has resided in </w:t>
      </w:r>
      <w:proofErr w:type="gramStart"/>
      <w:r w:rsidRPr="00052327">
        <w:rPr>
          <w:rFonts w:ascii="Times New Roman" w:hAnsi="Times New Roman"/>
        </w:rPr>
        <w:t>the jurisdiction</w:t>
      </w:r>
      <w:proofErr w:type="gramEnd"/>
      <w:r w:rsidRPr="00052327">
        <w:rPr>
          <w:rFonts w:ascii="Times New Roman" w:hAnsi="Times New Roman"/>
        </w:rPr>
        <w:t xml:space="preserve">.  </w:t>
      </w:r>
      <w:proofErr w:type="gramStart"/>
      <w:r w:rsidRPr="00052327">
        <w:rPr>
          <w:rFonts w:ascii="Times New Roman" w:hAnsi="Times New Roman"/>
        </w:rPr>
        <w:t>Borrower</w:t>
      </w:r>
      <w:proofErr w:type="gramEnd"/>
      <w:r w:rsidRPr="00052327">
        <w:rPr>
          <w:rFonts w:ascii="Times New Roman" w:hAnsi="Times New Roman"/>
        </w:rPr>
        <w:t xml:space="preserve"> shall treat nonresidents who are working or have been notified that they are hired to work in the jurisdiction as residents of the jurisdiction.</w:t>
      </w:r>
    </w:p>
    <w:p w14:paraId="42856B8E" w14:textId="77777777" w:rsidR="00AD53BD" w:rsidRPr="00052327" w:rsidRDefault="00AD53BD" w:rsidP="00052327">
      <w:pPr>
        <w:ind w:left="504"/>
        <w:rPr>
          <w:rFonts w:ascii="Times New Roman" w:hAnsi="Times New Roman"/>
        </w:rPr>
      </w:pPr>
    </w:p>
    <w:p w14:paraId="137BEEAC" w14:textId="77777777" w:rsidR="00AD53BD" w:rsidRPr="00052327" w:rsidRDefault="00AD53BD" w:rsidP="00052327">
      <w:pPr>
        <w:ind w:left="504"/>
        <w:rPr>
          <w:rFonts w:ascii="Times New Roman" w:hAnsi="Times New Roman"/>
        </w:rPr>
      </w:pPr>
      <w:r w:rsidRPr="00052327">
        <w:rPr>
          <w:rFonts w:ascii="Times New Roman" w:hAnsi="Times New Roman"/>
        </w:rPr>
        <w:t>5.</w:t>
      </w:r>
      <w:r w:rsidRPr="00052327">
        <w:rPr>
          <w:rFonts w:ascii="Times New Roman" w:hAnsi="Times New Roman"/>
        </w:rPr>
        <w:tab/>
      </w:r>
      <w:r w:rsidR="003C7B79">
        <w:rPr>
          <w:rFonts w:ascii="Times New Roman" w:hAnsi="Times New Roman"/>
        </w:rPr>
        <w:tab/>
      </w:r>
      <w:r w:rsidRPr="00052327">
        <w:rPr>
          <w:rFonts w:ascii="Times New Roman" w:hAnsi="Times New Roman"/>
        </w:rPr>
        <w:t>It shall comply with Section 504 of the Rehabilitation Act of 1973 (29 U.S.C. 794) and regulations issued pursuant thereto (24 CFR Part 8) which state that no otherwise qualified individual with handicaps in the United States shall solely by reason of such handicap be excluded from participation in, be denied the benefits of, or be subjected to discrimination under any program or activity receiving federal financial assistance</w:t>
      </w:r>
      <w:r w:rsidRPr="00F857A2">
        <w:rPr>
          <w:rFonts w:ascii="Times New Roman" w:hAnsi="Times New Roman"/>
        </w:rPr>
        <w:t>.</w:t>
      </w:r>
      <w:r w:rsidR="002A544C" w:rsidRPr="00F857A2">
        <w:rPr>
          <w:rFonts w:ascii="Times New Roman" w:hAnsi="Times New Roman"/>
        </w:rPr>
        <w:t xml:space="preserve">  If costs are expended by Borrower </w:t>
      </w:r>
      <w:proofErr w:type="gramStart"/>
      <w:r w:rsidR="002A544C" w:rsidRPr="00F857A2">
        <w:rPr>
          <w:rFonts w:ascii="Times New Roman" w:hAnsi="Times New Roman"/>
        </w:rPr>
        <w:t>in order to</w:t>
      </w:r>
      <w:proofErr w:type="gramEnd"/>
      <w:r w:rsidR="002A544C" w:rsidRPr="00F857A2">
        <w:rPr>
          <w:rFonts w:ascii="Times New Roman" w:hAnsi="Times New Roman"/>
        </w:rPr>
        <w:t xml:space="preserve"> design and</w:t>
      </w:r>
      <w:r w:rsidR="00961779" w:rsidRPr="00F857A2">
        <w:rPr>
          <w:rFonts w:ascii="Times New Roman" w:hAnsi="Times New Roman"/>
        </w:rPr>
        <w:t>/or</w:t>
      </w:r>
      <w:r w:rsidR="002A544C" w:rsidRPr="00F857A2">
        <w:rPr>
          <w:rFonts w:ascii="Times New Roman" w:hAnsi="Times New Roman"/>
        </w:rPr>
        <w:t xml:space="preserve"> construct improvements </w:t>
      </w:r>
      <w:r w:rsidR="00961779" w:rsidRPr="00F857A2">
        <w:rPr>
          <w:rFonts w:ascii="Times New Roman" w:hAnsi="Times New Roman"/>
        </w:rPr>
        <w:t>to the Project for compliance w</w:t>
      </w:r>
      <w:r w:rsidR="002A544C" w:rsidRPr="00F857A2">
        <w:rPr>
          <w:rFonts w:ascii="Times New Roman" w:hAnsi="Times New Roman"/>
        </w:rPr>
        <w:t xml:space="preserve">ith </w:t>
      </w:r>
      <w:r w:rsidR="00961779" w:rsidRPr="00F857A2">
        <w:rPr>
          <w:rFonts w:ascii="Times New Roman" w:hAnsi="Times New Roman"/>
        </w:rPr>
        <w:t>the Americans with Disabilities Act (42 U.S.C. 12101)</w:t>
      </w:r>
      <w:r w:rsidR="00217B33" w:rsidRPr="00F857A2">
        <w:rPr>
          <w:rFonts w:ascii="Times New Roman" w:hAnsi="Times New Roman"/>
        </w:rPr>
        <w:t xml:space="preserve"> (ADA)</w:t>
      </w:r>
      <w:r w:rsidR="002A544C" w:rsidRPr="00F857A2">
        <w:rPr>
          <w:rFonts w:ascii="Times New Roman" w:hAnsi="Times New Roman"/>
        </w:rPr>
        <w:t xml:space="preserve">, or </w:t>
      </w:r>
      <w:proofErr w:type="gramStart"/>
      <w:r w:rsidR="002A544C" w:rsidRPr="00F857A2">
        <w:rPr>
          <w:rFonts w:ascii="Times New Roman" w:hAnsi="Times New Roman"/>
        </w:rPr>
        <w:t>in order to</w:t>
      </w:r>
      <w:proofErr w:type="gramEnd"/>
      <w:r w:rsidR="002A544C" w:rsidRPr="00F857A2">
        <w:rPr>
          <w:rFonts w:ascii="Times New Roman" w:hAnsi="Times New Roman"/>
        </w:rPr>
        <w:t xml:space="preserve"> </w:t>
      </w:r>
      <w:r w:rsidR="00961779" w:rsidRPr="00F857A2">
        <w:rPr>
          <w:rFonts w:ascii="Times New Roman" w:hAnsi="Times New Roman"/>
        </w:rPr>
        <w:t>make corrections</w:t>
      </w:r>
      <w:r w:rsidR="002A544C" w:rsidRPr="00F857A2">
        <w:rPr>
          <w:rFonts w:ascii="Times New Roman" w:hAnsi="Times New Roman"/>
        </w:rPr>
        <w:t xml:space="preserve"> </w:t>
      </w:r>
      <w:r w:rsidR="00961779" w:rsidRPr="00F857A2">
        <w:rPr>
          <w:rFonts w:ascii="Times New Roman" w:hAnsi="Times New Roman"/>
        </w:rPr>
        <w:t>to the Project due to noncompliance</w:t>
      </w:r>
      <w:r w:rsidR="002A544C" w:rsidRPr="00F857A2">
        <w:rPr>
          <w:rFonts w:ascii="Times New Roman" w:hAnsi="Times New Roman"/>
        </w:rPr>
        <w:t xml:space="preserve"> with </w:t>
      </w:r>
      <w:r w:rsidR="00217B33" w:rsidRPr="00F857A2">
        <w:rPr>
          <w:rFonts w:ascii="Times New Roman" w:hAnsi="Times New Roman"/>
        </w:rPr>
        <w:t>the ADA</w:t>
      </w:r>
      <w:r w:rsidR="002A544C" w:rsidRPr="00F857A2">
        <w:rPr>
          <w:rFonts w:ascii="Times New Roman" w:hAnsi="Times New Roman"/>
        </w:rPr>
        <w:t xml:space="preserve">, such costs </w:t>
      </w:r>
      <w:r w:rsidR="00961779" w:rsidRPr="00F857A2">
        <w:rPr>
          <w:rFonts w:ascii="Times New Roman" w:hAnsi="Times New Roman"/>
        </w:rPr>
        <w:t>may</w:t>
      </w:r>
      <w:r w:rsidR="002A544C" w:rsidRPr="00F857A2">
        <w:rPr>
          <w:rFonts w:ascii="Times New Roman" w:hAnsi="Times New Roman"/>
        </w:rPr>
        <w:t xml:space="preserve"> be paid from mortgage proceeds or from Borrower</w:t>
      </w:r>
      <w:r w:rsidR="00961779" w:rsidRPr="00F857A2">
        <w:rPr>
          <w:rFonts w:ascii="Times New Roman" w:hAnsi="Times New Roman"/>
        </w:rPr>
        <w:t>’s equity</w:t>
      </w:r>
      <w:r w:rsidR="002A544C" w:rsidRPr="00F857A2">
        <w:rPr>
          <w:rFonts w:ascii="Times New Roman" w:hAnsi="Times New Roman"/>
        </w:rPr>
        <w:t>.</w:t>
      </w:r>
      <w:r w:rsidR="002A544C">
        <w:rPr>
          <w:rFonts w:ascii="Times New Roman" w:hAnsi="Times New Roman"/>
        </w:rPr>
        <w:t xml:space="preserve">  </w:t>
      </w:r>
    </w:p>
    <w:p w14:paraId="147FE5EC" w14:textId="77777777" w:rsidR="00AD53BD" w:rsidRPr="00052327" w:rsidRDefault="00AD53BD" w:rsidP="00052327">
      <w:pPr>
        <w:ind w:left="504"/>
        <w:rPr>
          <w:rFonts w:ascii="Times New Roman" w:hAnsi="Times New Roman"/>
        </w:rPr>
      </w:pPr>
    </w:p>
    <w:p w14:paraId="09A4535F" w14:textId="77777777" w:rsidR="00AD53BD" w:rsidRPr="00052327" w:rsidRDefault="00AD53BD" w:rsidP="00052327">
      <w:pPr>
        <w:ind w:left="504"/>
        <w:rPr>
          <w:rFonts w:ascii="Times New Roman" w:hAnsi="Times New Roman"/>
        </w:rPr>
      </w:pPr>
    </w:p>
    <w:p w14:paraId="001F25AD" w14:textId="3EB35526" w:rsidR="00AD53BD" w:rsidRPr="00052327" w:rsidRDefault="005E4DEE" w:rsidP="00052327">
      <w:pPr>
        <w:ind w:left="504"/>
        <w:rPr>
          <w:rFonts w:ascii="Times New Roman" w:hAnsi="Times New Roman"/>
        </w:rPr>
      </w:pPr>
      <w:r>
        <w:rPr>
          <w:rFonts w:ascii="Times New Roman" w:hAnsi="Times New Roman"/>
        </w:rPr>
        <w:t>6</w:t>
      </w:r>
      <w:r w:rsidR="00AD53BD" w:rsidRPr="00052327">
        <w:rPr>
          <w:rFonts w:ascii="Times New Roman" w:hAnsi="Times New Roman"/>
        </w:rPr>
        <w:t>.</w:t>
      </w:r>
      <w:r w:rsidR="00AD53BD" w:rsidRPr="00052327">
        <w:rPr>
          <w:rFonts w:ascii="Times New Roman" w:hAnsi="Times New Roman"/>
        </w:rPr>
        <w:tab/>
      </w:r>
      <w:r w:rsidR="000B1064">
        <w:rPr>
          <w:rFonts w:ascii="Times New Roman" w:hAnsi="Times New Roman"/>
        </w:rPr>
        <w:tab/>
      </w:r>
      <w:r w:rsidR="00AD53BD" w:rsidRPr="00052327">
        <w:rPr>
          <w:rFonts w:ascii="Times New Roman" w:hAnsi="Times New Roman"/>
        </w:rPr>
        <w:t>It shall comply with Executive Order 11246 and all regulations issued pursuant thereto (41 CFR Parts 60-61) which state that no person shall be discriminated against on the basis of race, color, religion, sex or national origin in all phases of employment during the performance of federal contracts, and shall take affirmative action to ensure equal employment opportunity.  Borrower shall incorporate, or cause to be incorporated, into any contract for construction work, as defined in 24 CFR Part 130.5, the equal opportunity clause required by 24 CFR Part 130.15(b).</w:t>
      </w:r>
    </w:p>
    <w:p w14:paraId="45F5203C" w14:textId="77777777" w:rsidR="00AD53BD" w:rsidRPr="00052327" w:rsidRDefault="00AD53BD" w:rsidP="00052327">
      <w:pPr>
        <w:ind w:left="504"/>
        <w:rPr>
          <w:rFonts w:ascii="Times New Roman" w:hAnsi="Times New Roman"/>
        </w:rPr>
      </w:pPr>
    </w:p>
    <w:p w14:paraId="67E27516" w14:textId="16469677" w:rsidR="00AD53BD" w:rsidRPr="00052327" w:rsidRDefault="005E4DEE" w:rsidP="00052327">
      <w:pPr>
        <w:ind w:left="504"/>
        <w:rPr>
          <w:rFonts w:ascii="Times New Roman" w:hAnsi="Times New Roman"/>
        </w:rPr>
      </w:pPr>
      <w:r>
        <w:rPr>
          <w:rFonts w:ascii="Times New Roman" w:hAnsi="Times New Roman"/>
        </w:rPr>
        <w:t>7</w:t>
      </w:r>
      <w:r w:rsidR="00AD53BD" w:rsidRPr="00052327">
        <w:rPr>
          <w:rFonts w:ascii="Times New Roman" w:hAnsi="Times New Roman"/>
        </w:rPr>
        <w:t>.</w:t>
      </w:r>
      <w:r w:rsidR="00AD53BD" w:rsidRPr="00052327">
        <w:rPr>
          <w:rFonts w:ascii="Times New Roman" w:hAnsi="Times New Roman"/>
        </w:rPr>
        <w:tab/>
      </w:r>
      <w:r w:rsidR="000B1064">
        <w:rPr>
          <w:rFonts w:ascii="Times New Roman" w:hAnsi="Times New Roman"/>
        </w:rPr>
        <w:tab/>
      </w:r>
      <w:r w:rsidR="00AD53BD" w:rsidRPr="00052327">
        <w:rPr>
          <w:rFonts w:ascii="Times New Roman" w:hAnsi="Times New Roman"/>
        </w:rPr>
        <w:t>It shall comply with Section 3 of the Housing and Urban Development Act of 1968 (12 U.S.C. 1701u) and regulations pursuant thereto (24 CFR Part 135) which require that, to the greatest extent feasible, opportunities for training and employment be given to lower-income persons residing within the unit of local government or the metropolitan area (or non-metropolitan county) in which the project is located; and that contracts for work be awarded to business concerns which are located in, or owned in substantial part by, persons residing in the same metropolitan area (or non-metropolitan county) as the project.</w:t>
      </w:r>
    </w:p>
    <w:p w14:paraId="75B2CCAB" w14:textId="77777777" w:rsidR="00AD53BD" w:rsidRPr="00052327" w:rsidRDefault="00AD53BD" w:rsidP="00052327">
      <w:pPr>
        <w:ind w:left="504"/>
        <w:rPr>
          <w:rFonts w:ascii="Times New Roman" w:hAnsi="Times New Roman"/>
        </w:rPr>
      </w:pPr>
    </w:p>
    <w:p w14:paraId="6762A9BD" w14:textId="556B6AFE" w:rsidR="00AD53BD" w:rsidRPr="00052327" w:rsidRDefault="005E4DEE" w:rsidP="00052327">
      <w:pPr>
        <w:ind w:left="504"/>
        <w:rPr>
          <w:rFonts w:ascii="Times New Roman" w:hAnsi="Times New Roman"/>
        </w:rPr>
      </w:pPr>
      <w:r>
        <w:rPr>
          <w:rFonts w:ascii="Times New Roman" w:hAnsi="Times New Roman"/>
        </w:rPr>
        <w:t>8</w:t>
      </w:r>
      <w:proofErr w:type="gramStart"/>
      <w:r w:rsidR="00AD53BD" w:rsidRPr="00052327">
        <w:rPr>
          <w:rFonts w:ascii="Times New Roman" w:hAnsi="Times New Roman"/>
        </w:rPr>
        <w:t>.</w:t>
      </w:r>
      <w:r w:rsidR="00AD53BD" w:rsidRPr="00052327">
        <w:rPr>
          <w:rFonts w:ascii="Times New Roman" w:hAnsi="Times New Roman"/>
        </w:rPr>
        <w:tab/>
      </w:r>
      <w:r w:rsidR="000B1064">
        <w:rPr>
          <w:rFonts w:ascii="Times New Roman" w:hAnsi="Times New Roman"/>
        </w:rPr>
        <w:tab/>
      </w:r>
      <w:r w:rsidR="00AD53BD" w:rsidRPr="00052327">
        <w:rPr>
          <w:rFonts w:ascii="Times New Roman" w:hAnsi="Times New Roman"/>
        </w:rPr>
        <w:t>It</w:t>
      </w:r>
      <w:proofErr w:type="gramEnd"/>
      <w:r w:rsidR="00AD53BD" w:rsidRPr="00052327">
        <w:rPr>
          <w:rFonts w:ascii="Times New Roman" w:hAnsi="Times New Roman"/>
        </w:rPr>
        <w:t xml:space="preserve"> shall comply with the Affirmative Fair Housing Marketing requirements of 24 CFR Part 200, Subpart M and the </w:t>
      </w:r>
      <w:proofErr w:type="gramStart"/>
      <w:r w:rsidR="00AD53BD" w:rsidRPr="00052327">
        <w:rPr>
          <w:rFonts w:ascii="Times New Roman" w:hAnsi="Times New Roman"/>
        </w:rPr>
        <w:t>implementing</w:t>
      </w:r>
      <w:proofErr w:type="gramEnd"/>
      <w:r w:rsidR="00AD53BD" w:rsidRPr="00052327">
        <w:rPr>
          <w:rFonts w:ascii="Times New Roman" w:hAnsi="Times New Roman"/>
        </w:rPr>
        <w:t xml:space="preserve"> regulations at 24 CFR Part 108.</w:t>
      </w:r>
    </w:p>
    <w:p w14:paraId="4F16ADF9" w14:textId="77777777" w:rsidR="00AD53BD" w:rsidRPr="00052327" w:rsidRDefault="00AD53BD" w:rsidP="00052327">
      <w:pPr>
        <w:ind w:left="504"/>
        <w:rPr>
          <w:rFonts w:ascii="Times New Roman" w:hAnsi="Times New Roman"/>
        </w:rPr>
      </w:pPr>
    </w:p>
    <w:p w14:paraId="341CFC07" w14:textId="77777777" w:rsidR="005E4DEE" w:rsidRDefault="005E4DEE" w:rsidP="00052327">
      <w:pPr>
        <w:ind w:left="504"/>
        <w:rPr>
          <w:rFonts w:ascii="Times New Roman" w:hAnsi="Times New Roman"/>
        </w:rPr>
      </w:pPr>
      <w:r>
        <w:rPr>
          <w:rFonts w:ascii="Times New Roman" w:hAnsi="Times New Roman"/>
        </w:rPr>
        <w:t>9</w:t>
      </w:r>
      <w:r w:rsidR="00AD53BD" w:rsidRPr="00052327">
        <w:rPr>
          <w:rFonts w:ascii="Times New Roman" w:hAnsi="Times New Roman"/>
        </w:rPr>
        <w:t>.</w:t>
      </w:r>
      <w:r w:rsidR="003C7B79">
        <w:rPr>
          <w:rFonts w:ascii="Times New Roman" w:hAnsi="Times New Roman"/>
        </w:rPr>
        <w:t xml:space="preserve">  </w:t>
      </w:r>
      <w:r w:rsidR="003C7B79">
        <w:rPr>
          <w:rFonts w:ascii="Times New Roman" w:hAnsi="Times New Roman"/>
        </w:rPr>
        <w:tab/>
      </w:r>
      <w:r w:rsidR="00AD53BD" w:rsidRPr="00052327">
        <w:rPr>
          <w:rFonts w:ascii="Times New Roman" w:hAnsi="Times New Roman"/>
        </w:rPr>
        <w:t>It shall comply with the requirements of Executive Orders 11625, 12432 and 12138 (Minority and Women-Owned Business Enterprises).</w:t>
      </w:r>
    </w:p>
    <w:p w14:paraId="56FD78D3" w14:textId="77777777" w:rsidR="00AD53BD" w:rsidRPr="00052327" w:rsidRDefault="005E4DEE" w:rsidP="00052327">
      <w:pPr>
        <w:ind w:left="504"/>
        <w:rPr>
          <w:rFonts w:ascii="Times New Roman" w:hAnsi="Times New Roman"/>
        </w:rPr>
      </w:pPr>
      <w:r>
        <w:rPr>
          <w:rFonts w:ascii="Times New Roman" w:hAnsi="Times New Roman"/>
        </w:rPr>
        <w:br w:type="page"/>
      </w:r>
    </w:p>
    <w:p w14:paraId="55112027" w14:textId="77777777" w:rsidR="006C2B2C" w:rsidRPr="0065794B" w:rsidRDefault="00BD7C8C" w:rsidP="00BD7C8C">
      <w:pPr>
        <w:numPr>
          <w:ilvl w:val="0"/>
          <w:numId w:val="7"/>
        </w:numPr>
        <w:pBdr>
          <w:top w:val="single" w:sz="4" w:space="1" w:color="auto"/>
        </w:pBdr>
        <w:tabs>
          <w:tab w:val="num" w:pos="1080"/>
        </w:tabs>
        <w:spacing w:before="240" w:after="240"/>
        <w:ind w:left="1080" w:hanging="1080"/>
        <w:rPr>
          <w:rFonts w:ascii="Times New Roman" w:hAnsi="Times New Roman"/>
          <w:b/>
        </w:rPr>
      </w:pPr>
      <w:r w:rsidRPr="0065794B">
        <w:rPr>
          <w:rFonts w:ascii="Times New Roman" w:hAnsi="Times New Roman"/>
          <w:b/>
        </w:rPr>
        <w:lastRenderedPageBreak/>
        <w:t>Low Income Housing Tax Credit Participation</w:t>
      </w:r>
    </w:p>
    <w:p w14:paraId="0D0B486B" w14:textId="0C90A0A2" w:rsidR="00BD7C8C" w:rsidRPr="009C75DC" w:rsidRDefault="00C1047E" w:rsidP="00BD7C8C">
      <w:pPr>
        <w:rPr>
          <w:rFonts w:ascii="Times New Roman" w:hAnsi="Times New Roman"/>
        </w:rPr>
      </w:pPr>
      <w:r w:rsidRPr="009C75DC">
        <w:rPr>
          <w:rFonts w:ascii="Times New Roman" w:hAnsi="Times New Roman"/>
        </w:rPr>
        <w:t>Borrower</w:t>
      </w:r>
      <w:r w:rsidR="00BD7C8C" w:rsidRPr="009C75DC">
        <w:rPr>
          <w:rFonts w:ascii="Times New Roman" w:hAnsi="Times New Roman"/>
        </w:rPr>
        <w:t xml:space="preserve"> </w:t>
      </w:r>
      <w:r w:rsidR="00AD53BD">
        <w:rPr>
          <w:rFonts w:ascii="Times New Roman" w:hAnsi="Times New Roman"/>
        </w:rPr>
        <w:t xml:space="preserve">hereby </w:t>
      </w:r>
      <w:r w:rsidR="00BD7C8C" w:rsidRPr="009C75DC">
        <w:rPr>
          <w:rFonts w:ascii="Times New Roman" w:hAnsi="Times New Roman"/>
        </w:rPr>
        <w:t>certifies that</w:t>
      </w:r>
      <w:r w:rsidR="0006772B">
        <w:rPr>
          <w:rFonts w:ascii="Times New Roman" w:hAnsi="Times New Roman"/>
        </w:rPr>
        <w:t xml:space="preserve"> </w:t>
      </w:r>
      <w:r w:rsidR="00BD7C8C" w:rsidRPr="009C75DC">
        <w:rPr>
          <w:rFonts w:ascii="Times New Roman" w:hAnsi="Times New Roman"/>
        </w:rPr>
        <w:t xml:space="preserve"> </w:t>
      </w:r>
      <w:r w:rsidR="0006772B">
        <w:rPr>
          <w:rFonts w:ascii="Times New Roman" w:hAnsi="Times New Roman"/>
        </w:rPr>
        <w:t>its intention to participate, or not</w:t>
      </w:r>
      <w:r w:rsidR="00BD7C8C" w:rsidRPr="009C75DC">
        <w:rPr>
          <w:rFonts w:ascii="Times New Roman" w:hAnsi="Times New Roman"/>
        </w:rPr>
        <w:t xml:space="preserve"> to participate</w:t>
      </w:r>
      <w:r w:rsidR="0006772B">
        <w:rPr>
          <w:rFonts w:ascii="Times New Roman" w:hAnsi="Times New Roman"/>
        </w:rPr>
        <w:t>,</w:t>
      </w:r>
      <w:r w:rsidR="00BD7C8C" w:rsidRPr="009C75DC">
        <w:rPr>
          <w:rFonts w:ascii="Times New Roman" w:hAnsi="Times New Roman"/>
        </w:rPr>
        <w:t xml:space="preserve"> in </w:t>
      </w:r>
      <w:r w:rsidR="00AD53BD">
        <w:rPr>
          <w:rFonts w:ascii="Times New Roman" w:hAnsi="Times New Roman"/>
        </w:rPr>
        <w:t>the</w:t>
      </w:r>
      <w:r w:rsidR="00BD7C8C" w:rsidRPr="009C75DC">
        <w:rPr>
          <w:rFonts w:ascii="Times New Roman" w:hAnsi="Times New Roman"/>
        </w:rPr>
        <w:t xml:space="preserve"> </w:t>
      </w:r>
      <w:r w:rsidR="00AD53BD">
        <w:rPr>
          <w:rFonts w:ascii="Times New Roman" w:hAnsi="Times New Roman"/>
        </w:rPr>
        <w:t>L</w:t>
      </w:r>
      <w:r w:rsidR="00BD7C8C" w:rsidRPr="009C75DC">
        <w:rPr>
          <w:rFonts w:ascii="Times New Roman" w:hAnsi="Times New Roman"/>
        </w:rPr>
        <w:t xml:space="preserve">ow </w:t>
      </w:r>
      <w:r w:rsidR="00AD53BD">
        <w:rPr>
          <w:rFonts w:ascii="Times New Roman" w:hAnsi="Times New Roman"/>
        </w:rPr>
        <w:t>I</w:t>
      </w:r>
      <w:r w:rsidR="00BD7C8C" w:rsidRPr="009C75DC">
        <w:rPr>
          <w:rFonts w:ascii="Times New Roman" w:hAnsi="Times New Roman"/>
        </w:rPr>
        <w:t xml:space="preserve">ncome </w:t>
      </w:r>
      <w:r w:rsidR="00AD53BD">
        <w:rPr>
          <w:rFonts w:ascii="Times New Roman" w:hAnsi="Times New Roman"/>
        </w:rPr>
        <w:t>H</w:t>
      </w:r>
      <w:r w:rsidR="00BD7C8C" w:rsidRPr="009C75DC">
        <w:rPr>
          <w:rFonts w:ascii="Times New Roman" w:hAnsi="Times New Roman"/>
        </w:rPr>
        <w:t xml:space="preserve">ousing </w:t>
      </w:r>
      <w:r w:rsidR="00AD53BD">
        <w:rPr>
          <w:rFonts w:ascii="Times New Roman" w:hAnsi="Times New Roman"/>
        </w:rPr>
        <w:t>T</w:t>
      </w:r>
      <w:r w:rsidR="00BD7C8C" w:rsidRPr="009C75DC">
        <w:rPr>
          <w:rFonts w:ascii="Times New Roman" w:hAnsi="Times New Roman"/>
        </w:rPr>
        <w:t xml:space="preserve">ax </w:t>
      </w:r>
      <w:r w:rsidR="00AD53BD">
        <w:rPr>
          <w:rFonts w:ascii="Times New Roman" w:hAnsi="Times New Roman"/>
        </w:rPr>
        <w:t>C</w:t>
      </w:r>
      <w:r w:rsidR="00BD7C8C" w:rsidRPr="009C75DC">
        <w:rPr>
          <w:rFonts w:ascii="Times New Roman" w:hAnsi="Times New Roman"/>
        </w:rPr>
        <w:t>redit</w:t>
      </w:r>
      <w:r w:rsidR="00AD53BD">
        <w:rPr>
          <w:rFonts w:ascii="Times New Roman" w:hAnsi="Times New Roman"/>
        </w:rPr>
        <w:t xml:space="preserve"> (LIHTC) </w:t>
      </w:r>
      <w:r w:rsidR="00BD7C8C" w:rsidRPr="009C75DC">
        <w:rPr>
          <w:rFonts w:ascii="Times New Roman" w:hAnsi="Times New Roman"/>
        </w:rPr>
        <w:t xml:space="preserve"> program </w:t>
      </w:r>
      <w:r w:rsidR="00AD53BD">
        <w:rPr>
          <w:rFonts w:ascii="Times New Roman" w:hAnsi="Times New Roman"/>
        </w:rPr>
        <w:t xml:space="preserve"> as authorized by Section 42 of the Internal Revenue Code with respect to the Project, and </w:t>
      </w:r>
      <w:r w:rsidR="0006772B">
        <w:rPr>
          <w:rFonts w:ascii="Times New Roman" w:hAnsi="Times New Roman"/>
        </w:rPr>
        <w:t>to claim, or not</w:t>
      </w:r>
      <w:r w:rsidR="00AD53BD">
        <w:rPr>
          <w:rFonts w:ascii="Times New Roman" w:hAnsi="Times New Roman"/>
        </w:rPr>
        <w:t xml:space="preserve"> to claim</w:t>
      </w:r>
      <w:r w:rsidR="0006772B">
        <w:rPr>
          <w:rFonts w:ascii="Times New Roman" w:hAnsi="Times New Roman"/>
        </w:rPr>
        <w:t>,</w:t>
      </w:r>
      <w:r w:rsidR="00AD53BD">
        <w:rPr>
          <w:rFonts w:ascii="Times New Roman" w:hAnsi="Times New Roman"/>
        </w:rPr>
        <w:t xml:space="preserve"> tax credits under such program</w:t>
      </w:r>
      <w:r w:rsidR="0006772B">
        <w:rPr>
          <w:rFonts w:ascii="Times New Roman" w:hAnsi="Times New Roman"/>
        </w:rPr>
        <w:t xml:space="preserve"> is correctly stated in Part I of these certifications</w:t>
      </w:r>
      <w:r w:rsidR="00BD7C8C" w:rsidRPr="009C75DC">
        <w:rPr>
          <w:rFonts w:ascii="Times New Roman" w:hAnsi="Times New Roman"/>
        </w:rPr>
        <w:t>.</w:t>
      </w:r>
      <w:r w:rsidR="006F0CB9">
        <w:rPr>
          <w:rFonts w:ascii="Times New Roman" w:hAnsi="Times New Roman"/>
        </w:rPr>
        <w:t xml:space="preserve">  Borrower acknowledges and agrees that participation in the LIHTC program requires special underwriting from HUD, and that it shall immediately notify HUD in writing of any change in Borrower’s intention to apply for or claim tax credits under such program.</w:t>
      </w:r>
    </w:p>
    <w:p w14:paraId="04E5F8F5" w14:textId="77777777" w:rsidR="001B623D" w:rsidRPr="0065794B" w:rsidRDefault="001B623D" w:rsidP="001B623D">
      <w:pPr>
        <w:numPr>
          <w:ilvl w:val="0"/>
          <w:numId w:val="7"/>
        </w:numPr>
        <w:pBdr>
          <w:top w:val="single" w:sz="4" w:space="1" w:color="auto"/>
        </w:pBdr>
        <w:tabs>
          <w:tab w:val="num" w:pos="1080"/>
        </w:tabs>
        <w:spacing w:before="240" w:after="240"/>
        <w:ind w:left="1080" w:hanging="1080"/>
        <w:rPr>
          <w:rFonts w:ascii="Times New Roman" w:hAnsi="Times New Roman"/>
          <w:b/>
        </w:rPr>
      </w:pPr>
      <w:r w:rsidRPr="0065794B">
        <w:rPr>
          <w:rFonts w:ascii="Times New Roman" w:hAnsi="Times New Roman"/>
          <w:b/>
        </w:rPr>
        <w:t>Equal Employment Opportunity Certification</w:t>
      </w:r>
    </w:p>
    <w:p w14:paraId="058C7871" w14:textId="77777777" w:rsidR="001B623D" w:rsidRDefault="001B623D" w:rsidP="00052327">
      <w:pPr>
        <w:pBdr>
          <w:top w:val="single" w:sz="4" w:space="1" w:color="auto"/>
        </w:pBdr>
        <w:tabs>
          <w:tab w:val="num" w:pos="1080"/>
        </w:tabs>
        <w:spacing w:before="240" w:after="240"/>
        <w:rPr>
          <w:rFonts w:ascii="Times New Roman" w:hAnsi="Times New Roman"/>
        </w:rPr>
      </w:pPr>
      <w:r>
        <w:rPr>
          <w:rFonts w:ascii="Times New Roman" w:hAnsi="Times New Roman"/>
        </w:rPr>
        <w:t>Borrower acknowledges and agrees as follows:</w:t>
      </w:r>
    </w:p>
    <w:p w14:paraId="78F54BAF" w14:textId="77777777" w:rsidR="001B623D" w:rsidRPr="00052327" w:rsidRDefault="003C7B79" w:rsidP="001B623D">
      <w:pPr>
        <w:rPr>
          <w:rFonts w:ascii="Times New Roman" w:hAnsi="Times New Roman"/>
        </w:rPr>
      </w:pPr>
      <w:r>
        <w:t>1.</w:t>
      </w:r>
      <w:r w:rsidR="001B623D">
        <w:tab/>
      </w:r>
      <w:r w:rsidR="001B623D" w:rsidRPr="00052327">
        <w:rPr>
          <w:rFonts w:ascii="Times New Roman" w:hAnsi="Times New Roman"/>
        </w:rPr>
        <w:t>Borrower shall incorporate or cause to be incorporated into any contract for construction work, or modification thereof, as defined in the regulations of the United States Secretary of Labor at 41 CFR Part 60, which is paid for in whole or in part with funds obtained from the United States or borrowed on the credit of the United States pursuant to a grant, contract, loan, insurance, or guarantee, or undertaken pursuant to any federal program involving such grant, contract, loan, insurance, or guarantee, the following equal opportunity clause:</w:t>
      </w:r>
    </w:p>
    <w:p w14:paraId="75656119" w14:textId="77777777" w:rsidR="001B623D" w:rsidRPr="00052327" w:rsidRDefault="001B623D" w:rsidP="001B623D">
      <w:pPr>
        <w:rPr>
          <w:rFonts w:ascii="Times New Roman" w:hAnsi="Times New Roman"/>
        </w:rPr>
      </w:pPr>
    </w:p>
    <w:p w14:paraId="4D4AE4E8" w14:textId="77777777" w:rsidR="001B623D" w:rsidRPr="00052327" w:rsidRDefault="001B623D" w:rsidP="001B623D">
      <w:pPr>
        <w:rPr>
          <w:rFonts w:ascii="Times New Roman" w:hAnsi="Times New Roman"/>
        </w:rPr>
      </w:pPr>
      <w:r w:rsidRPr="00052327">
        <w:rPr>
          <w:rFonts w:ascii="Times New Roman" w:hAnsi="Times New Roman"/>
        </w:rPr>
        <w:t>During the performance of this contract, the contractor agrees as follows:</w:t>
      </w:r>
    </w:p>
    <w:p w14:paraId="4D3C769E" w14:textId="77777777" w:rsidR="001B623D" w:rsidRPr="00052327" w:rsidRDefault="001B623D" w:rsidP="001B623D">
      <w:pPr>
        <w:rPr>
          <w:rFonts w:ascii="Times New Roman" w:hAnsi="Times New Roman"/>
        </w:rPr>
      </w:pPr>
    </w:p>
    <w:p w14:paraId="239F592D" w14:textId="77777777" w:rsidR="001B623D" w:rsidRPr="00052327" w:rsidRDefault="001B623D" w:rsidP="001B623D">
      <w:pPr>
        <w:rPr>
          <w:rFonts w:ascii="Times New Roman" w:hAnsi="Times New Roman"/>
        </w:rPr>
      </w:pPr>
      <w:r w:rsidRPr="00052327">
        <w:rPr>
          <w:rFonts w:ascii="Times New Roman" w:hAnsi="Times New Roman"/>
        </w:rPr>
        <w:t>(1)</w:t>
      </w:r>
      <w:r w:rsidRPr="00052327">
        <w:rPr>
          <w:rFonts w:ascii="Times New Roman" w:hAnsi="Times New Roman"/>
        </w:rPr>
        <w:tab/>
        <w:t xml:space="preserve">The contractor shall not discriminate against any employee or applicant for employment because of race, color, religion, sex, or national origin.  The contractor shall take affirmative action to ensure that applicants are employed, and that employees are treated during employment without regard to their race, color, religion, sex, or national origin, such action shall include, but not be limited to the following: employment, upgrading, demotion, or transfer; recruitment or recruitment advertising; layoff or termination; rates of pay or other forms of compensation; and selection for training, including apprenticeship.  The contractor agrees to post in conspicuous </w:t>
      </w:r>
      <w:proofErr w:type="gramStart"/>
      <w:r w:rsidRPr="00052327">
        <w:rPr>
          <w:rFonts w:ascii="Times New Roman" w:hAnsi="Times New Roman"/>
        </w:rPr>
        <w:t>places,</w:t>
      </w:r>
      <w:proofErr w:type="gramEnd"/>
      <w:r w:rsidRPr="00052327">
        <w:rPr>
          <w:rFonts w:ascii="Times New Roman" w:hAnsi="Times New Roman"/>
        </w:rPr>
        <w:t xml:space="preserve"> available to employees and applicants for employment, notices to be provided setting forth the provisions of this nondiscrimination clause.</w:t>
      </w:r>
    </w:p>
    <w:p w14:paraId="332CDBA8" w14:textId="77777777" w:rsidR="001B623D" w:rsidRPr="00052327" w:rsidRDefault="001B623D" w:rsidP="001B623D">
      <w:pPr>
        <w:rPr>
          <w:rFonts w:ascii="Times New Roman" w:hAnsi="Times New Roman"/>
        </w:rPr>
      </w:pPr>
    </w:p>
    <w:p w14:paraId="5AF37A5F" w14:textId="77777777" w:rsidR="001B623D" w:rsidRPr="00052327" w:rsidRDefault="001B623D" w:rsidP="001B623D">
      <w:pPr>
        <w:rPr>
          <w:rFonts w:ascii="Times New Roman" w:hAnsi="Times New Roman"/>
        </w:rPr>
      </w:pPr>
      <w:r w:rsidRPr="00052327">
        <w:rPr>
          <w:rFonts w:ascii="Times New Roman" w:hAnsi="Times New Roman"/>
        </w:rPr>
        <w:t>(2)</w:t>
      </w:r>
      <w:r w:rsidRPr="00052327">
        <w:rPr>
          <w:rFonts w:ascii="Times New Roman" w:hAnsi="Times New Roman"/>
        </w:rPr>
        <w:tab/>
        <w:t>The contractor shall, in all solicitations or advertisements for employees placed by or on behalf of the contractor, state that all qualified applicants shall receive considerations for employment without regard to race, color, religion, sex, or national origin.</w:t>
      </w:r>
    </w:p>
    <w:p w14:paraId="49AA6D25" w14:textId="77777777" w:rsidR="001B623D" w:rsidRPr="00052327" w:rsidRDefault="001B623D" w:rsidP="001B623D">
      <w:pPr>
        <w:rPr>
          <w:rFonts w:ascii="Times New Roman" w:hAnsi="Times New Roman"/>
        </w:rPr>
      </w:pPr>
    </w:p>
    <w:p w14:paraId="2A2A0E18" w14:textId="77777777" w:rsidR="001B623D" w:rsidRPr="00052327" w:rsidRDefault="001B623D" w:rsidP="001B623D">
      <w:pPr>
        <w:rPr>
          <w:rFonts w:ascii="Times New Roman" w:hAnsi="Times New Roman"/>
        </w:rPr>
      </w:pPr>
      <w:r w:rsidRPr="00052327">
        <w:rPr>
          <w:rFonts w:ascii="Times New Roman" w:hAnsi="Times New Roman"/>
        </w:rPr>
        <w:t>(3)</w:t>
      </w:r>
      <w:r w:rsidRPr="00052327">
        <w:rPr>
          <w:rFonts w:ascii="Times New Roman" w:hAnsi="Times New Roman"/>
        </w:rPr>
        <w:tab/>
        <w:t>The contractor shall send to each labor union or representative of workers with which it has a collective bargaining agreement or other contract or understanding, a notice to be provided advising the said labor union or workers' representatives of the contractor’s commitments under this section, and shall post copies of the notice in conspicuous places available to employees and applicants for employment.</w:t>
      </w:r>
    </w:p>
    <w:p w14:paraId="2A6B668B" w14:textId="77777777" w:rsidR="001B623D" w:rsidRPr="00052327" w:rsidRDefault="001B623D" w:rsidP="001B623D">
      <w:pPr>
        <w:rPr>
          <w:rFonts w:ascii="Times New Roman" w:hAnsi="Times New Roman"/>
        </w:rPr>
      </w:pPr>
    </w:p>
    <w:p w14:paraId="7549A255" w14:textId="77777777" w:rsidR="001B623D" w:rsidRPr="00052327" w:rsidRDefault="001B623D" w:rsidP="001B623D">
      <w:pPr>
        <w:rPr>
          <w:rFonts w:ascii="Times New Roman" w:hAnsi="Times New Roman"/>
        </w:rPr>
      </w:pPr>
      <w:r w:rsidRPr="00052327">
        <w:rPr>
          <w:rFonts w:ascii="Times New Roman" w:hAnsi="Times New Roman"/>
        </w:rPr>
        <w:t>(4)</w:t>
      </w:r>
      <w:r w:rsidRPr="00052327">
        <w:rPr>
          <w:rFonts w:ascii="Times New Roman" w:hAnsi="Times New Roman"/>
        </w:rPr>
        <w:tab/>
        <w:t>The contractor shall comply with all provisions of Executive Order 11246 of September 24, 1965, and of the rules, regulations and relevant orders of the United States Secretary of Labor.</w:t>
      </w:r>
    </w:p>
    <w:p w14:paraId="24E58DCB" w14:textId="77777777" w:rsidR="001B623D" w:rsidRPr="00052327" w:rsidRDefault="001B623D" w:rsidP="001B623D">
      <w:pPr>
        <w:rPr>
          <w:rFonts w:ascii="Times New Roman" w:hAnsi="Times New Roman"/>
        </w:rPr>
      </w:pPr>
    </w:p>
    <w:p w14:paraId="157D626A" w14:textId="77777777" w:rsidR="001B623D" w:rsidRPr="00052327" w:rsidRDefault="001B623D" w:rsidP="001B623D">
      <w:pPr>
        <w:rPr>
          <w:rFonts w:ascii="Times New Roman" w:hAnsi="Times New Roman"/>
        </w:rPr>
      </w:pPr>
      <w:r w:rsidRPr="00052327">
        <w:rPr>
          <w:rFonts w:ascii="Times New Roman" w:hAnsi="Times New Roman"/>
        </w:rPr>
        <w:lastRenderedPageBreak/>
        <w:t>(5)</w:t>
      </w:r>
      <w:r w:rsidRPr="00052327">
        <w:rPr>
          <w:rFonts w:ascii="Times New Roman" w:hAnsi="Times New Roman"/>
        </w:rPr>
        <w:tab/>
        <w:t>The contractor shall furnish all information and reports required by Executive Order 11246 of September 24, 1965, and by rules, regulations, and orders of the United States Secretary of Labor, or pursuant thereto, and shall permit access to its books, records, and accounts by HUD and the United States Secretary of Labor for purposes of investigation to ascertain compliance with such rules, regulations, and orders.</w:t>
      </w:r>
    </w:p>
    <w:p w14:paraId="063542CB" w14:textId="77777777" w:rsidR="001B623D" w:rsidRPr="00052327" w:rsidRDefault="001B623D" w:rsidP="001B623D">
      <w:pPr>
        <w:rPr>
          <w:rFonts w:ascii="Times New Roman" w:hAnsi="Times New Roman"/>
        </w:rPr>
      </w:pPr>
    </w:p>
    <w:p w14:paraId="445027C2" w14:textId="77777777" w:rsidR="001B623D" w:rsidRPr="00052327" w:rsidRDefault="001B623D" w:rsidP="001B623D">
      <w:pPr>
        <w:rPr>
          <w:rFonts w:ascii="Times New Roman" w:hAnsi="Times New Roman"/>
        </w:rPr>
      </w:pPr>
      <w:r w:rsidRPr="00052327">
        <w:rPr>
          <w:rFonts w:ascii="Times New Roman" w:hAnsi="Times New Roman"/>
        </w:rPr>
        <w:t>(6)</w:t>
      </w:r>
      <w:r w:rsidRPr="00052327">
        <w:rPr>
          <w:rFonts w:ascii="Times New Roman" w:hAnsi="Times New Roman"/>
        </w:rPr>
        <w:tab/>
        <w:t>In the event of the contractor’s noncompliance with the nondiscrimination clauses of this contract or with any of the said rules, regulations, or orders, this contract may be canceled, terminated, or suspended in whole or in part and the contractor may be declared ineligible for further federal government contracts or federally assisted construction contracts in accordance with procedures authorized in Executive Order 11246 of September 24, 1965, and such other sanctions may be imposed and remedies invoked as provided in Executive Order 11246 of September 24, 1965, or by rule, regulation, or order of the United States Secretary of Labor, or as otherwise provided by law.</w:t>
      </w:r>
    </w:p>
    <w:p w14:paraId="5212184A" w14:textId="77777777" w:rsidR="001B623D" w:rsidRPr="00052327" w:rsidRDefault="001B623D" w:rsidP="001B623D">
      <w:pPr>
        <w:rPr>
          <w:rFonts w:ascii="Times New Roman" w:hAnsi="Times New Roman"/>
        </w:rPr>
      </w:pPr>
    </w:p>
    <w:p w14:paraId="1B3AAE6B" w14:textId="77777777" w:rsidR="001B623D" w:rsidRPr="00052327" w:rsidRDefault="001B623D" w:rsidP="001B623D">
      <w:pPr>
        <w:rPr>
          <w:rFonts w:ascii="Times New Roman" w:hAnsi="Times New Roman"/>
        </w:rPr>
      </w:pPr>
      <w:r w:rsidRPr="00052327">
        <w:rPr>
          <w:rFonts w:ascii="Times New Roman" w:hAnsi="Times New Roman"/>
        </w:rPr>
        <w:t>(7)</w:t>
      </w:r>
      <w:r w:rsidRPr="00052327">
        <w:rPr>
          <w:rFonts w:ascii="Times New Roman" w:hAnsi="Times New Roman"/>
        </w:rPr>
        <w:tab/>
        <w:t>The contractor shall include the portion of the sentence immediately preceding Section (1) and the provisions of Sections (1) through (7) in every subcontract or purchase order unless exempted by rules, regulations, or orders of the United States Secretary of Labor issued pursuant to Section 204 of Executive Order 11246 of September 24, 1965, so that such provisions shall be binding upon each subcontractor or vendor.  The contractor shall take such action with respect to any subcontract or purchase order as HUD may direct as a means of enforcing such provisions, including sanctions for noncompliance; provided, however, that in the event a contractor becomes involved in, or is threatened with, litigation with a subcontractor or vendor as a result of such direction by HUD, the contractor may request the United States to enter into such litigation to protect the interests of the United States.</w:t>
      </w:r>
    </w:p>
    <w:p w14:paraId="3542090D" w14:textId="77777777" w:rsidR="001B623D" w:rsidRPr="00052327" w:rsidRDefault="001B623D" w:rsidP="001B623D">
      <w:pPr>
        <w:rPr>
          <w:rFonts w:ascii="Times New Roman" w:hAnsi="Times New Roman"/>
        </w:rPr>
      </w:pPr>
    </w:p>
    <w:p w14:paraId="41620AD2" w14:textId="77777777" w:rsidR="001B623D" w:rsidRPr="00052327" w:rsidRDefault="001B623D" w:rsidP="001B623D">
      <w:pPr>
        <w:rPr>
          <w:rFonts w:ascii="Times New Roman" w:hAnsi="Times New Roman"/>
        </w:rPr>
      </w:pPr>
      <w:r w:rsidRPr="00052327">
        <w:rPr>
          <w:rFonts w:ascii="Times New Roman" w:hAnsi="Times New Roman"/>
        </w:rPr>
        <w:t>2.</w:t>
      </w:r>
      <w:r w:rsidRPr="00052327">
        <w:rPr>
          <w:rFonts w:ascii="Times New Roman" w:hAnsi="Times New Roman"/>
        </w:rPr>
        <w:tab/>
        <w:t>Borrower shall be bound by the equal opportunity clause above with respect to its own employment practices when it participates in federally-assisted construction work; provided, that if Borrower is a state or local government, the above equal opportunity clause is not applicable to any agency, instrumentality or subdivision of such government which does not participate in work on or under the contract.</w:t>
      </w:r>
    </w:p>
    <w:p w14:paraId="6945DE9F" w14:textId="77777777" w:rsidR="001B623D" w:rsidRPr="00052327" w:rsidRDefault="001B623D" w:rsidP="001B623D">
      <w:pPr>
        <w:rPr>
          <w:rFonts w:ascii="Times New Roman" w:hAnsi="Times New Roman"/>
        </w:rPr>
      </w:pPr>
    </w:p>
    <w:p w14:paraId="387A6CC7" w14:textId="77777777" w:rsidR="001B623D" w:rsidRPr="00052327" w:rsidRDefault="001B623D" w:rsidP="001B623D">
      <w:pPr>
        <w:rPr>
          <w:rFonts w:ascii="Times New Roman" w:hAnsi="Times New Roman"/>
        </w:rPr>
      </w:pPr>
      <w:r w:rsidRPr="00052327">
        <w:rPr>
          <w:rFonts w:ascii="Times New Roman" w:hAnsi="Times New Roman"/>
        </w:rPr>
        <w:t>3.</w:t>
      </w:r>
      <w:r w:rsidRPr="00052327">
        <w:rPr>
          <w:rFonts w:ascii="Times New Roman" w:hAnsi="Times New Roman"/>
        </w:rPr>
        <w:tab/>
        <w:t>Borrower shall assist and cooperate actively with HUD and the United States Secretary of Labor in obtaining the compliance of contractors and subcontractors with the equal opportunity clause and the rules, regulations, and relevant orders of the United States Secretary of Labor, that it shall furnish HUD and the United States Secretary of Labor such information as they may each require for the supervision of such compliance, and that it shall otherwise assist HUD in the discharge of HUD’s primary responsibility for securing compliance.</w:t>
      </w:r>
    </w:p>
    <w:p w14:paraId="4BABE12A" w14:textId="77777777" w:rsidR="001B623D" w:rsidRPr="00052327" w:rsidRDefault="001B623D" w:rsidP="001B623D">
      <w:pPr>
        <w:rPr>
          <w:rFonts w:ascii="Times New Roman" w:hAnsi="Times New Roman"/>
        </w:rPr>
      </w:pPr>
    </w:p>
    <w:p w14:paraId="1BE9DE0E" w14:textId="198224A1" w:rsidR="001B623D" w:rsidRPr="00052327" w:rsidRDefault="001B623D" w:rsidP="001B623D">
      <w:pPr>
        <w:rPr>
          <w:rFonts w:ascii="Times New Roman" w:hAnsi="Times New Roman"/>
        </w:rPr>
      </w:pPr>
      <w:r w:rsidRPr="00052327">
        <w:rPr>
          <w:rFonts w:ascii="Times New Roman" w:hAnsi="Times New Roman"/>
        </w:rPr>
        <w:t>4.</w:t>
      </w:r>
      <w:r w:rsidRPr="00052327">
        <w:rPr>
          <w:rFonts w:ascii="Times New Roman" w:hAnsi="Times New Roman"/>
        </w:rPr>
        <w:tab/>
        <w:t xml:space="preserve">Borrower shall refrain from entering into any contract or contract modification subject to Executive Order 11246 of September 24, 1965, with a contractor debarred from, or who has not demonstrated eligibility for, federal government contracts and federally-assisted construction contracts pursuant to such Executive Order and shall carry out such sanctions and penalties for any violation of the equal opportunity clause as may be imposed upon contractors and subcontractors by HUD or the United States Secretary of Labor pursuant to Part II, Subpart D of such Executive Order.  In addition, Borrower agrees that if it fails or refuses to comply with </w:t>
      </w:r>
      <w:r w:rsidRPr="00052327">
        <w:rPr>
          <w:rFonts w:ascii="Times New Roman" w:hAnsi="Times New Roman"/>
        </w:rPr>
        <w:lastRenderedPageBreak/>
        <w:t xml:space="preserve">these undertakings, HUD may take any or all of the following actions:  cancel, terminate, or suspend in whole or in part the grant, contract, loan, insurance or guarantee; refrain from extending any further assistance to Borrower under the program with respect to which the failure or refund occurred until satisfactory assurance of future compliance has been received from Borrower; </w:t>
      </w:r>
      <w:r w:rsidR="002C51FE">
        <w:rPr>
          <w:rFonts w:ascii="Times New Roman" w:hAnsi="Times New Roman"/>
        </w:rPr>
        <w:t>or</w:t>
      </w:r>
      <w:r w:rsidRPr="00052327">
        <w:rPr>
          <w:rFonts w:ascii="Times New Roman" w:hAnsi="Times New Roman"/>
        </w:rPr>
        <w:t xml:space="preserve"> refer the case to the U.S. Department of Justice for appropriate legal proceedings.</w:t>
      </w:r>
    </w:p>
    <w:p w14:paraId="75F871BC" w14:textId="77777777" w:rsidR="008517ED" w:rsidRDefault="008517ED" w:rsidP="008517ED">
      <w:pPr>
        <w:ind w:left="504"/>
        <w:rPr>
          <w:rFonts w:ascii="Times New Roman" w:hAnsi="Times New Roman"/>
        </w:rPr>
      </w:pPr>
    </w:p>
    <w:p w14:paraId="57303168" w14:textId="77777777" w:rsidR="008517ED" w:rsidRDefault="008517ED" w:rsidP="008517ED">
      <w:pPr>
        <w:ind w:left="504"/>
        <w:rPr>
          <w:rFonts w:ascii="Times New Roman" w:hAnsi="Times New Roman"/>
        </w:rPr>
      </w:pPr>
    </w:p>
    <w:p w14:paraId="6EE44336" w14:textId="77777777" w:rsidR="00B8169D" w:rsidRDefault="00B8169D"/>
    <w:tbl>
      <w:tblPr>
        <w:tblW w:w="10428" w:type="dxa"/>
        <w:tblLook w:val="01E0" w:firstRow="1" w:lastRow="1" w:firstColumn="1" w:lastColumn="1" w:noHBand="0" w:noVBand="0"/>
      </w:tblPr>
      <w:tblGrid>
        <w:gridCol w:w="10428"/>
      </w:tblGrid>
      <w:tr w:rsidR="002F2DDB" w:rsidRPr="00365E06" w14:paraId="259EEF18" w14:textId="77777777" w:rsidTr="00DF0E0B">
        <w:tc>
          <w:tcPr>
            <w:tcW w:w="10428" w:type="dxa"/>
            <w:tcBorders>
              <w:top w:val="single" w:sz="4" w:space="0" w:color="auto"/>
            </w:tcBorders>
            <w:vAlign w:val="bottom"/>
          </w:tcPr>
          <w:p w14:paraId="45F3660E" w14:textId="77777777" w:rsidR="002F2DDB" w:rsidRPr="002F2DDB" w:rsidRDefault="002F2DDB" w:rsidP="002F2DDB">
            <w:pPr>
              <w:numPr>
                <w:ilvl w:val="0"/>
                <w:numId w:val="7"/>
              </w:numPr>
              <w:tabs>
                <w:tab w:val="clear" w:pos="432"/>
                <w:tab w:val="num" w:pos="1080"/>
              </w:tabs>
              <w:spacing w:before="120" w:after="60"/>
              <w:ind w:left="1080" w:hanging="1080"/>
              <w:rPr>
                <w:rFonts w:ascii="Times New Roman" w:hAnsi="Times New Roman"/>
              </w:rPr>
            </w:pPr>
            <w:bookmarkStart w:id="6" w:name="_Ref195599472"/>
            <w:r w:rsidRPr="0065794B">
              <w:rPr>
                <w:rFonts w:ascii="Times New Roman" w:hAnsi="Times New Roman"/>
              </w:rPr>
              <w:t>Credit Authorization</w:t>
            </w:r>
            <w:r w:rsidRPr="002F2DDB">
              <w:rPr>
                <w:rFonts w:ascii="Times New Roman" w:hAnsi="Times New Roman"/>
              </w:rPr>
              <w:t>.</w:t>
            </w:r>
            <w:bookmarkEnd w:id="6"/>
          </w:p>
        </w:tc>
      </w:tr>
      <w:tr w:rsidR="002F2DDB" w:rsidRPr="00365E06" w14:paraId="731B315D" w14:textId="77777777" w:rsidTr="00DF0E0B">
        <w:tc>
          <w:tcPr>
            <w:tcW w:w="10428" w:type="dxa"/>
            <w:tcBorders>
              <w:bottom w:val="single" w:sz="4" w:space="0" w:color="auto"/>
            </w:tcBorders>
            <w:vAlign w:val="bottom"/>
          </w:tcPr>
          <w:p w14:paraId="5D47348C" w14:textId="77777777" w:rsidR="002F2DDB" w:rsidRPr="002F2DDB" w:rsidRDefault="002F2DDB" w:rsidP="002F2DDB">
            <w:pPr>
              <w:spacing w:before="120" w:after="120"/>
              <w:rPr>
                <w:rFonts w:ascii="Times New Roman" w:hAnsi="Times New Roman"/>
              </w:rPr>
            </w:pPr>
            <w:r>
              <w:rPr>
                <w:rFonts w:ascii="Times New Roman" w:hAnsi="Times New Roman"/>
              </w:rPr>
              <w:t>Borrower</w:t>
            </w:r>
            <w:r w:rsidRPr="002F2DDB">
              <w:rPr>
                <w:rFonts w:ascii="Times New Roman" w:hAnsi="Times New Roman"/>
              </w:rPr>
              <w:t xml:space="preserve"> consents to the release of any banking and credit information in connection with the mortgage insurance application with respect to the above </w:t>
            </w:r>
            <w:proofErr w:type="gramStart"/>
            <w:r w:rsidRPr="002F2DDB">
              <w:rPr>
                <w:rFonts w:ascii="Times New Roman" w:hAnsi="Times New Roman"/>
              </w:rPr>
              <w:t>referenced</w:t>
            </w:r>
            <w:proofErr w:type="gramEnd"/>
            <w:r w:rsidRPr="002F2DDB">
              <w:rPr>
                <w:rFonts w:ascii="Times New Roman" w:hAnsi="Times New Roman"/>
              </w:rPr>
              <w:t xml:space="preserve"> Project to HUD, the Lender and any contractors engaged by HUD or the Lender in connection with such application.</w:t>
            </w:r>
          </w:p>
          <w:p w14:paraId="0FB7CDFB" w14:textId="77777777" w:rsidR="002F2DDB" w:rsidRPr="002F2DDB" w:rsidRDefault="002F2DDB" w:rsidP="002F2DDB">
            <w:pPr>
              <w:spacing w:before="120" w:after="120"/>
              <w:rPr>
                <w:rFonts w:ascii="Times New Roman" w:hAnsi="Times New Roman"/>
              </w:rPr>
            </w:pPr>
            <w:r>
              <w:rPr>
                <w:rFonts w:ascii="Times New Roman" w:hAnsi="Times New Roman"/>
              </w:rPr>
              <w:t>Borrower</w:t>
            </w:r>
            <w:r w:rsidRPr="002F2DDB">
              <w:rPr>
                <w:rFonts w:ascii="Times New Roman" w:hAnsi="Times New Roman"/>
              </w:rPr>
              <w:t xml:space="preserve"> also authorizes the Lender to request credit reports from an independent credit reporting agency and agrees to cooperate fully with said independent agency </w:t>
            </w:r>
            <w:proofErr w:type="gramStart"/>
            <w:r w:rsidRPr="002F2DDB">
              <w:rPr>
                <w:rFonts w:ascii="Times New Roman" w:hAnsi="Times New Roman"/>
              </w:rPr>
              <w:t>in regard to</w:t>
            </w:r>
            <w:proofErr w:type="gramEnd"/>
            <w:r w:rsidRPr="002F2DDB">
              <w:rPr>
                <w:rFonts w:ascii="Times New Roman" w:hAnsi="Times New Roman"/>
              </w:rPr>
              <w:t xml:space="preserve"> this matter.  The Lender and HUD are also authorized to verify references and depository institutions supplied by the undersigned. </w:t>
            </w:r>
          </w:p>
          <w:p w14:paraId="1965D7F9" w14:textId="77777777" w:rsidR="002F2DDB" w:rsidRPr="002F2DDB" w:rsidRDefault="002F2DDB" w:rsidP="002F2DDB">
            <w:pPr>
              <w:spacing w:before="120" w:after="120"/>
              <w:rPr>
                <w:rFonts w:ascii="Times New Roman" w:hAnsi="Times New Roman"/>
              </w:rPr>
            </w:pPr>
            <w:r w:rsidRPr="002F2DDB">
              <w:rPr>
                <w:rFonts w:ascii="Times New Roman" w:hAnsi="Times New Roman"/>
              </w:rPr>
              <w:t xml:space="preserve">For the purpose of obtaining financing for the Project, </w:t>
            </w:r>
            <w:r>
              <w:rPr>
                <w:rFonts w:ascii="Times New Roman" w:hAnsi="Times New Roman"/>
              </w:rPr>
              <w:t>Borrower</w:t>
            </w:r>
            <w:r w:rsidRPr="002F2DDB">
              <w:rPr>
                <w:rFonts w:ascii="Times New Roman" w:hAnsi="Times New Roman"/>
              </w:rPr>
              <w:t xml:space="preserve"> further authorizes the Lender to disclose</w:t>
            </w:r>
            <w:r w:rsidR="00946148">
              <w:rPr>
                <w:rFonts w:ascii="Times New Roman" w:hAnsi="Times New Roman"/>
              </w:rPr>
              <w:t xml:space="preserve"> to HUD</w:t>
            </w:r>
            <w:r w:rsidRPr="002F2DDB">
              <w:rPr>
                <w:rFonts w:ascii="Times New Roman" w:hAnsi="Times New Roman"/>
              </w:rPr>
              <w:t xml:space="preserve"> all financial and other information submitted by </w:t>
            </w:r>
            <w:r>
              <w:rPr>
                <w:rFonts w:ascii="Times New Roman" w:hAnsi="Times New Roman"/>
              </w:rPr>
              <w:t>Borrower</w:t>
            </w:r>
            <w:r w:rsidRPr="002F2DDB">
              <w:rPr>
                <w:rFonts w:ascii="Times New Roman" w:hAnsi="Times New Roman"/>
              </w:rPr>
              <w:t xml:space="preserve"> and others in connection with the Project, and hereby releases the Lender, its agents, and employees from liability arising from such disclosures to HUD and to other such persons and entities as the Lender deems necessary or appropriate in connection with the Project.</w:t>
            </w:r>
          </w:p>
        </w:tc>
      </w:tr>
    </w:tbl>
    <w:p w14:paraId="7541A8AE" w14:textId="77777777" w:rsidR="005E4DEE" w:rsidRDefault="005E4DEE">
      <w:bookmarkStart w:id="7" w:name="_Ref193610822"/>
      <w:r>
        <w:br w:type="page"/>
      </w:r>
    </w:p>
    <w:tbl>
      <w:tblPr>
        <w:tblW w:w="10428" w:type="dxa"/>
        <w:tblLook w:val="01E0" w:firstRow="1" w:lastRow="1" w:firstColumn="1" w:lastColumn="1" w:noHBand="0" w:noVBand="0"/>
      </w:tblPr>
      <w:tblGrid>
        <w:gridCol w:w="10428"/>
      </w:tblGrid>
      <w:tr w:rsidR="002F2DDB" w:rsidRPr="00365E06" w14:paraId="2431A03A" w14:textId="77777777" w:rsidTr="00DF0E0B">
        <w:tc>
          <w:tcPr>
            <w:tcW w:w="10428" w:type="dxa"/>
            <w:tcBorders>
              <w:top w:val="single" w:sz="4" w:space="0" w:color="auto"/>
            </w:tcBorders>
            <w:vAlign w:val="bottom"/>
          </w:tcPr>
          <w:p w14:paraId="72F10AA0" w14:textId="77777777" w:rsidR="002F2DDB" w:rsidRPr="002A544C" w:rsidRDefault="002F2DDB" w:rsidP="002F2DDB">
            <w:pPr>
              <w:numPr>
                <w:ilvl w:val="0"/>
                <w:numId w:val="7"/>
              </w:numPr>
              <w:tabs>
                <w:tab w:val="clear" w:pos="432"/>
                <w:tab w:val="num" w:pos="1080"/>
              </w:tabs>
              <w:spacing w:before="120" w:after="60"/>
              <w:ind w:left="1080" w:hanging="1080"/>
              <w:rPr>
                <w:rFonts w:ascii="Times New Roman" w:hAnsi="Times New Roman"/>
              </w:rPr>
            </w:pPr>
            <w:r w:rsidRPr="002A544C">
              <w:rPr>
                <w:rFonts w:ascii="Times New Roman" w:hAnsi="Times New Roman"/>
              </w:rPr>
              <w:lastRenderedPageBreak/>
              <w:t>Identities of Interest.</w:t>
            </w:r>
            <w:bookmarkEnd w:id="7"/>
          </w:p>
        </w:tc>
      </w:tr>
      <w:tr w:rsidR="002F2DDB" w:rsidRPr="00365E06" w14:paraId="1FA4BCAB" w14:textId="77777777" w:rsidTr="002F2DDB">
        <w:tc>
          <w:tcPr>
            <w:tcW w:w="10428" w:type="dxa"/>
            <w:vAlign w:val="bottom"/>
          </w:tcPr>
          <w:p w14:paraId="1EDC8D8A" w14:textId="77777777" w:rsidR="002F2DDB" w:rsidRDefault="002F2DDB" w:rsidP="002F2DDB">
            <w:pPr>
              <w:spacing w:before="120" w:after="120"/>
              <w:rPr>
                <w:rFonts w:ascii="Times New Roman" w:hAnsi="Times New Roman"/>
              </w:rPr>
            </w:pPr>
            <w:r w:rsidRPr="002F2DDB">
              <w:rPr>
                <w:rFonts w:ascii="Times New Roman" w:hAnsi="Times New Roman"/>
              </w:rPr>
              <w:t xml:space="preserve">Does </w:t>
            </w:r>
            <w:r>
              <w:rPr>
                <w:rFonts w:ascii="Times New Roman" w:hAnsi="Times New Roman"/>
              </w:rPr>
              <w:t>Borrower</w:t>
            </w:r>
            <w:r w:rsidRPr="002F2DDB">
              <w:rPr>
                <w:rFonts w:ascii="Times New Roman" w:hAnsi="Times New Roman"/>
              </w:rPr>
              <w:t xml:space="preserve"> have an identity of interest with the following parties or their principals?</w:t>
            </w:r>
          </w:p>
          <w:p w14:paraId="0E2EB104" w14:textId="77777777" w:rsidR="00D87403" w:rsidRDefault="00D87403" w:rsidP="002F2DDB">
            <w:pPr>
              <w:spacing w:before="120" w:after="120"/>
              <w:rPr>
                <w:rFonts w:ascii="Times New Roman" w:hAnsi="Times New Roman"/>
              </w:rPr>
            </w:pPr>
          </w:p>
          <w:p w14:paraId="30499DAD" w14:textId="77777777" w:rsidR="00D87403" w:rsidRDefault="00D87403" w:rsidP="002F2DDB">
            <w:pPr>
              <w:spacing w:before="120" w:after="120"/>
              <w:rPr>
                <w:rFonts w:ascii="Times New Roman" w:hAnsi="Times New Roman"/>
              </w:rPr>
            </w:pPr>
          </w:p>
          <w:p w14:paraId="1332CAAB" w14:textId="77777777" w:rsidR="00D87403" w:rsidRDefault="00D87403" w:rsidP="002F2DDB">
            <w:pPr>
              <w:spacing w:before="120" w:after="120"/>
              <w:rPr>
                <w:rFonts w:ascii="Times New Roman" w:hAnsi="Times New Roman"/>
              </w:rPr>
            </w:pPr>
          </w:p>
          <w:p w14:paraId="1E95CD47" w14:textId="77777777" w:rsidR="00D87403" w:rsidRPr="002F2DDB" w:rsidRDefault="00D87403" w:rsidP="002F2DDB">
            <w:pPr>
              <w:spacing w:before="120" w:after="120"/>
              <w:rPr>
                <w:rFonts w:ascii="Times New Roman" w:hAnsi="Times New Roman"/>
              </w:rPr>
            </w:pPr>
          </w:p>
          <w:tbl>
            <w:tblPr>
              <w:tblW w:w="7506" w:type="dxa"/>
              <w:jc w:val="center"/>
              <w:tblBorders>
                <w:top w:val="single" w:sz="4" w:space="0" w:color="auto"/>
                <w:left w:val="single" w:sz="4" w:space="0" w:color="auto"/>
                <w:bottom w:val="single" w:sz="4" w:space="0" w:color="auto"/>
                <w:right w:val="single" w:sz="4" w:space="0" w:color="auto"/>
              </w:tblBorders>
              <w:tblLook w:val="01E0" w:firstRow="1" w:lastRow="1" w:firstColumn="1" w:lastColumn="1" w:noHBand="0" w:noVBand="0"/>
            </w:tblPr>
            <w:tblGrid>
              <w:gridCol w:w="1863"/>
              <w:gridCol w:w="825"/>
              <w:gridCol w:w="532"/>
              <w:gridCol w:w="523"/>
              <w:gridCol w:w="1883"/>
              <w:gridCol w:w="825"/>
              <w:gridCol w:w="532"/>
              <w:gridCol w:w="523"/>
            </w:tblGrid>
            <w:tr w:rsidR="002F2DDB" w:rsidRPr="00365E06" w14:paraId="192941AD" w14:textId="77777777" w:rsidTr="00D87403">
              <w:trPr>
                <w:jc w:val="center"/>
              </w:trPr>
              <w:tc>
                <w:tcPr>
                  <w:tcW w:w="1863" w:type="dxa"/>
                  <w:tcBorders>
                    <w:bottom w:val="nil"/>
                  </w:tcBorders>
                  <w:vAlign w:val="bottom"/>
                </w:tcPr>
                <w:p w14:paraId="73F0D762" w14:textId="77777777" w:rsidR="002F2DDB" w:rsidRPr="00365E06" w:rsidRDefault="002F2DDB" w:rsidP="003E5DBA">
                  <w:pPr>
                    <w:spacing w:before="120"/>
                    <w:rPr>
                      <w:rFonts w:ascii="Arial" w:hAnsi="Arial" w:cs="Arial"/>
                      <w:b/>
                      <w:sz w:val="22"/>
                      <w:szCs w:val="22"/>
                    </w:rPr>
                  </w:pPr>
                </w:p>
              </w:tc>
              <w:tc>
                <w:tcPr>
                  <w:tcW w:w="825" w:type="dxa"/>
                  <w:tcMar>
                    <w:left w:w="43" w:type="dxa"/>
                    <w:right w:w="43" w:type="dxa"/>
                  </w:tcMar>
                  <w:vAlign w:val="bottom"/>
                </w:tcPr>
                <w:p w14:paraId="7983CC73" w14:textId="77777777" w:rsidR="002F2DDB" w:rsidRPr="00365E06" w:rsidRDefault="002F2DDB" w:rsidP="003E5DBA">
                  <w:pPr>
                    <w:spacing w:before="100" w:beforeAutospacing="1" w:after="100" w:afterAutospacing="1"/>
                    <w:jc w:val="center"/>
                    <w:rPr>
                      <w:rFonts w:ascii="Arial" w:hAnsi="Arial" w:cs="Arial"/>
                      <w:sz w:val="16"/>
                      <w:szCs w:val="16"/>
                    </w:rPr>
                  </w:pPr>
                  <w:r w:rsidRPr="00365E06">
                    <w:rPr>
                      <w:rFonts w:ascii="Arial" w:hAnsi="Arial" w:cs="Arial"/>
                      <w:sz w:val="16"/>
                      <w:szCs w:val="16"/>
                    </w:rPr>
                    <w:t>Not</w:t>
                  </w:r>
                  <w:r w:rsidRPr="00365E06">
                    <w:rPr>
                      <w:rFonts w:ascii="Arial" w:hAnsi="Arial" w:cs="Arial"/>
                      <w:sz w:val="16"/>
                      <w:szCs w:val="16"/>
                    </w:rPr>
                    <w:br/>
                  </w:r>
                  <w:r w:rsidRPr="00365E06">
                    <w:rPr>
                      <w:rFonts w:ascii="Arial" w:hAnsi="Arial" w:cs="Arial"/>
                      <w:sz w:val="16"/>
                      <w:szCs w:val="16"/>
                      <w:u w:val="single"/>
                    </w:rPr>
                    <w:t>Applicable</w:t>
                  </w:r>
                </w:p>
              </w:tc>
              <w:tc>
                <w:tcPr>
                  <w:tcW w:w="532" w:type="dxa"/>
                  <w:tcMar>
                    <w:left w:w="43" w:type="dxa"/>
                    <w:right w:w="43" w:type="dxa"/>
                  </w:tcMar>
                  <w:vAlign w:val="bottom"/>
                </w:tcPr>
                <w:p w14:paraId="50474FBD" w14:textId="77777777" w:rsidR="002F2DDB" w:rsidRPr="00365E06" w:rsidRDefault="002F2DDB" w:rsidP="003E5DBA">
                  <w:pPr>
                    <w:spacing w:before="100" w:beforeAutospacing="1" w:after="100" w:afterAutospacing="1"/>
                    <w:jc w:val="center"/>
                    <w:rPr>
                      <w:rFonts w:ascii="Arial" w:hAnsi="Arial" w:cs="Arial"/>
                      <w:sz w:val="16"/>
                      <w:szCs w:val="16"/>
                      <w:u w:val="single"/>
                    </w:rPr>
                  </w:pPr>
                  <w:r w:rsidRPr="00365E06">
                    <w:rPr>
                      <w:rFonts w:ascii="Arial" w:hAnsi="Arial" w:cs="Arial"/>
                      <w:sz w:val="16"/>
                      <w:szCs w:val="16"/>
                      <w:u w:val="single"/>
                    </w:rPr>
                    <w:t>Yes</w:t>
                  </w:r>
                </w:p>
              </w:tc>
              <w:tc>
                <w:tcPr>
                  <w:tcW w:w="523" w:type="dxa"/>
                  <w:tcBorders>
                    <w:right w:val="single" w:sz="4" w:space="0" w:color="auto"/>
                  </w:tcBorders>
                  <w:tcMar>
                    <w:left w:w="43" w:type="dxa"/>
                    <w:right w:w="43" w:type="dxa"/>
                  </w:tcMar>
                  <w:vAlign w:val="bottom"/>
                </w:tcPr>
                <w:p w14:paraId="5ACAD828" w14:textId="77777777" w:rsidR="002F2DDB" w:rsidRPr="00365E06" w:rsidRDefault="002F2DDB" w:rsidP="003E5DBA">
                  <w:pPr>
                    <w:spacing w:before="100" w:beforeAutospacing="1" w:after="100" w:afterAutospacing="1"/>
                    <w:jc w:val="center"/>
                    <w:rPr>
                      <w:rFonts w:ascii="Arial" w:hAnsi="Arial" w:cs="Arial"/>
                      <w:sz w:val="16"/>
                      <w:szCs w:val="16"/>
                      <w:u w:val="single"/>
                    </w:rPr>
                  </w:pPr>
                  <w:r w:rsidRPr="00365E06">
                    <w:rPr>
                      <w:rFonts w:ascii="Arial" w:hAnsi="Arial" w:cs="Arial"/>
                      <w:sz w:val="16"/>
                      <w:szCs w:val="16"/>
                      <w:u w:val="single"/>
                    </w:rPr>
                    <w:t>No</w:t>
                  </w:r>
                </w:p>
              </w:tc>
              <w:tc>
                <w:tcPr>
                  <w:tcW w:w="1883" w:type="dxa"/>
                  <w:tcBorders>
                    <w:top w:val="single" w:sz="4" w:space="0" w:color="auto"/>
                    <w:left w:val="single" w:sz="4" w:space="0" w:color="auto"/>
                    <w:bottom w:val="nil"/>
                    <w:right w:val="nil"/>
                  </w:tcBorders>
                  <w:vAlign w:val="bottom"/>
                </w:tcPr>
                <w:p w14:paraId="32D34FD9" w14:textId="77777777" w:rsidR="002F2DDB" w:rsidRPr="00365E06" w:rsidRDefault="002F2DDB" w:rsidP="003E5DBA">
                  <w:pPr>
                    <w:spacing w:before="120"/>
                    <w:rPr>
                      <w:rFonts w:ascii="Arial" w:hAnsi="Arial" w:cs="Arial"/>
                      <w:b/>
                      <w:sz w:val="16"/>
                      <w:szCs w:val="16"/>
                    </w:rPr>
                  </w:pPr>
                </w:p>
              </w:tc>
              <w:tc>
                <w:tcPr>
                  <w:tcW w:w="825" w:type="dxa"/>
                  <w:tcBorders>
                    <w:top w:val="single" w:sz="4" w:space="0" w:color="auto"/>
                    <w:left w:val="nil"/>
                    <w:bottom w:val="nil"/>
                    <w:right w:val="nil"/>
                  </w:tcBorders>
                  <w:tcMar>
                    <w:left w:w="43" w:type="dxa"/>
                    <w:right w:w="43" w:type="dxa"/>
                  </w:tcMar>
                  <w:vAlign w:val="bottom"/>
                </w:tcPr>
                <w:p w14:paraId="6FAAFF16" w14:textId="77777777" w:rsidR="002F2DDB" w:rsidRPr="00365E06" w:rsidRDefault="002F2DDB" w:rsidP="003E5DBA">
                  <w:pPr>
                    <w:spacing w:before="100" w:beforeAutospacing="1" w:after="100" w:afterAutospacing="1"/>
                    <w:jc w:val="center"/>
                    <w:rPr>
                      <w:rFonts w:ascii="Arial" w:hAnsi="Arial" w:cs="Arial"/>
                      <w:sz w:val="16"/>
                      <w:szCs w:val="16"/>
                    </w:rPr>
                  </w:pPr>
                  <w:r w:rsidRPr="00365E06">
                    <w:rPr>
                      <w:rFonts w:ascii="Arial" w:hAnsi="Arial" w:cs="Arial"/>
                      <w:sz w:val="16"/>
                      <w:szCs w:val="16"/>
                    </w:rPr>
                    <w:t>Not</w:t>
                  </w:r>
                  <w:r w:rsidRPr="00365E06">
                    <w:rPr>
                      <w:rFonts w:ascii="Arial" w:hAnsi="Arial" w:cs="Arial"/>
                      <w:sz w:val="16"/>
                      <w:szCs w:val="16"/>
                    </w:rPr>
                    <w:br/>
                  </w:r>
                  <w:r w:rsidRPr="00365E06">
                    <w:rPr>
                      <w:rFonts w:ascii="Arial" w:hAnsi="Arial" w:cs="Arial"/>
                      <w:sz w:val="16"/>
                      <w:szCs w:val="16"/>
                      <w:u w:val="single"/>
                    </w:rPr>
                    <w:t>Applicable</w:t>
                  </w:r>
                </w:p>
              </w:tc>
              <w:tc>
                <w:tcPr>
                  <w:tcW w:w="532" w:type="dxa"/>
                  <w:tcBorders>
                    <w:top w:val="single" w:sz="4" w:space="0" w:color="auto"/>
                    <w:left w:val="nil"/>
                    <w:bottom w:val="nil"/>
                    <w:right w:val="nil"/>
                  </w:tcBorders>
                  <w:tcMar>
                    <w:left w:w="43" w:type="dxa"/>
                    <w:right w:w="43" w:type="dxa"/>
                  </w:tcMar>
                  <w:vAlign w:val="bottom"/>
                </w:tcPr>
                <w:p w14:paraId="0E08E53B" w14:textId="77777777" w:rsidR="002F2DDB" w:rsidRPr="00365E06" w:rsidRDefault="002F2DDB" w:rsidP="003E5DBA">
                  <w:pPr>
                    <w:spacing w:before="100" w:beforeAutospacing="1" w:after="100" w:afterAutospacing="1"/>
                    <w:jc w:val="center"/>
                    <w:rPr>
                      <w:rFonts w:ascii="Arial" w:hAnsi="Arial" w:cs="Arial"/>
                      <w:sz w:val="16"/>
                      <w:szCs w:val="16"/>
                      <w:u w:val="single"/>
                    </w:rPr>
                  </w:pPr>
                  <w:r w:rsidRPr="00365E06">
                    <w:rPr>
                      <w:rFonts w:ascii="Arial" w:hAnsi="Arial" w:cs="Arial"/>
                      <w:sz w:val="16"/>
                      <w:szCs w:val="16"/>
                      <w:u w:val="single"/>
                    </w:rPr>
                    <w:t>Yes</w:t>
                  </w:r>
                </w:p>
              </w:tc>
              <w:tc>
                <w:tcPr>
                  <w:tcW w:w="523" w:type="dxa"/>
                  <w:tcBorders>
                    <w:top w:val="single" w:sz="4" w:space="0" w:color="auto"/>
                    <w:left w:val="nil"/>
                    <w:bottom w:val="nil"/>
                  </w:tcBorders>
                  <w:tcMar>
                    <w:left w:w="43" w:type="dxa"/>
                    <w:right w:w="43" w:type="dxa"/>
                  </w:tcMar>
                  <w:vAlign w:val="bottom"/>
                </w:tcPr>
                <w:p w14:paraId="064ED40A" w14:textId="77777777" w:rsidR="002F2DDB" w:rsidRPr="00365E06" w:rsidRDefault="002F2DDB" w:rsidP="003E5DBA">
                  <w:pPr>
                    <w:spacing w:before="100" w:beforeAutospacing="1" w:after="100" w:afterAutospacing="1"/>
                    <w:jc w:val="center"/>
                    <w:rPr>
                      <w:rFonts w:ascii="Arial" w:hAnsi="Arial" w:cs="Arial"/>
                      <w:sz w:val="16"/>
                      <w:szCs w:val="16"/>
                      <w:u w:val="single"/>
                    </w:rPr>
                  </w:pPr>
                  <w:r w:rsidRPr="00365E06">
                    <w:rPr>
                      <w:rFonts w:ascii="Arial" w:hAnsi="Arial" w:cs="Arial"/>
                      <w:sz w:val="16"/>
                      <w:szCs w:val="16"/>
                      <w:u w:val="single"/>
                    </w:rPr>
                    <w:t>No</w:t>
                  </w:r>
                </w:p>
              </w:tc>
            </w:tr>
            <w:tr w:rsidR="002F2DDB" w:rsidRPr="00365E06" w14:paraId="67A0BF49" w14:textId="77777777" w:rsidTr="00D87403">
              <w:trPr>
                <w:jc w:val="center"/>
              </w:trPr>
              <w:tc>
                <w:tcPr>
                  <w:tcW w:w="1863" w:type="dxa"/>
                  <w:tcBorders>
                    <w:top w:val="nil"/>
                    <w:bottom w:val="single" w:sz="4" w:space="0" w:color="auto"/>
                  </w:tcBorders>
                  <w:vAlign w:val="bottom"/>
                </w:tcPr>
                <w:p w14:paraId="5EC94C9B" w14:textId="77777777" w:rsidR="002F2DDB" w:rsidRPr="00365E06" w:rsidRDefault="002F2DDB" w:rsidP="003E5DBA">
                  <w:pPr>
                    <w:spacing w:before="60"/>
                    <w:rPr>
                      <w:rFonts w:ascii="Arial" w:hAnsi="Arial" w:cs="Arial"/>
                      <w:sz w:val="18"/>
                      <w:szCs w:val="18"/>
                    </w:rPr>
                  </w:pPr>
                  <w:r w:rsidRPr="00365E06">
                    <w:rPr>
                      <w:rFonts w:ascii="Arial" w:hAnsi="Arial" w:cs="Arial"/>
                      <w:sz w:val="18"/>
                      <w:szCs w:val="18"/>
                    </w:rPr>
                    <w:t>Lender:</w:t>
                  </w:r>
                </w:p>
              </w:tc>
              <w:tc>
                <w:tcPr>
                  <w:tcW w:w="825" w:type="dxa"/>
                  <w:tcMar>
                    <w:left w:w="43" w:type="dxa"/>
                    <w:right w:w="43" w:type="dxa"/>
                  </w:tcMar>
                  <w:vAlign w:val="bottom"/>
                </w:tcPr>
                <w:p w14:paraId="6B8CD070" w14:textId="77777777" w:rsidR="002F2DDB" w:rsidRPr="00365E06" w:rsidRDefault="002F2DDB" w:rsidP="003E5DBA">
                  <w:pPr>
                    <w:spacing w:before="60"/>
                    <w:jc w:val="center"/>
                    <w:rPr>
                      <w:rFonts w:ascii="Arial" w:hAnsi="Arial" w:cs="Arial"/>
                      <w:sz w:val="20"/>
                      <w:szCs w:val="20"/>
                    </w:rPr>
                  </w:pPr>
                </w:p>
              </w:tc>
              <w:tc>
                <w:tcPr>
                  <w:tcW w:w="532" w:type="dxa"/>
                  <w:tcMar>
                    <w:left w:w="43" w:type="dxa"/>
                    <w:right w:w="43" w:type="dxa"/>
                  </w:tcMar>
                  <w:vAlign w:val="bottom"/>
                </w:tcPr>
                <w:p w14:paraId="14255BBD"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6"/>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23" w:type="dxa"/>
                  <w:tcBorders>
                    <w:right w:val="single" w:sz="4" w:space="0" w:color="auto"/>
                  </w:tcBorders>
                  <w:tcMar>
                    <w:left w:w="43" w:type="dxa"/>
                    <w:right w:w="43" w:type="dxa"/>
                  </w:tcMar>
                  <w:vAlign w:val="bottom"/>
                </w:tcPr>
                <w:p w14:paraId="783D2FA8"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7"/>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1883" w:type="dxa"/>
                  <w:tcBorders>
                    <w:top w:val="nil"/>
                    <w:left w:val="single" w:sz="4" w:space="0" w:color="auto"/>
                    <w:bottom w:val="single" w:sz="4" w:space="0" w:color="auto"/>
                    <w:right w:val="nil"/>
                  </w:tcBorders>
                  <w:vAlign w:val="bottom"/>
                </w:tcPr>
                <w:p w14:paraId="5E5A439B" w14:textId="77777777" w:rsidR="002F2DDB" w:rsidRPr="00365E06" w:rsidRDefault="002F2DDB" w:rsidP="003E5DBA">
                  <w:pPr>
                    <w:spacing w:before="60"/>
                    <w:rPr>
                      <w:rFonts w:ascii="Arial" w:hAnsi="Arial" w:cs="Arial"/>
                      <w:sz w:val="18"/>
                      <w:szCs w:val="18"/>
                    </w:rPr>
                  </w:pPr>
                  <w:r w:rsidRPr="00365E06">
                    <w:rPr>
                      <w:rFonts w:ascii="Arial" w:hAnsi="Arial" w:cs="Arial"/>
                      <w:sz w:val="18"/>
                      <w:szCs w:val="18"/>
                    </w:rPr>
                    <w:t>Appraisal Firm:</w:t>
                  </w:r>
                </w:p>
              </w:tc>
              <w:tc>
                <w:tcPr>
                  <w:tcW w:w="825" w:type="dxa"/>
                  <w:tcBorders>
                    <w:top w:val="nil"/>
                    <w:left w:val="nil"/>
                    <w:bottom w:val="nil"/>
                    <w:right w:val="nil"/>
                  </w:tcBorders>
                  <w:tcMar>
                    <w:left w:w="43" w:type="dxa"/>
                    <w:right w:w="43" w:type="dxa"/>
                  </w:tcMar>
                  <w:vAlign w:val="bottom"/>
                </w:tcPr>
                <w:p w14:paraId="47E069A6" w14:textId="77777777" w:rsidR="002F2DDB"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32" w:type="dxa"/>
                  <w:tcBorders>
                    <w:top w:val="nil"/>
                    <w:left w:val="nil"/>
                    <w:bottom w:val="nil"/>
                    <w:right w:val="nil"/>
                  </w:tcBorders>
                  <w:tcMar>
                    <w:left w:w="43" w:type="dxa"/>
                    <w:right w:w="43" w:type="dxa"/>
                  </w:tcMar>
                  <w:vAlign w:val="bottom"/>
                </w:tcPr>
                <w:p w14:paraId="0741E511"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9"/>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23" w:type="dxa"/>
                  <w:tcBorders>
                    <w:top w:val="nil"/>
                    <w:left w:val="nil"/>
                    <w:bottom w:val="nil"/>
                  </w:tcBorders>
                  <w:tcMar>
                    <w:left w:w="43" w:type="dxa"/>
                    <w:right w:w="43" w:type="dxa"/>
                  </w:tcMar>
                  <w:vAlign w:val="bottom"/>
                </w:tcPr>
                <w:p w14:paraId="05FD75E6"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10"/>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r>
            <w:tr w:rsidR="002F2DDB" w:rsidRPr="00365E06" w14:paraId="5FB75AC3" w14:textId="77777777" w:rsidTr="00D87403">
              <w:trPr>
                <w:jc w:val="center"/>
              </w:trPr>
              <w:tc>
                <w:tcPr>
                  <w:tcW w:w="1863" w:type="dxa"/>
                  <w:tcBorders>
                    <w:top w:val="single" w:sz="4" w:space="0" w:color="auto"/>
                    <w:bottom w:val="single" w:sz="4" w:space="0" w:color="auto"/>
                  </w:tcBorders>
                  <w:vAlign w:val="bottom"/>
                </w:tcPr>
                <w:p w14:paraId="1CD73F58" w14:textId="77777777" w:rsidR="002F2DDB" w:rsidRPr="00365E06" w:rsidRDefault="002F2DDB" w:rsidP="003E5DBA">
                  <w:pPr>
                    <w:spacing w:before="60"/>
                    <w:rPr>
                      <w:rFonts w:ascii="Arial" w:hAnsi="Arial" w:cs="Arial"/>
                      <w:sz w:val="18"/>
                      <w:szCs w:val="18"/>
                    </w:rPr>
                  </w:pPr>
                  <w:r w:rsidRPr="00365E06">
                    <w:rPr>
                      <w:rFonts w:ascii="Arial" w:hAnsi="Arial" w:cs="Arial"/>
                      <w:sz w:val="18"/>
                      <w:szCs w:val="18"/>
                    </w:rPr>
                    <w:t>Management Agent:</w:t>
                  </w:r>
                </w:p>
              </w:tc>
              <w:tc>
                <w:tcPr>
                  <w:tcW w:w="825" w:type="dxa"/>
                  <w:tcMar>
                    <w:left w:w="43" w:type="dxa"/>
                    <w:right w:w="43" w:type="dxa"/>
                  </w:tcMar>
                  <w:vAlign w:val="bottom"/>
                </w:tcPr>
                <w:p w14:paraId="08A5D50F"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5"/>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32" w:type="dxa"/>
                  <w:tcMar>
                    <w:left w:w="43" w:type="dxa"/>
                    <w:right w:w="43" w:type="dxa"/>
                  </w:tcMar>
                  <w:vAlign w:val="bottom"/>
                </w:tcPr>
                <w:p w14:paraId="5CEB5BDE"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6"/>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23" w:type="dxa"/>
                  <w:tcBorders>
                    <w:right w:val="single" w:sz="4" w:space="0" w:color="auto"/>
                  </w:tcBorders>
                  <w:tcMar>
                    <w:left w:w="43" w:type="dxa"/>
                    <w:right w:w="43" w:type="dxa"/>
                  </w:tcMar>
                  <w:vAlign w:val="bottom"/>
                </w:tcPr>
                <w:p w14:paraId="4C302F0F"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7"/>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1883" w:type="dxa"/>
                  <w:tcBorders>
                    <w:top w:val="single" w:sz="4" w:space="0" w:color="auto"/>
                    <w:left w:val="single" w:sz="4" w:space="0" w:color="auto"/>
                    <w:bottom w:val="single" w:sz="4" w:space="0" w:color="auto"/>
                    <w:right w:val="nil"/>
                  </w:tcBorders>
                  <w:vAlign w:val="bottom"/>
                </w:tcPr>
                <w:p w14:paraId="6F8A435D" w14:textId="77777777" w:rsidR="002F2DDB" w:rsidRPr="00365E06" w:rsidRDefault="002F2DDB" w:rsidP="003E5DBA">
                  <w:pPr>
                    <w:spacing w:before="60"/>
                    <w:rPr>
                      <w:rFonts w:ascii="Arial" w:hAnsi="Arial" w:cs="Arial"/>
                      <w:sz w:val="18"/>
                      <w:szCs w:val="18"/>
                    </w:rPr>
                  </w:pPr>
                  <w:r w:rsidRPr="00365E06">
                    <w:rPr>
                      <w:rFonts w:ascii="Arial" w:hAnsi="Arial" w:cs="Arial"/>
                      <w:sz w:val="18"/>
                      <w:szCs w:val="18"/>
                    </w:rPr>
                    <w:t>Environmental Firm:</w:t>
                  </w:r>
                </w:p>
              </w:tc>
              <w:tc>
                <w:tcPr>
                  <w:tcW w:w="825" w:type="dxa"/>
                  <w:tcBorders>
                    <w:top w:val="nil"/>
                    <w:left w:val="nil"/>
                    <w:bottom w:val="nil"/>
                    <w:right w:val="nil"/>
                  </w:tcBorders>
                  <w:tcMar>
                    <w:left w:w="43" w:type="dxa"/>
                    <w:right w:w="43" w:type="dxa"/>
                  </w:tcMar>
                  <w:vAlign w:val="bottom"/>
                </w:tcPr>
                <w:p w14:paraId="26473CB9" w14:textId="77777777" w:rsidR="002F2DDB"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32" w:type="dxa"/>
                  <w:tcBorders>
                    <w:top w:val="nil"/>
                    <w:left w:val="nil"/>
                    <w:bottom w:val="nil"/>
                    <w:right w:val="nil"/>
                  </w:tcBorders>
                  <w:tcMar>
                    <w:left w:w="43" w:type="dxa"/>
                    <w:right w:w="43" w:type="dxa"/>
                  </w:tcMar>
                  <w:vAlign w:val="bottom"/>
                </w:tcPr>
                <w:p w14:paraId="15F15B4D"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9"/>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23" w:type="dxa"/>
                  <w:tcBorders>
                    <w:top w:val="nil"/>
                    <w:left w:val="nil"/>
                    <w:bottom w:val="nil"/>
                  </w:tcBorders>
                  <w:tcMar>
                    <w:left w:w="43" w:type="dxa"/>
                    <w:right w:w="43" w:type="dxa"/>
                  </w:tcMar>
                  <w:vAlign w:val="bottom"/>
                </w:tcPr>
                <w:p w14:paraId="6748677F"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10"/>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r>
            <w:tr w:rsidR="002F2DDB" w:rsidRPr="00365E06" w14:paraId="412D2997" w14:textId="77777777" w:rsidTr="00D87403">
              <w:trPr>
                <w:jc w:val="center"/>
              </w:trPr>
              <w:tc>
                <w:tcPr>
                  <w:tcW w:w="1863" w:type="dxa"/>
                  <w:tcBorders>
                    <w:top w:val="single" w:sz="4" w:space="0" w:color="auto"/>
                    <w:bottom w:val="single" w:sz="4" w:space="0" w:color="auto"/>
                  </w:tcBorders>
                  <w:vAlign w:val="bottom"/>
                </w:tcPr>
                <w:p w14:paraId="1821CCB3" w14:textId="77777777" w:rsidR="002F2DDB" w:rsidRPr="00365E06" w:rsidRDefault="002F2DDB" w:rsidP="003E5DBA">
                  <w:pPr>
                    <w:spacing w:before="60"/>
                    <w:rPr>
                      <w:rFonts w:ascii="Arial" w:hAnsi="Arial" w:cs="Arial"/>
                      <w:sz w:val="18"/>
                      <w:szCs w:val="18"/>
                    </w:rPr>
                  </w:pPr>
                  <w:r w:rsidRPr="00365E06">
                    <w:rPr>
                      <w:rFonts w:ascii="Arial" w:hAnsi="Arial" w:cs="Arial"/>
                      <w:sz w:val="18"/>
                      <w:szCs w:val="18"/>
                    </w:rPr>
                    <w:t>Seller:</w:t>
                  </w:r>
                </w:p>
              </w:tc>
              <w:tc>
                <w:tcPr>
                  <w:tcW w:w="825" w:type="dxa"/>
                  <w:tcMar>
                    <w:left w:w="43" w:type="dxa"/>
                    <w:right w:w="43" w:type="dxa"/>
                  </w:tcMar>
                  <w:vAlign w:val="bottom"/>
                </w:tcPr>
                <w:p w14:paraId="63B6AB0B"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5"/>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32" w:type="dxa"/>
                  <w:tcMar>
                    <w:left w:w="43" w:type="dxa"/>
                    <w:right w:w="43" w:type="dxa"/>
                  </w:tcMar>
                  <w:vAlign w:val="bottom"/>
                </w:tcPr>
                <w:p w14:paraId="71CCB1CA"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6"/>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23" w:type="dxa"/>
                  <w:tcBorders>
                    <w:right w:val="single" w:sz="4" w:space="0" w:color="auto"/>
                  </w:tcBorders>
                  <w:tcMar>
                    <w:left w:w="43" w:type="dxa"/>
                    <w:right w:w="43" w:type="dxa"/>
                  </w:tcMar>
                  <w:vAlign w:val="bottom"/>
                </w:tcPr>
                <w:p w14:paraId="54CD88B2"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7"/>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1883" w:type="dxa"/>
                  <w:tcBorders>
                    <w:top w:val="single" w:sz="4" w:space="0" w:color="auto"/>
                    <w:left w:val="single" w:sz="4" w:space="0" w:color="auto"/>
                    <w:bottom w:val="single" w:sz="4" w:space="0" w:color="auto"/>
                    <w:right w:val="nil"/>
                  </w:tcBorders>
                  <w:vAlign w:val="bottom"/>
                </w:tcPr>
                <w:p w14:paraId="6C01E74F" w14:textId="77777777" w:rsidR="002F2DDB" w:rsidRPr="00365E06" w:rsidRDefault="002F2DDB" w:rsidP="003E5DBA">
                  <w:pPr>
                    <w:spacing w:before="60"/>
                    <w:rPr>
                      <w:rFonts w:ascii="Arial" w:hAnsi="Arial" w:cs="Arial"/>
                      <w:sz w:val="18"/>
                      <w:szCs w:val="18"/>
                    </w:rPr>
                  </w:pPr>
                  <w:r w:rsidRPr="00365E06">
                    <w:rPr>
                      <w:rFonts w:ascii="Arial" w:hAnsi="Arial" w:cs="Arial"/>
                      <w:sz w:val="18"/>
                      <w:szCs w:val="18"/>
                    </w:rPr>
                    <w:t>PCNA Firm:</w:t>
                  </w:r>
                </w:p>
              </w:tc>
              <w:tc>
                <w:tcPr>
                  <w:tcW w:w="825" w:type="dxa"/>
                  <w:tcBorders>
                    <w:top w:val="nil"/>
                    <w:left w:val="nil"/>
                    <w:bottom w:val="nil"/>
                    <w:right w:val="nil"/>
                  </w:tcBorders>
                  <w:tcMar>
                    <w:left w:w="43" w:type="dxa"/>
                    <w:right w:w="43" w:type="dxa"/>
                  </w:tcMar>
                  <w:vAlign w:val="bottom"/>
                </w:tcPr>
                <w:p w14:paraId="2013A8F4" w14:textId="77777777" w:rsidR="002F2DDB"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32" w:type="dxa"/>
                  <w:tcBorders>
                    <w:top w:val="nil"/>
                    <w:left w:val="nil"/>
                    <w:bottom w:val="nil"/>
                    <w:right w:val="nil"/>
                  </w:tcBorders>
                  <w:tcMar>
                    <w:left w:w="43" w:type="dxa"/>
                    <w:right w:w="43" w:type="dxa"/>
                  </w:tcMar>
                  <w:vAlign w:val="bottom"/>
                </w:tcPr>
                <w:p w14:paraId="2D4557A8"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9"/>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23" w:type="dxa"/>
                  <w:tcBorders>
                    <w:top w:val="nil"/>
                    <w:left w:val="nil"/>
                    <w:bottom w:val="nil"/>
                  </w:tcBorders>
                  <w:tcMar>
                    <w:left w:w="43" w:type="dxa"/>
                    <w:right w:w="43" w:type="dxa"/>
                  </w:tcMar>
                  <w:vAlign w:val="bottom"/>
                </w:tcPr>
                <w:p w14:paraId="584098A7"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10"/>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r>
            <w:tr w:rsidR="002F2DDB" w:rsidRPr="00365E06" w14:paraId="139D58B4" w14:textId="77777777" w:rsidTr="00D87403">
              <w:trPr>
                <w:jc w:val="center"/>
              </w:trPr>
              <w:tc>
                <w:tcPr>
                  <w:tcW w:w="1863" w:type="dxa"/>
                  <w:tcBorders>
                    <w:top w:val="single" w:sz="4" w:space="0" w:color="auto"/>
                  </w:tcBorders>
                  <w:vAlign w:val="bottom"/>
                </w:tcPr>
                <w:p w14:paraId="7CA16769" w14:textId="2F950B5E" w:rsidR="002F2DDB" w:rsidRPr="00365E06" w:rsidRDefault="00946148" w:rsidP="003E5DBA">
                  <w:pPr>
                    <w:spacing w:before="60"/>
                    <w:rPr>
                      <w:rFonts w:ascii="Arial" w:hAnsi="Arial" w:cs="Arial"/>
                      <w:sz w:val="18"/>
                      <w:szCs w:val="18"/>
                    </w:rPr>
                  </w:pPr>
                  <w:r>
                    <w:rPr>
                      <w:rFonts w:ascii="Arial" w:hAnsi="Arial" w:cs="Arial"/>
                      <w:b/>
                      <w:bCs/>
                      <w:sz w:val="18"/>
                      <w:szCs w:val="18"/>
                    </w:rPr>
                    <w:t>Other:</w:t>
                  </w:r>
                </w:p>
              </w:tc>
              <w:tc>
                <w:tcPr>
                  <w:tcW w:w="825" w:type="dxa"/>
                  <w:tcMar>
                    <w:left w:w="43" w:type="dxa"/>
                    <w:right w:w="43" w:type="dxa"/>
                  </w:tcMar>
                  <w:vAlign w:val="bottom"/>
                </w:tcPr>
                <w:p w14:paraId="57091404"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5"/>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32" w:type="dxa"/>
                  <w:tcMar>
                    <w:left w:w="43" w:type="dxa"/>
                    <w:right w:w="43" w:type="dxa"/>
                  </w:tcMar>
                  <w:vAlign w:val="bottom"/>
                </w:tcPr>
                <w:p w14:paraId="1251B473"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6"/>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23" w:type="dxa"/>
                  <w:tcBorders>
                    <w:right w:val="single" w:sz="4" w:space="0" w:color="auto"/>
                  </w:tcBorders>
                  <w:tcMar>
                    <w:left w:w="43" w:type="dxa"/>
                    <w:right w:w="43" w:type="dxa"/>
                  </w:tcMar>
                  <w:vAlign w:val="bottom"/>
                </w:tcPr>
                <w:p w14:paraId="63844ED5"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7"/>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1883" w:type="dxa"/>
                  <w:tcBorders>
                    <w:top w:val="single" w:sz="4" w:space="0" w:color="auto"/>
                    <w:left w:val="single" w:sz="4" w:space="0" w:color="auto"/>
                    <w:bottom w:val="single" w:sz="4" w:space="0" w:color="auto"/>
                    <w:right w:val="nil"/>
                  </w:tcBorders>
                  <w:vAlign w:val="bottom"/>
                </w:tcPr>
                <w:p w14:paraId="65D11DEA" w14:textId="77777777" w:rsidR="00D87403" w:rsidRPr="00365E06" w:rsidRDefault="00EA5D1E" w:rsidP="00A86909">
                  <w:pPr>
                    <w:spacing w:before="60"/>
                    <w:rPr>
                      <w:rFonts w:ascii="Arial" w:hAnsi="Arial" w:cs="Arial"/>
                      <w:sz w:val="18"/>
                      <w:szCs w:val="18"/>
                    </w:rPr>
                  </w:pPr>
                  <w:r>
                    <w:rPr>
                      <w:rFonts w:ascii="Arial" w:hAnsi="Arial" w:cs="Arial"/>
                      <w:sz w:val="18"/>
                      <w:szCs w:val="18"/>
                    </w:rPr>
                    <w:t>G</w:t>
                  </w:r>
                  <w:r w:rsidR="00A86909">
                    <w:rPr>
                      <w:rFonts w:ascii="Arial" w:hAnsi="Arial" w:cs="Arial"/>
                      <w:sz w:val="18"/>
                      <w:szCs w:val="18"/>
                    </w:rPr>
                    <w:t xml:space="preserve">eneral </w:t>
                  </w:r>
                  <w:r>
                    <w:rPr>
                      <w:rFonts w:ascii="Arial" w:hAnsi="Arial" w:cs="Arial"/>
                      <w:sz w:val="18"/>
                      <w:szCs w:val="18"/>
                    </w:rPr>
                    <w:t>C</w:t>
                  </w:r>
                  <w:r w:rsidR="00A86909">
                    <w:rPr>
                      <w:rFonts w:ascii="Arial" w:hAnsi="Arial" w:cs="Arial"/>
                      <w:sz w:val="18"/>
                      <w:szCs w:val="18"/>
                    </w:rPr>
                    <w:t>ontractor</w:t>
                  </w:r>
                  <w:r>
                    <w:rPr>
                      <w:rFonts w:ascii="Arial" w:hAnsi="Arial" w:cs="Arial"/>
                      <w:sz w:val="18"/>
                      <w:szCs w:val="18"/>
                    </w:rPr>
                    <w:t>:</w:t>
                  </w:r>
                </w:p>
              </w:tc>
              <w:tc>
                <w:tcPr>
                  <w:tcW w:w="825" w:type="dxa"/>
                  <w:tcBorders>
                    <w:top w:val="nil"/>
                    <w:left w:val="nil"/>
                    <w:bottom w:val="nil"/>
                    <w:right w:val="nil"/>
                  </w:tcBorders>
                  <w:tcMar>
                    <w:left w:w="43" w:type="dxa"/>
                    <w:right w:w="43" w:type="dxa"/>
                  </w:tcMar>
                  <w:vAlign w:val="bottom"/>
                </w:tcPr>
                <w:p w14:paraId="2275805D"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32" w:type="dxa"/>
                  <w:tcBorders>
                    <w:top w:val="nil"/>
                    <w:left w:val="nil"/>
                    <w:bottom w:val="nil"/>
                    <w:right w:val="nil"/>
                  </w:tcBorders>
                  <w:tcMar>
                    <w:left w:w="43" w:type="dxa"/>
                    <w:right w:w="43" w:type="dxa"/>
                  </w:tcMar>
                  <w:vAlign w:val="bottom"/>
                </w:tcPr>
                <w:p w14:paraId="10CA27E9"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9"/>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23" w:type="dxa"/>
                  <w:tcBorders>
                    <w:top w:val="nil"/>
                    <w:left w:val="nil"/>
                    <w:bottom w:val="nil"/>
                  </w:tcBorders>
                  <w:tcMar>
                    <w:left w:w="43" w:type="dxa"/>
                    <w:right w:w="43" w:type="dxa"/>
                  </w:tcMar>
                  <w:vAlign w:val="bottom"/>
                </w:tcPr>
                <w:p w14:paraId="3669CAFF"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10"/>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r>
            <w:tr w:rsidR="00D87403" w:rsidRPr="00365E06" w14:paraId="7F5AE6C7" w14:textId="77777777" w:rsidTr="00D87403">
              <w:trPr>
                <w:jc w:val="center"/>
              </w:trPr>
              <w:tc>
                <w:tcPr>
                  <w:tcW w:w="1863" w:type="dxa"/>
                  <w:tcBorders>
                    <w:top w:val="single" w:sz="4" w:space="0" w:color="auto"/>
                  </w:tcBorders>
                  <w:vAlign w:val="bottom"/>
                </w:tcPr>
                <w:p w14:paraId="1660B07C" w14:textId="77777777" w:rsidR="00D87403" w:rsidRPr="00365E06" w:rsidRDefault="00D87403" w:rsidP="003E5DBA">
                  <w:pPr>
                    <w:spacing w:before="60"/>
                    <w:rPr>
                      <w:rFonts w:ascii="Arial" w:hAnsi="Arial" w:cs="Arial"/>
                      <w:sz w:val="18"/>
                      <w:szCs w:val="18"/>
                    </w:rPr>
                  </w:pPr>
                </w:p>
              </w:tc>
              <w:tc>
                <w:tcPr>
                  <w:tcW w:w="825" w:type="dxa"/>
                  <w:tcMar>
                    <w:left w:w="43" w:type="dxa"/>
                    <w:right w:w="43" w:type="dxa"/>
                  </w:tcMar>
                  <w:vAlign w:val="bottom"/>
                </w:tcPr>
                <w:p w14:paraId="165F3647" w14:textId="77777777" w:rsidR="00D87403" w:rsidRPr="00365E06" w:rsidRDefault="00D87403" w:rsidP="003E5DBA">
                  <w:pPr>
                    <w:spacing w:before="60"/>
                    <w:jc w:val="center"/>
                    <w:rPr>
                      <w:rFonts w:ascii="Arial" w:hAnsi="Arial" w:cs="Arial"/>
                      <w:sz w:val="20"/>
                      <w:szCs w:val="20"/>
                    </w:rPr>
                  </w:pPr>
                </w:p>
              </w:tc>
              <w:tc>
                <w:tcPr>
                  <w:tcW w:w="532" w:type="dxa"/>
                  <w:tcMar>
                    <w:left w:w="43" w:type="dxa"/>
                    <w:right w:w="43" w:type="dxa"/>
                  </w:tcMar>
                  <w:vAlign w:val="bottom"/>
                </w:tcPr>
                <w:p w14:paraId="5DB2023B" w14:textId="77777777" w:rsidR="00D87403" w:rsidRPr="00365E06" w:rsidRDefault="00D87403" w:rsidP="003E5DBA">
                  <w:pPr>
                    <w:spacing w:before="60"/>
                    <w:jc w:val="center"/>
                    <w:rPr>
                      <w:rFonts w:ascii="Arial" w:hAnsi="Arial" w:cs="Arial"/>
                      <w:sz w:val="20"/>
                      <w:szCs w:val="20"/>
                    </w:rPr>
                  </w:pPr>
                </w:p>
              </w:tc>
              <w:tc>
                <w:tcPr>
                  <w:tcW w:w="523" w:type="dxa"/>
                  <w:tcBorders>
                    <w:right w:val="single" w:sz="4" w:space="0" w:color="auto"/>
                  </w:tcBorders>
                  <w:tcMar>
                    <w:left w:w="43" w:type="dxa"/>
                    <w:right w:w="43" w:type="dxa"/>
                  </w:tcMar>
                  <w:vAlign w:val="bottom"/>
                </w:tcPr>
                <w:p w14:paraId="110C735E" w14:textId="77777777" w:rsidR="00D87403" w:rsidRPr="00365E06" w:rsidRDefault="00D87403" w:rsidP="003E5DBA">
                  <w:pPr>
                    <w:spacing w:before="60"/>
                    <w:jc w:val="center"/>
                    <w:rPr>
                      <w:rFonts w:ascii="Arial" w:hAnsi="Arial" w:cs="Arial"/>
                      <w:sz w:val="20"/>
                      <w:szCs w:val="20"/>
                    </w:rPr>
                  </w:pPr>
                </w:p>
              </w:tc>
              <w:tc>
                <w:tcPr>
                  <w:tcW w:w="1883" w:type="dxa"/>
                  <w:tcBorders>
                    <w:top w:val="single" w:sz="4" w:space="0" w:color="auto"/>
                    <w:left w:val="single" w:sz="4" w:space="0" w:color="auto"/>
                    <w:bottom w:val="single" w:sz="4" w:space="0" w:color="auto"/>
                    <w:right w:val="nil"/>
                  </w:tcBorders>
                  <w:vAlign w:val="bottom"/>
                </w:tcPr>
                <w:p w14:paraId="25B2A023" w14:textId="77777777" w:rsidR="00D87403" w:rsidRDefault="00D87403" w:rsidP="00A86909">
                  <w:pPr>
                    <w:spacing w:before="60"/>
                    <w:rPr>
                      <w:rFonts w:ascii="Arial" w:hAnsi="Arial" w:cs="Arial"/>
                      <w:sz w:val="18"/>
                      <w:szCs w:val="18"/>
                    </w:rPr>
                  </w:pPr>
                  <w:r>
                    <w:rPr>
                      <w:rFonts w:ascii="Arial" w:hAnsi="Arial" w:cs="Arial"/>
                      <w:sz w:val="18"/>
                      <w:szCs w:val="18"/>
                    </w:rPr>
                    <w:t>Architect:</w:t>
                  </w:r>
                </w:p>
              </w:tc>
              <w:tc>
                <w:tcPr>
                  <w:tcW w:w="825" w:type="dxa"/>
                  <w:tcBorders>
                    <w:top w:val="nil"/>
                    <w:left w:val="nil"/>
                    <w:bottom w:val="nil"/>
                    <w:right w:val="nil"/>
                  </w:tcBorders>
                  <w:tcMar>
                    <w:left w:w="43" w:type="dxa"/>
                    <w:right w:w="43" w:type="dxa"/>
                  </w:tcMar>
                  <w:vAlign w:val="bottom"/>
                </w:tcPr>
                <w:p w14:paraId="50B62107" w14:textId="77777777" w:rsidR="00D87403"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32" w:type="dxa"/>
                  <w:tcBorders>
                    <w:top w:val="nil"/>
                    <w:left w:val="nil"/>
                    <w:bottom w:val="nil"/>
                    <w:right w:val="nil"/>
                  </w:tcBorders>
                  <w:tcMar>
                    <w:left w:w="43" w:type="dxa"/>
                    <w:right w:w="43" w:type="dxa"/>
                  </w:tcMar>
                  <w:vAlign w:val="bottom"/>
                </w:tcPr>
                <w:p w14:paraId="761DD9DD" w14:textId="77777777" w:rsidR="00D87403"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23" w:type="dxa"/>
                  <w:tcBorders>
                    <w:top w:val="nil"/>
                    <w:left w:val="nil"/>
                    <w:bottom w:val="nil"/>
                  </w:tcBorders>
                  <w:tcMar>
                    <w:left w:w="43" w:type="dxa"/>
                    <w:right w:w="43" w:type="dxa"/>
                  </w:tcMar>
                  <w:vAlign w:val="bottom"/>
                </w:tcPr>
                <w:p w14:paraId="723BE8B2" w14:textId="77777777" w:rsidR="00D87403"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r>
            <w:tr w:rsidR="00D87403" w:rsidRPr="00365E06" w14:paraId="06F81E7F" w14:textId="77777777" w:rsidTr="00D87403">
              <w:trPr>
                <w:jc w:val="center"/>
              </w:trPr>
              <w:tc>
                <w:tcPr>
                  <w:tcW w:w="1863" w:type="dxa"/>
                  <w:tcBorders>
                    <w:top w:val="single" w:sz="4" w:space="0" w:color="auto"/>
                  </w:tcBorders>
                  <w:vAlign w:val="bottom"/>
                </w:tcPr>
                <w:p w14:paraId="5D5452B5" w14:textId="77777777" w:rsidR="00D87403" w:rsidRPr="00365E06" w:rsidRDefault="00D87403" w:rsidP="003E5DBA">
                  <w:pPr>
                    <w:spacing w:before="60"/>
                    <w:rPr>
                      <w:rFonts w:ascii="Arial" w:hAnsi="Arial" w:cs="Arial"/>
                      <w:sz w:val="18"/>
                      <w:szCs w:val="18"/>
                    </w:rPr>
                  </w:pPr>
                </w:p>
              </w:tc>
              <w:tc>
                <w:tcPr>
                  <w:tcW w:w="825" w:type="dxa"/>
                  <w:tcMar>
                    <w:left w:w="43" w:type="dxa"/>
                    <w:right w:w="43" w:type="dxa"/>
                  </w:tcMar>
                  <w:vAlign w:val="bottom"/>
                </w:tcPr>
                <w:p w14:paraId="06F5D1AF" w14:textId="77777777" w:rsidR="00D87403" w:rsidRPr="00365E06" w:rsidRDefault="00D87403" w:rsidP="003E5DBA">
                  <w:pPr>
                    <w:spacing w:before="60"/>
                    <w:jc w:val="center"/>
                    <w:rPr>
                      <w:rFonts w:ascii="Arial" w:hAnsi="Arial" w:cs="Arial"/>
                      <w:sz w:val="20"/>
                      <w:szCs w:val="20"/>
                    </w:rPr>
                  </w:pPr>
                </w:p>
              </w:tc>
              <w:tc>
                <w:tcPr>
                  <w:tcW w:w="532" w:type="dxa"/>
                  <w:tcMar>
                    <w:left w:w="43" w:type="dxa"/>
                    <w:right w:w="43" w:type="dxa"/>
                  </w:tcMar>
                  <w:vAlign w:val="bottom"/>
                </w:tcPr>
                <w:p w14:paraId="1F79D794" w14:textId="77777777" w:rsidR="00D87403" w:rsidRPr="00365E06" w:rsidRDefault="00D87403" w:rsidP="003E5DBA">
                  <w:pPr>
                    <w:spacing w:before="60"/>
                    <w:jc w:val="center"/>
                    <w:rPr>
                      <w:rFonts w:ascii="Arial" w:hAnsi="Arial" w:cs="Arial"/>
                      <w:sz w:val="20"/>
                      <w:szCs w:val="20"/>
                    </w:rPr>
                  </w:pPr>
                </w:p>
              </w:tc>
              <w:tc>
                <w:tcPr>
                  <w:tcW w:w="523" w:type="dxa"/>
                  <w:tcBorders>
                    <w:right w:val="single" w:sz="4" w:space="0" w:color="auto"/>
                  </w:tcBorders>
                  <w:tcMar>
                    <w:left w:w="43" w:type="dxa"/>
                    <w:right w:w="43" w:type="dxa"/>
                  </w:tcMar>
                  <w:vAlign w:val="bottom"/>
                </w:tcPr>
                <w:p w14:paraId="20501AAA" w14:textId="77777777" w:rsidR="00D87403" w:rsidRPr="00365E06" w:rsidRDefault="00D87403" w:rsidP="003E5DBA">
                  <w:pPr>
                    <w:spacing w:before="60"/>
                    <w:jc w:val="center"/>
                    <w:rPr>
                      <w:rFonts w:ascii="Arial" w:hAnsi="Arial" w:cs="Arial"/>
                      <w:sz w:val="20"/>
                      <w:szCs w:val="20"/>
                    </w:rPr>
                  </w:pPr>
                </w:p>
              </w:tc>
              <w:tc>
                <w:tcPr>
                  <w:tcW w:w="1883" w:type="dxa"/>
                  <w:tcBorders>
                    <w:top w:val="single" w:sz="4" w:space="0" w:color="auto"/>
                    <w:left w:val="single" w:sz="4" w:space="0" w:color="auto"/>
                    <w:bottom w:val="single" w:sz="4" w:space="0" w:color="auto"/>
                    <w:right w:val="nil"/>
                  </w:tcBorders>
                  <w:vAlign w:val="bottom"/>
                </w:tcPr>
                <w:p w14:paraId="3C1BB3B1" w14:textId="77777777" w:rsidR="00D87403" w:rsidRDefault="00D87403" w:rsidP="00A86909">
                  <w:pPr>
                    <w:spacing w:before="60"/>
                    <w:rPr>
                      <w:rFonts w:ascii="Arial" w:hAnsi="Arial" w:cs="Arial"/>
                      <w:sz w:val="18"/>
                      <w:szCs w:val="18"/>
                    </w:rPr>
                  </w:pPr>
                  <w:r>
                    <w:rPr>
                      <w:rFonts w:ascii="Arial" w:hAnsi="Arial" w:cs="Arial"/>
                      <w:sz w:val="18"/>
                      <w:szCs w:val="18"/>
                    </w:rPr>
                    <w:t>Lender’s Broker:</w:t>
                  </w:r>
                </w:p>
              </w:tc>
              <w:tc>
                <w:tcPr>
                  <w:tcW w:w="825" w:type="dxa"/>
                  <w:tcBorders>
                    <w:top w:val="nil"/>
                    <w:left w:val="nil"/>
                    <w:bottom w:val="nil"/>
                    <w:right w:val="nil"/>
                  </w:tcBorders>
                  <w:tcMar>
                    <w:left w:w="43" w:type="dxa"/>
                    <w:right w:w="43" w:type="dxa"/>
                  </w:tcMar>
                  <w:vAlign w:val="bottom"/>
                </w:tcPr>
                <w:p w14:paraId="0DC94F2B" w14:textId="77777777" w:rsidR="00D87403"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32" w:type="dxa"/>
                  <w:tcBorders>
                    <w:top w:val="nil"/>
                    <w:left w:val="nil"/>
                    <w:bottom w:val="nil"/>
                    <w:right w:val="nil"/>
                  </w:tcBorders>
                  <w:tcMar>
                    <w:left w:w="43" w:type="dxa"/>
                    <w:right w:w="43" w:type="dxa"/>
                  </w:tcMar>
                  <w:vAlign w:val="bottom"/>
                </w:tcPr>
                <w:p w14:paraId="7EEECB21" w14:textId="77777777" w:rsidR="00D87403"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23" w:type="dxa"/>
                  <w:tcBorders>
                    <w:top w:val="nil"/>
                    <w:left w:val="nil"/>
                    <w:bottom w:val="nil"/>
                  </w:tcBorders>
                  <w:tcMar>
                    <w:left w:w="43" w:type="dxa"/>
                    <w:right w:w="43" w:type="dxa"/>
                  </w:tcMar>
                  <w:vAlign w:val="bottom"/>
                </w:tcPr>
                <w:p w14:paraId="29F3BF21" w14:textId="77777777" w:rsidR="00D87403"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r>
            <w:tr w:rsidR="00D87403" w:rsidRPr="00365E06" w14:paraId="3C922B14" w14:textId="77777777" w:rsidTr="00D87403">
              <w:trPr>
                <w:jc w:val="center"/>
              </w:trPr>
              <w:tc>
                <w:tcPr>
                  <w:tcW w:w="1863" w:type="dxa"/>
                  <w:tcBorders>
                    <w:top w:val="single" w:sz="4" w:space="0" w:color="auto"/>
                  </w:tcBorders>
                  <w:vAlign w:val="bottom"/>
                </w:tcPr>
                <w:p w14:paraId="77B6A8E1" w14:textId="77777777" w:rsidR="00D87403" w:rsidRPr="00365E06" w:rsidRDefault="00D87403" w:rsidP="003E5DBA">
                  <w:pPr>
                    <w:spacing w:before="60"/>
                    <w:rPr>
                      <w:rFonts w:ascii="Arial" w:hAnsi="Arial" w:cs="Arial"/>
                      <w:sz w:val="18"/>
                      <w:szCs w:val="18"/>
                    </w:rPr>
                  </w:pPr>
                </w:p>
              </w:tc>
              <w:tc>
                <w:tcPr>
                  <w:tcW w:w="825" w:type="dxa"/>
                  <w:tcMar>
                    <w:left w:w="43" w:type="dxa"/>
                    <w:right w:w="43" w:type="dxa"/>
                  </w:tcMar>
                  <w:vAlign w:val="bottom"/>
                </w:tcPr>
                <w:p w14:paraId="3579A92A" w14:textId="77777777" w:rsidR="00D87403" w:rsidRPr="00365E06" w:rsidRDefault="00D87403" w:rsidP="003E5DBA">
                  <w:pPr>
                    <w:spacing w:before="60"/>
                    <w:jc w:val="center"/>
                    <w:rPr>
                      <w:rFonts w:ascii="Arial" w:hAnsi="Arial" w:cs="Arial"/>
                      <w:sz w:val="20"/>
                      <w:szCs w:val="20"/>
                    </w:rPr>
                  </w:pPr>
                </w:p>
              </w:tc>
              <w:tc>
                <w:tcPr>
                  <w:tcW w:w="532" w:type="dxa"/>
                  <w:tcMar>
                    <w:left w:w="43" w:type="dxa"/>
                    <w:right w:w="43" w:type="dxa"/>
                  </w:tcMar>
                  <w:vAlign w:val="bottom"/>
                </w:tcPr>
                <w:p w14:paraId="175B799E" w14:textId="77777777" w:rsidR="00D87403" w:rsidRPr="00365E06" w:rsidRDefault="00D87403" w:rsidP="003E5DBA">
                  <w:pPr>
                    <w:spacing w:before="60"/>
                    <w:jc w:val="center"/>
                    <w:rPr>
                      <w:rFonts w:ascii="Arial" w:hAnsi="Arial" w:cs="Arial"/>
                      <w:sz w:val="20"/>
                      <w:szCs w:val="20"/>
                    </w:rPr>
                  </w:pPr>
                </w:p>
              </w:tc>
              <w:tc>
                <w:tcPr>
                  <w:tcW w:w="523" w:type="dxa"/>
                  <w:tcBorders>
                    <w:right w:val="single" w:sz="4" w:space="0" w:color="auto"/>
                  </w:tcBorders>
                  <w:tcMar>
                    <w:left w:w="43" w:type="dxa"/>
                    <w:right w:w="43" w:type="dxa"/>
                  </w:tcMar>
                  <w:vAlign w:val="bottom"/>
                </w:tcPr>
                <w:p w14:paraId="2B554F35" w14:textId="77777777" w:rsidR="00D87403" w:rsidRPr="00365E06" w:rsidRDefault="00D87403" w:rsidP="003E5DBA">
                  <w:pPr>
                    <w:spacing w:before="60"/>
                    <w:jc w:val="center"/>
                    <w:rPr>
                      <w:rFonts w:ascii="Arial" w:hAnsi="Arial" w:cs="Arial"/>
                      <w:sz w:val="20"/>
                      <w:szCs w:val="20"/>
                    </w:rPr>
                  </w:pPr>
                </w:p>
              </w:tc>
              <w:tc>
                <w:tcPr>
                  <w:tcW w:w="1883" w:type="dxa"/>
                  <w:tcBorders>
                    <w:top w:val="single" w:sz="4" w:space="0" w:color="auto"/>
                    <w:left w:val="single" w:sz="4" w:space="0" w:color="auto"/>
                    <w:bottom w:val="single" w:sz="4" w:space="0" w:color="auto"/>
                    <w:right w:val="nil"/>
                  </w:tcBorders>
                  <w:vAlign w:val="bottom"/>
                </w:tcPr>
                <w:p w14:paraId="02CC6F90" w14:textId="77777777" w:rsidR="00D87403" w:rsidRDefault="00D87403" w:rsidP="00A86909">
                  <w:pPr>
                    <w:spacing w:before="60"/>
                    <w:rPr>
                      <w:rFonts w:ascii="Arial" w:hAnsi="Arial" w:cs="Arial"/>
                      <w:sz w:val="18"/>
                      <w:szCs w:val="18"/>
                    </w:rPr>
                  </w:pPr>
                  <w:r>
                    <w:rPr>
                      <w:rFonts w:ascii="Arial" w:hAnsi="Arial" w:cs="Arial"/>
                      <w:sz w:val="18"/>
                      <w:szCs w:val="18"/>
                    </w:rPr>
                    <w:t>Title Company</w:t>
                  </w:r>
                  <w:r w:rsidR="00946148">
                    <w:rPr>
                      <w:rFonts w:ascii="Arial" w:hAnsi="Arial" w:cs="Arial"/>
                      <w:sz w:val="18"/>
                      <w:szCs w:val="18"/>
                    </w:rPr>
                    <w:t>/Title Agent</w:t>
                  </w:r>
                  <w:r>
                    <w:rPr>
                      <w:rFonts w:ascii="Arial" w:hAnsi="Arial" w:cs="Arial"/>
                      <w:sz w:val="18"/>
                      <w:szCs w:val="18"/>
                    </w:rPr>
                    <w:t>:</w:t>
                  </w:r>
                </w:p>
              </w:tc>
              <w:tc>
                <w:tcPr>
                  <w:tcW w:w="825" w:type="dxa"/>
                  <w:tcBorders>
                    <w:top w:val="nil"/>
                    <w:left w:val="nil"/>
                    <w:bottom w:val="nil"/>
                    <w:right w:val="nil"/>
                  </w:tcBorders>
                  <w:tcMar>
                    <w:left w:w="43" w:type="dxa"/>
                    <w:right w:w="43" w:type="dxa"/>
                  </w:tcMar>
                  <w:vAlign w:val="bottom"/>
                </w:tcPr>
                <w:p w14:paraId="77E0897A" w14:textId="77777777" w:rsidR="00D87403"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32" w:type="dxa"/>
                  <w:tcBorders>
                    <w:top w:val="nil"/>
                    <w:left w:val="nil"/>
                    <w:bottom w:val="nil"/>
                    <w:right w:val="nil"/>
                  </w:tcBorders>
                  <w:tcMar>
                    <w:left w:w="43" w:type="dxa"/>
                    <w:right w:w="43" w:type="dxa"/>
                  </w:tcMar>
                  <w:vAlign w:val="bottom"/>
                </w:tcPr>
                <w:p w14:paraId="7C0706EE" w14:textId="77777777" w:rsidR="00D87403"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23" w:type="dxa"/>
                  <w:tcBorders>
                    <w:top w:val="nil"/>
                    <w:left w:val="nil"/>
                    <w:bottom w:val="nil"/>
                  </w:tcBorders>
                  <w:tcMar>
                    <w:left w:w="43" w:type="dxa"/>
                    <w:right w:w="43" w:type="dxa"/>
                  </w:tcMar>
                  <w:vAlign w:val="bottom"/>
                </w:tcPr>
                <w:p w14:paraId="34A1C1BC" w14:textId="77777777" w:rsidR="00D87403"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r>
            <w:tr w:rsidR="00D87403" w:rsidRPr="00365E06" w14:paraId="08D49B3F" w14:textId="77777777" w:rsidTr="00D87403">
              <w:trPr>
                <w:jc w:val="center"/>
              </w:trPr>
              <w:tc>
                <w:tcPr>
                  <w:tcW w:w="1863" w:type="dxa"/>
                  <w:tcBorders>
                    <w:top w:val="single" w:sz="4" w:space="0" w:color="auto"/>
                  </w:tcBorders>
                  <w:vAlign w:val="bottom"/>
                </w:tcPr>
                <w:p w14:paraId="4E8B79AD" w14:textId="77777777" w:rsidR="00D87403" w:rsidRPr="00365E06" w:rsidRDefault="00D87403" w:rsidP="003E5DBA">
                  <w:pPr>
                    <w:spacing w:before="60"/>
                    <w:rPr>
                      <w:rFonts w:ascii="Arial" w:hAnsi="Arial" w:cs="Arial"/>
                      <w:sz w:val="18"/>
                      <w:szCs w:val="18"/>
                    </w:rPr>
                  </w:pPr>
                </w:p>
              </w:tc>
              <w:tc>
                <w:tcPr>
                  <w:tcW w:w="825" w:type="dxa"/>
                  <w:tcMar>
                    <w:left w:w="43" w:type="dxa"/>
                    <w:right w:w="43" w:type="dxa"/>
                  </w:tcMar>
                  <w:vAlign w:val="bottom"/>
                </w:tcPr>
                <w:p w14:paraId="57C7D2C3" w14:textId="77777777" w:rsidR="00D87403" w:rsidRPr="00365E06" w:rsidRDefault="00D87403" w:rsidP="003E5DBA">
                  <w:pPr>
                    <w:spacing w:before="60"/>
                    <w:jc w:val="center"/>
                    <w:rPr>
                      <w:rFonts w:ascii="Arial" w:hAnsi="Arial" w:cs="Arial"/>
                      <w:sz w:val="20"/>
                      <w:szCs w:val="20"/>
                    </w:rPr>
                  </w:pPr>
                </w:p>
              </w:tc>
              <w:tc>
                <w:tcPr>
                  <w:tcW w:w="532" w:type="dxa"/>
                  <w:tcMar>
                    <w:left w:w="43" w:type="dxa"/>
                    <w:right w:w="43" w:type="dxa"/>
                  </w:tcMar>
                  <w:vAlign w:val="bottom"/>
                </w:tcPr>
                <w:p w14:paraId="27ED78C7" w14:textId="77777777" w:rsidR="00D87403" w:rsidRPr="00365E06" w:rsidRDefault="00D87403" w:rsidP="003E5DBA">
                  <w:pPr>
                    <w:spacing w:before="60"/>
                    <w:jc w:val="center"/>
                    <w:rPr>
                      <w:rFonts w:ascii="Arial" w:hAnsi="Arial" w:cs="Arial"/>
                      <w:sz w:val="20"/>
                      <w:szCs w:val="20"/>
                    </w:rPr>
                  </w:pPr>
                </w:p>
              </w:tc>
              <w:tc>
                <w:tcPr>
                  <w:tcW w:w="523" w:type="dxa"/>
                  <w:tcBorders>
                    <w:right w:val="single" w:sz="4" w:space="0" w:color="auto"/>
                  </w:tcBorders>
                  <w:tcMar>
                    <w:left w:w="43" w:type="dxa"/>
                    <w:right w:w="43" w:type="dxa"/>
                  </w:tcMar>
                  <w:vAlign w:val="bottom"/>
                </w:tcPr>
                <w:p w14:paraId="5C3F4062" w14:textId="77777777" w:rsidR="00D87403" w:rsidRPr="00365E06" w:rsidRDefault="00D87403" w:rsidP="003E5DBA">
                  <w:pPr>
                    <w:spacing w:before="60"/>
                    <w:jc w:val="center"/>
                    <w:rPr>
                      <w:rFonts w:ascii="Arial" w:hAnsi="Arial" w:cs="Arial"/>
                      <w:sz w:val="20"/>
                      <w:szCs w:val="20"/>
                    </w:rPr>
                  </w:pPr>
                </w:p>
              </w:tc>
              <w:tc>
                <w:tcPr>
                  <w:tcW w:w="1883" w:type="dxa"/>
                  <w:tcBorders>
                    <w:top w:val="single" w:sz="4" w:space="0" w:color="auto"/>
                    <w:left w:val="single" w:sz="4" w:space="0" w:color="auto"/>
                    <w:bottom w:val="single" w:sz="4" w:space="0" w:color="auto"/>
                    <w:right w:val="nil"/>
                  </w:tcBorders>
                  <w:vAlign w:val="bottom"/>
                </w:tcPr>
                <w:p w14:paraId="0195E47E" w14:textId="03E1E028" w:rsidR="00D87403" w:rsidRDefault="00946148" w:rsidP="00A86909">
                  <w:pPr>
                    <w:spacing w:before="60"/>
                    <w:rPr>
                      <w:rFonts w:ascii="Arial" w:hAnsi="Arial" w:cs="Arial"/>
                      <w:sz w:val="18"/>
                      <w:szCs w:val="18"/>
                    </w:rPr>
                  </w:pPr>
                  <w:r>
                    <w:rPr>
                      <w:rFonts w:ascii="Arial" w:hAnsi="Arial" w:cs="Arial"/>
                      <w:b/>
                      <w:bCs/>
                      <w:sz w:val="18"/>
                      <w:szCs w:val="18"/>
                    </w:rPr>
                    <w:t>Other:</w:t>
                  </w:r>
                </w:p>
              </w:tc>
              <w:tc>
                <w:tcPr>
                  <w:tcW w:w="825" w:type="dxa"/>
                  <w:tcBorders>
                    <w:top w:val="nil"/>
                    <w:left w:val="nil"/>
                    <w:bottom w:val="nil"/>
                    <w:right w:val="nil"/>
                  </w:tcBorders>
                  <w:tcMar>
                    <w:left w:w="43" w:type="dxa"/>
                    <w:right w:w="43" w:type="dxa"/>
                  </w:tcMar>
                  <w:vAlign w:val="bottom"/>
                </w:tcPr>
                <w:p w14:paraId="6E6B7709" w14:textId="77777777" w:rsidR="00D87403"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32" w:type="dxa"/>
                  <w:tcBorders>
                    <w:top w:val="nil"/>
                    <w:left w:val="nil"/>
                    <w:bottom w:val="nil"/>
                    <w:right w:val="nil"/>
                  </w:tcBorders>
                  <w:tcMar>
                    <w:left w:w="43" w:type="dxa"/>
                    <w:right w:w="43" w:type="dxa"/>
                  </w:tcMar>
                  <w:vAlign w:val="bottom"/>
                </w:tcPr>
                <w:p w14:paraId="2BC27621" w14:textId="77777777" w:rsidR="00D87403"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23" w:type="dxa"/>
                  <w:tcBorders>
                    <w:top w:val="nil"/>
                    <w:left w:val="nil"/>
                    <w:bottom w:val="nil"/>
                  </w:tcBorders>
                  <w:tcMar>
                    <w:left w:w="43" w:type="dxa"/>
                    <w:right w:w="43" w:type="dxa"/>
                  </w:tcMar>
                  <w:vAlign w:val="bottom"/>
                </w:tcPr>
                <w:p w14:paraId="5E3A978B" w14:textId="77777777" w:rsidR="00D87403" w:rsidRPr="00365E06" w:rsidRDefault="00D87403"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r>
            <w:tr w:rsidR="002F2DDB" w:rsidRPr="00365E06" w14:paraId="3A22C07F" w14:textId="77777777" w:rsidTr="00D87403">
              <w:trPr>
                <w:jc w:val="center"/>
              </w:trPr>
              <w:tc>
                <w:tcPr>
                  <w:tcW w:w="1863" w:type="dxa"/>
                  <w:tcBorders>
                    <w:top w:val="single" w:sz="4" w:space="0" w:color="auto"/>
                  </w:tcBorders>
                  <w:vAlign w:val="bottom"/>
                </w:tcPr>
                <w:p w14:paraId="5F547B01" w14:textId="77777777" w:rsidR="002F2DDB" w:rsidRPr="00365E06" w:rsidRDefault="002F2DDB" w:rsidP="00D87403">
                  <w:pPr>
                    <w:spacing w:before="60"/>
                    <w:rPr>
                      <w:rFonts w:ascii="Arial" w:hAnsi="Arial" w:cs="Arial"/>
                      <w:sz w:val="18"/>
                      <w:szCs w:val="18"/>
                    </w:rPr>
                  </w:pPr>
                </w:p>
              </w:tc>
              <w:tc>
                <w:tcPr>
                  <w:tcW w:w="825" w:type="dxa"/>
                  <w:tcMar>
                    <w:left w:w="43" w:type="dxa"/>
                    <w:right w:w="43" w:type="dxa"/>
                  </w:tcMar>
                  <w:vAlign w:val="bottom"/>
                </w:tcPr>
                <w:p w14:paraId="46FFBB44" w14:textId="77777777" w:rsidR="002F2DDB" w:rsidRPr="00365E06" w:rsidRDefault="002F2DDB" w:rsidP="003E5DBA">
                  <w:pPr>
                    <w:spacing w:before="60"/>
                    <w:jc w:val="center"/>
                    <w:rPr>
                      <w:rFonts w:ascii="Arial" w:hAnsi="Arial" w:cs="Arial"/>
                      <w:sz w:val="20"/>
                      <w:szCs w:val="20"/>
                    </w:rPr>
                  </w:pPr>
                </w:p>
              </w:tc>
              <w:tc>
                <w:tcPr>
                  <w:tcW w:w="532" w:type="dxa"/>
                  <w:tcMar>
                    <w:left w:w="43" w:type="dxa"/>
                    <w:right w:w="43" w:type="dxa"/>
                  </w:tcMar>
                  <w:vAlign w:val="bottom"/>
                </w:tcPr>
                <w:p w14:paraId="5BBFFABD" w14:textId="77777777" w:rsidR="002F2DDB" w:rsidRPr="00365E06" w:rsidRDefault="002F2DDB" w:rsidP="003E5DBA">
                  <w:pPr>
                    <w:spacing w:before="60"/>
                    <w:jc w:val="center"/>
                    <w:rPr>
                      <w:rFonts w:ascii="Arial" w:hAnsi="Arial" w:cs="Arial"/>
                      <w:sz w:val="20"/>
                      <w:szCs w:val="20"/>
                    </w:rPr>
                  </w:pPr>
                </w:p>
              </w:tc>
              <w:tc>
                <w:tcPr>
                  <w:tcW w:w="523" w:type="dxa"/>
                  <w:tcBorders>
                    <w:right w:val="single" w:sz="4" w:space="0" w:color="auto"/>
                  </w:tcBorders>
                  <w:tcMar>
                    <w:left w:w="43" w:type="dxa"/>
                    <w:right w:w="43" w:type="dxa"/>
                  </w:tcMar>
                  <w:vAlign w:val="bottom"/>
                </w:tcPr>
                <w:p w14:paraId="6F031919" w14:textId="77777777" w:rsidR="002F2DDB" w:rsidRPr="00365E06" w:rsidRDefault="002F2DDB" w:rsidP="003E5DBA">
                  <w:pPr>
                    <w:spacing w:before="60"/>
                    <w:jc w:val="center"/>
                    <w:rPr>
                      <w:rFonts w:ascii="Arial" w:hAnsi="Arial" w:cs="Arial"/>
                      <w:sz w:val="20"/>
                      <w:szCs w:val="20"/>
                    </w:rPr>
                  </w:pPr>
                </w:p>
              </w:tc>
              <w:tc>
                <w:tcPr>
                  <w:tcW w:w="1883" w:type="dxa"/>
                  <w:tcBorders>
                    <w:top w:val="single" w:sz="4" w:space="0" w:color="auto"/>
                    <w:left w:val="single" w:sz="4" w:space="0" w:color="auto"/>
                    <w:bottom w:val="single" w:sz="4" w:space="0" w:color="auto"/>
                    <w:right w:val="nil"/>
                  </w:tcBorders>
                  <w:vAlign w:val="bottom"/>
                </w:tcPr>
                <w:p w14:paraId="64E6B842" w14:textId="77777777" w:rsidR="00EA5D1E" w:rsidRPr="00365E06" w:rsidRDefault="00EA5D1E" w:rsidP="00EA5D1E">
                  <w:pPr>
                    <w:spacing w:before="60"/>
                    <w:rPr>
                      <w:rFonts w:ascii="Arial" w:hAnsi="Arial" w:cs="Arial"/>
                      <w:sz w:val="18"/>
                      <w:szCs w:val="18"/>
                    </w:rPr>
                  </w:pPr>
                </w:p>
              </w:tc>
              <w:tc>
                <w:tcPr>
                  <w:tcW w:w="825" w:type="dxa"/>
                  <w:tcBorders>
                    <w:top w:val="nil"/>
                    <w:left w:val="nil"/>
                    <w:bottom w:val="single" w:sz="4" w:space="0" w:color="auto"/>
                    <w:right w:val="nil"/>
                  </w:tcBorders>
                  <w:tcMar>
                    <w:left w:w="43" w:type="dxa"/>
                    <w:right w:w="43" w:type="dxa"/>
                  </w:tcMar>
                  <w:vAlign w:val="bottom"/>
                </w:tcPr>
                <w:p w14:paraId="0237B6A3"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8"/>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32" w:type="dxa"/>
                  <w:tcBorders>
                    <w:top w:val="nil"/>
                    <w:left w:val="nil"/>
                    <w:bottom w:val="single" w:sz="4" w:space="0" w:color="auto"/>
                    <w:right w:val="nil"/>
                  </w:tcBorders>
                  <w:tcMar>
                    <w:left w:w="43" w:type="dxa"/>
                    <w:right w:w="43" w:type="dxa"/>
                  </w:tcMar>
                  <w:vAlign w:val="bottom"/>
                </w:tcPr>
                <w:p w14:paraId="2E664BF4"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9"/>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c>
                <w:tcPr>
                  <w:tcW w:w="523" w:type="dxa"/>
                  <w:tcBorders>
                    <w:top w:val="nil"/>
                    <w:left w:val="nil"/>
                    <w:bottom w:val="single" w:sz="4" w:space="0" w:color="auto"/>
                  </w:tcBorders>
                  <w:tcMar>
                    <w:left w:w="43" w:type="dxa"/>
                    <w:right w:w="43" w:type="dxa"/>
                  </w:tcMar>
                  <w:vAlign w:val="bottom"/>
                </w:tcPr>
                <w:p w14:paraId="257CA716" w14:textId="77777777" w:rsidR="002F2DDB" w:rsidRPr="00365E06" w:rsidRDefault="002F2DDB" w:rsidP="003E5DBA">
                  <w:pPr>
                    <w:spacing w:before="60"/>
                    <w:jc w:val="center"/>
                    <w:rPr>
                      <w:rFonts w:ascii="Arial" w:hAnsi="Arial" w:cs="Arial"/>
                      <w:sz w:val="20"/>
                      <w:szCs w:val="20"/>
                    </w:rPr>
                  </w:pPr>
                  <w:r w:rsidRPr="00365E06">
                    <w:rPr>
                      <w:rFonts w:ascii="Arial" w:hAnsi="Arial" w:cs="Arial"/>
                      <w:sz w:val="20"/>
                      <w:szCs w:val="20"/>
                    </w:rPr>
                    <w:fldChar w:fldCharType="begin">
                      <w:ffData>
                        <w:name w:val="Check10"/>
                        <w:enabled/>
                        <w:calcOnExit w:val="0"/>
                        <w:checkBox>
                          <w:sizeAuto/>
                          <w:default w:val="0"/>
                        </w:checkBox>
                      </w:ffData>
                    </w:fldChar>
                  </w:r>
                  <w:r w:rsidRPr="00365E06">
                    <w:rPr>
                      <w:rFonts w:ascii="Arial" w:hAnsi="Arial" w:cs="Arial"/>
                      <w:sz w:val="20"/>
                      <w:szCs w:val="20"/>
                    </w:rPr>
                    <w:instrText xml:space="preserve"> FORMCHECKBOX </w:instrText>
                  </w:r>
                  <w:r w:rsidRPr="00365E06">
                    <w:rPr>
                      <w:rFonts w:ascii="Arial" w:hAnsi="Arial" w:cs="Arial"/>
                      <w:sz w:val="20"/>
                      <w:szCs w:val="20"/>
                    </w:rPr>
                  </w:r>
                  <w:r w:rsidRPr="00365E06">
                    <w:rPr>
                      <w:rFonts w:ascii="Arial" w:hAnsi="Arial" w:cs="Arial"/>
                      <w:sz w:val="20"/>
                      <w:szCs w:val="20"/>
                    </w:rPr>
                    <w:fldChar w:fldCharType="separate"/>
                  </w:r>
                  <w:r w:rsidRPr="00365E06">
                    <w:rPr>
                      <w:rFonts w:ascii="Arial" w:hAnsi="Arial" w:cs="Arial"/>
                      <w:sz w:val="20"/>
                      <w:szCs w:val="20"/>
                    </w:rPr>
                    <w:fldChar w:fldCharType="end"/>
                  </w:r>
                </w:p>
              </w:tc>
            </w:tr>
          </w:tbl>
          <w:p w14:paraId="623FA93E" w14:textId="0B610B31" w:rsidR="002605AC" w:rsidRDefault="002F2DDB" w:rsidP="002F2DDB">
            <w:pPr>
              <w:spacing w:before="120" w:after="120"/>
              <w:rPr>
                <w:rFonts w:ascii="Times New Roman" w:hAnsi="Times New Roman"/>
              </w:rPr>
            </w:pPr>
            <w:r w:rsidRPr="002F2DDB">
              <w:rPr>
                <w:rFonts w:ascii="Times New Roman" w:hAnsi="Times New Roman"/>
              </w:rPr>
              <w:t xml:space="preserve">If the answer to any of the questions in </w:t>
            </w:r>
            <w:proofErr w:type="gramStart"/>
            <w:r w:rsidRPr="002F2DDB">
              <w:rPr>
                <w:rFonts w:ascii="Times New Roman" w:hAnsi="Times New Roman"/>
              </w:rPr>
              <w:t xml:space="preserve">this </w:t>
            </w:r>
            <w:r w:rsidR="00946148">
              <w:rPr>
                <w:rFonts w:ascii="Times New Roman" w:hAnsi="Times New Roman"/>
              </w:rPr>
              <w:t>Part</w:t>
            </w:r>
            <w:proofErr w:type="gramEnd"/>
            <w:r w:rsidR="00946148">
              <w:rPr>
                <w:rFonts w:ascii="Times New Roman" w:hAnsi="Times New Roman"/>
              </w:rPr>
              <w:t xml:space="preserve"> </w:t>
            </w:r>
            <w:r w:rsidR="00B8169D">
              <w:rPr>
                <w:rFonts w:ascii="Times New Roman" w:hAnsi="Times New Roman"/>
              </w:rPr>
              <w:t>VIII is</w:t>
            </w:r>
            <w:r w:rsidRPr="002F2DDB">
              <w:rPr>
                <w:rFonts w:ascii="Times New Roman" w:hAnsi="Times New Roman"/>
              </w:rPr>
              <w:t xml:space="preserve"> Yes, attach a separate sheet setting forth the</w:t>
            </w:r>
          </w:p>
          <w:p w14:paraId="3F4C98F3" w14:textId="3C5FF2CE" w:rsidR="002605AC" w:rsidRDefault="002F2DDB" w:rsidP="002F2DDB">
            <w:pPr>
              <w:spacing w:before="120" w:after="120"/>
              <w:rPr>
                <w:rFonts w:ascii="Times New Roman" w:hAnsi="Times New Roman"/>
              </w:rPr>
            </w:pPr>
            <w:r w:rsidRPr="002F2DDB">
              <w:rPr>
                <w:rFonts w:ascii="Times New Roman" w:hAnsi="Times New Roman"/>
              </w:rPr>
              <w:t xml:space="preserve"> nature of </w:t>
            </w:r>
            <w:r w:rsidR="00DA5ED9" w:rsidRPr="002F2DDB">
              <w:rPr>
                <w:rFonts w:ascii="Times New Roman" w:hAnsi="Times New Roman"/>
              </w:rPr>
              <w:t>each identity</w:t>
            </w:r>
            <w:r w:rsidRPr="002F2DDB">
              <w:rPr>
                <w:rFonts w:ascii="Times New Roman" w:hAnsi="Times New Roman"/>
              </w:rPr>
              <w:t xml:space="preserve"> of interest.  </w:t>
            </w:r>
            <w:r>
              <w:rPr>
                <w:rFonts w:ascii="Times New Roman" w:hAnsi="Times New Roman"/>
              </w:rPr>
              <w:t>Borrower</w:t>
            </w:r>
            <w:r w:rsidRPr="002F2DDB">
              <w:rPr>
                <w:rFonts w:ascii="Times New Roman" w:hAnsi="Times New Roman"/>
              </w:rPr>
              <w:t xml:space="preserve"> certifies that, to the best of its knowledge, its </w:t>
            </w:r>
          </w:p>
          <w:p w14:paraId="78946B8E" w14:textId="236F0FD7" w:rsidR="002605AC" w:rsidRPr="00D96296" w:rsidRDefault="002F2DDB" w:rsidP="002F2DDB">
            <w:pPr>
              <w:spacing w:before="120" w:after="120"/>
              <w:rPr>
                <w:rFonts w:ascii="Times New Roman" w:hAnsi="Times New Roman"/>
              </w:rPr>
            </w:pPr>
            <w:proofErr w:type="gramStart"/>
            <w:r w:rsidRPr="002F2DDB">
              <w:rPr>
                <w:rFonts w:ascii="Times New Roman" w:hAnsi="Times New Roman"/>
              </w:rPr>
              <w:t>an</w:t>
            </w:r>
            <w:r w:rsidRPr="00D96296">
              <w:rPr>
                <w:rFonts w:ascii="Times New Roman" w:hAnsi="Times New Roman"/>
              </w:rPr>
              <w:t>swer to</w:t>
            </w:r>
            <w:proofErr w:type="gramEnd"/>
            <w:r w:rsidRPr="00D96296">
              <w:rPr>
                <w:rFonts w:ascii="Times New Roman" w:hAnsi="Times New Roman"/>
              </w:rPr>
              <w:t xml:space="preserve"> each of the questions in </w:t>
            </w:r>
            <w:proofErr w:type="gramStart"/>
            <w:r w:rsidRPr="00D96296">
              <w:rPr>
                <w:rFonts w:ascii="Times New Roman" w:hAnsi="Times New Roman"/>
              </w:rPr>
              <w:t>this</w:t>
            </w:r>
            <w:r w:rsidR="00946148" w:rsidRPr="00D96296">
              <w:rPr>
                <w:rFonts w:ascii="Times New Roman" w:hAnsi="Times New Roman"/>
              </w:rPr>
              <w:t xml:space="preserve"> Part</w:t>
            </w:r>
            <w:proofErr w:type="gramEnd"/>
            <w:r w:rsidR="00946148" w:rsidRPr="00D96296">
              <w:rPr>
                <w:rFonts w:ascii="Times New Roman" w:hAnsi="Times New Roman"/>
              </w:rPr>
              <w:t xml:space="preserve"> VIII</w:t>
            </w:r>
            <w:r w:rsidRPr="00D96296">
              <w:rPr>
                <w:rFonts w:ascii="Times New Roman" w:hAnsi="Times New Roman"/>
              </w:rPr>
              <w:t>, and the information in any such attached sheets</w:t>
            </w:r>
            <w:r w:rsidR="002605AC" w:rsidRPr="00D96296">
              <w:rPr>
                <w:rFonts w:ascii="Times New Roman" w:hAnsi="Times New Roman"/>
              </w:rPr>
              <w:t>,</w:t>
            </w:r>
            <w:r w:rsidRPr="00D96296">
              <w:rPr>
                <w:rFonts w:ascii="Times New Roman" w:hAnsi="Times New Roman"/>
              </w:rPr>
              <w:t xml:space="preserve"> </w:t>
            </w:r>
            <w:r w:rsidR="002605AC" w:rsidRPr="00D96296">
              <w:rPr>
                <w:rFonts w:ascii="Times New Roman" w:hAnsi="Times New Roman"/>
              </w:rPr>
              <w:t>is</w:t>
            </w:r>
          </w:p>
          <w:p w14:paraId="5CDC018B" w14:textId="516A81B8" w:rsidR="002F2DDB" w:rsidRPr="00D96296" w:rsidRDefault="002F2DDB" w:rsidP="002F2DDB">
            <w:pPr>
              <w:spacing w:before="120" w:after="120"/>
              <w:rPr>
                <w:rFonts w:ascii="Times New Roman" w:hAnsi="Times New Roman"/>
              </w:rPr>
            </w:pPr>
            <w:r w:rsidRPr="00D96296">
              <w:rPr>
                <w:rFonts w:ascii="Times New Roman" w:hAnsi="Times New Roman"/>
              </w:rPr>
              <w:t xml:space="preserve"> true and correct.</w:t>
            </w:r>
          </w:p>
          <w:p w14:paraId="7DFF5FA2" w14:textId="77777777" w:rsidR="00D96296" w:rsidRPr="00D96296" w:rsidRDefault="00D96296" w:rsidP="002F2DDB">
            <w:pPr>
              <w:spacing w:before="120" w:after="120"/>
              <w:rPr>
                <w:rFonts w:ascii="Times New Roman" w:hAnsi="Times New Roman"/>
              </w:rPr>
            </w:pPr>
          </w:p>
          <w:p w14:paraId="15D515C5" w14:textId="5A21E59E" w:rsidR="00D96296" w:rsidRPr="00D96296" w:rsidRDefault="00D96296" w:rsidP="002F2DDB">
            <w:pPr>
              <w:spacing w:before="120" w:after="120"/>
              <w:rPr>
                <w:rFonts w:ascii="Times New Roman" w:hAnsi="Times New Roman"/>
              </w:rPr>
            </w:pPr>
          </w:p>
          <w:p w14:paraId="6172D695" w14:textId="55C2A1FD" w:rsidR="00D96296" w:rsidRPr="00D96296" w:rsidRDefault="00D96296" w:rsidP="00D96296">
            <w:pPr>
              <w:pStyle w:val="ListParagraph"/>
              <w:numPr>
                <w:ilvl w:val="0"/>
                <w:numId w:val="7"/>
              </w:numPr>
              <w:spacing w:before="120" w:after="120"/>
              <w:rPr>
                <w:rFonts w:ascii="Times New Roman" w:hAnsi="Times New Roman"/>
                <w:b/>
                <w:sz w:val="24"/>
                <w:szCs w:val="24"/>
              </w:rPr>
            </w:pPr>
            <w:r>
              <w:rPr>
                <w:rFonts w:ascii="Times New Roman" w:hAnsi="Times New Roman"/>
                <w:b/>
                <w:sz w:val="24"/>
                <w:szCs w:val="24"/>
              </w:rPr>
              <w:t>Borrower</w:t>
            </w:r>
            <w:r w:rsidRPr="00D96296">
              <w:rPr>
                <w:rFonts w:ascii="Times New Roman" w:hAnsi="Times New Roman"/>
                <w:b/>
                <w:sz w:val="24"/>
                <w:szCs w:val="24"/>
              </w:rPr>
              <w:t xml:space="preserve">’s Certification and Acknowledgement of Program </w:t>
            </w:r>
            <w:r>
              <w:rPr>
                <w:rFonts w:ascii="Times New Roman" w:hAnsi="Times New Roman"/>
                <w:b/>
                <w:sz w:val="24"/>
                <w:szCs w:val="24"/>
              </w:rPr>
              <w:t>Requirements</w:t>
            </w:r>
            <w:r w:rsidRPr="00D96296">
              <w:rPr>
                <w:rFonts w:ascii="Times New Roman" w:hAnsi="Times New Roman"/>
                <w:b/>
                <w:sz w:val="24"/>
                <w:szCs w:val="24"/>
              </w:rPr>
              <w:t xml:space="preserve"> for </w:t>
            </w:r>
            <w:r w:rsidR="009F123B">
              <w:rPr>
                <w:rFonts w:ascii="Times New Roman" w:hAnsi="Times New Roman"/>
                <w:b/>
                <w:sz w:val="24"/>
                <w:szCs w:val="24"/>
              </w:rPr>
              <w:t xml:space="preserve">Reduced </w:t>
            </w:r>
            <w:r w:rsidR="009F123B" w:rsidRPr="00D96296">
              <w:rPr>
                <w:rFonts w:ascii="Times New Roman" w:hAnsi="Times New Roman"/>
                <w:b/>
                <w:sz w:val="24"/>
                <w:szCs w:val="24"/>
              </w:rPr>
              <w:t>Mortgage Insurance Premiums (MIP</w:t>
            </w:r>
            <w:r w:rsidR="009F123B">
              <w:rPr>
                <w:rFonts w:ascii="Times New Roman" w:hAnsi="Times New Roman"/>
                <w:b/>
                <w:sz w:val="24"/>
                <w:szCs w:val="24"/>
              </w:rPr>
              <w:t xml:space="preserve">) for </w:t>
            </w:r>
            <w:r w:rsidRPr="00D96296">
              <w:rPr>
                <w:rFonts w:ascii="Times New Roman" w:hAnsi="Times New Roman"/>
                <w:b/>
                <w:sz w:val="24"/>
                <w:szCs w:val="24"/>
              </w:rPr>
              <w:t>Broadly Affordable</w:t>
            </w:r>
            <w:r w:rsidR="009F123B">
              <w:rPr>
                <w:rFonts w:ascii="Times New Roman" w:hAnsi="Times New Roman"/>
                <w:b/>
                <w:sz w:val="24"/>
                <w:szCs w:val="24"/>
              </w:rPr>
              <w:t xml:space="preserve"> Housing</w:t>
            </w:r>
            <w:r w:rsidRPr="00D96296">
              <w:rPr>
                <w:rFonts w:ascii="Times New Roman" w:hAnsi="Times New Roman"/>
                <w:b/>
                <w:sz w:val="24"/>
                <w:szCs w:val="24"/>
              </w:rPr>
              <w:t>, Affordable</w:t>
            </w:r>
            <w:r w:rsidR="009F123B">
              <w:rPr>
                <w:rFonts w:ascii="Times New Roman" w:hAnsi="Times New Roman"/>
                <w:b/>
                <w:sz w:val="24"/>
                <w:szCs w:val="24"/>
              </w:rPr>
              <w:t xml:space="preserve"> Housing</w:t>
            </w:r>
            <w:r w:rsidRPr="00D96296">
              <w:rPr>
                <w:rFonts w:ascii="Times New Roman" w:hAnsi="Times New Roman"/>
                <w:b/>
                <w:sz w:val="24"/>
                <w:szCs w:val="24"/>
              </w:rPr>
              <w:t xml:space="preserve"> and Green/Energy Efficient Multifamily Housing</w:t>
            </w:r>
          </w:p>
          <w:p w14:paraId="6B33E07C" w14:textId="2D597E0B" w:rsidR="00D96296" w:rsidRDefault="000B1064" w:rsidP="00D96296">
            <w:pPr>
              <w:rPr>
                <w:rFonts w:ascii="Times New Roman" w:hAnsi="Times New Roman"/>
                <w:u w:val="single"/>
              </w:rPr>
            </w:pPr>
            <w:r>
              <w:rPr>
                <w:rFonts w:ascii="Times New Roman" w:hAnsi="Times New Roman"/>
                <w:u w:val="single"/>
              </w:rPr>
              <w:t>{Strike through any inapplicable categories}</w:t>
            </w:r>
          </w:p>
          <w:p w14:paraId="43AD0B37" w14:textId="77777777" w:rsidR="000B1064" w:rsidRDefault="000B1064" w:rsidP="00D96296">
            <w:pPr>
              <w:rPr>
                <w:rFonts w:ascii="Times New Roman" w:hAnsi="Times New Roman"/>
                <w:u w:val="single"/>
              </w:rPr>
            </w:pPr>
          </w:p>
          <w:p w14:paraId="3BAC2F45" w14:textId="24F5225C" w:rsidR="00D96296" w:rsidRPr="00D96296" w:rsidRDefault="00D96296" w:rsidP="006D787B">
            <w:pPr>
              <w:jc w:val="center"/>
              <w:rPr>
                <w:rFonts w:ascii="Times New Roman" w:hAnsi="Times New Roman"/>
                <w:b/>
                <w:u w:val="single"/>
              </w:rPr>
            </w:pPr>
            <w:r w:rsidRPr="00D96296">
              <w:rPr>
                <w:rFonts w:ascii="Times New Roman" w:hAnsi="Times New Roman"/>
                <w:b/>
                <w:u w:val="single"/>
              </w:rPr>
              <w:t>Broadly Affordable Housing</w:t>
            </w:r>
          </w:p>
          <w:p w14:paraId="0D27FF08" w14:textId="77777777" w:rsidR="00D96296" w:rsidRDefault="00D96296" w:rsidP="00D96296">
            <w:pPr>
              <w:rPr>
                <w:rFonts w:ascii="Times New Roman" w:hAnsi="Times New Roman"/>
              </w:rPr>
            </w:pPr>
          </w:p>
          <w:p w14:paraId="579E2EB3" w14:textId="484B1A49" w:rsidR="00D96296" w:rsidRDefault="00D96296" w:rsidP="00D96296">
            <w:pPr>
              <w:rPr>
                <w:rFonts w:ascii="Times New Roman" w:hAnsi="Times New Roman"/>
              </w:rPr>
            </w:pPr>
            <w:r>
              <w:rPr>
                <w:rFonts w:ascii="Times New Roman" w:hAnsi="Times New Roman"/>
              </w:rPr>
              <w:t xml:space="preserve">The Borrower, by signing this certification, agrees to comply with program requirements below and provide independently </w:t>
            </w:r>
            <w:proofErr w:type="gramStart"/>
            <w:r>
              <w:rPr>
                <w:rFonts w:ascii="Times New Roman" w:hAnsi="Times New Roman"/>
              </w:rPr>
              <w:t>from</w:t>
            </w:r>
            <w:proofErr w:type="gramEnd"/>
            <w:r>
              <w:rPr>
                <w:rFonts w:ascii="Times New Roman" w:hAnsi="Times New Roman"/>
              </w:rPr>
              <w:t xml:space="preserve"> this certification the documents necessary for verification by HUD.      </w:t>
            </w:r>
          </w:p>
          <w:p w14:paraId="1EB97EBF" w14:textId="77777777" w:rsidR="00D96296" w:rsidRDefault="00D96296" w:rsidP="00D96296">
            <w:pPr>
              <w:rPr>
                <w:rFonts w:ascii="Times New Roman" w:hAnsi="Times New Roman"/>
              </w:rPr>
            </w:pPr>
          </w:p>
          <w:p w14:paraId="6A72718D" w14:textId="702A3829" w:rsidR="00D96296" w:rsidRDefault="00D96296" w:rsidP="00D96296">
            <w:pPr>
              <w:rPr>
                <w:rFonts w:ascii="Times New Roman" w:hAnsi="Times New Roman"/>
              </w:rPr>
            </w:pPr>
            <w:r w:rsidRPr="001C7759">
              <w:rPr>
                <w:rFonts w:ascii="Times New Roman" w:hAnsi="Times New Roman"/>
              </w:rPr>
              <w:t xml:space="preserve">To access the broadly affordable </w:t>
            </w:r>
            <w:r>
              <w:rPr>
                <w:rFonts w:ascii="Times New Roman" w:hAnsi="Times New Roman"/>
              </w:rPr>
              <w:t>MIP of 2</w:t>
            </w:r>
            <w:r w:rsidRPr="001C7759">
              <w:rPr>
                <w:rFonts w:ascii="Times New Roman" w:hAnsi="Times New Roman"/>
              </w:rPr>
              <w:t>5bps:</w:t>
            </w:r>
          </w:p>
          <w:p w14:paraId="4CA58E52" w14:textId="77777777" w:rsidR="00D96296" w:rsidRPr="001C7759" w:rsidRDefault="00D96296" w:rsidP="00D96296">
            <w:pPr>
              <w:rPr>
                <w:rFonts w:ascii="Times New Roman" w:hAnsi="Times New Roman"/>
              </w:rPr>
            </w:pPr>
          </w:p>
          <w:p w14:paraId="437B16F9" w14:textId="58858647" w:rsidR="00D96296" w:rsidRDefault="00D96296" w:rsidP="00D96296">
            <w:pPr>
              <w:pStyle w:val="ListParagraph"/>
              <w:numPr>
                <w:ilvl w:val="0"/>
                <w:numId w:val="26"/>
              </w:numPr>
              <w:rPr>
                <w:rFonts w:ascii="Times New Roman" w:hAnsi="Times New Roman"/>
                <w:sz w:val="24"/>
                <w:szCs w:val="24"/>
              </w:rPr>
            </w:pPr>
            <w:r>
              <w:rPr>
                <w:rFonts w:ascii="Times New Roman" w:hAnsi="Times New Roman"/>
                <w:sz w:val="24"/>
                <w:szCs w:val="24"/>
              </w:rPr>
              <w:t>Borrower c</w:t>
            </w:r>
            <w:r w:rsidRPr="001C7759">
              <w:rPr>
                <w:rFonts w:ascii="Times New Roman" w:hAnsi="Times New Roman"/>
                <w:sz w:val="24"/>
                <w:szCs w:val="24"/>
              </w:rPr>
              <w:t>ertif</w:t>
            </w:r>
            <w:r>
              <w:rPr>
                <w:rFonts w:ascii="Times New Roman" w:hAnsi="Times New Roman"/>
                <w:sz w:val="24"/>
                <w:szCs w:val="24"/>
              </w:rPr>
              <w:t>ies</w:t>
            </w:r>
            <w:r w:rsidRPr="001C7759">
              <w:rPr>
                <w:rFonts w:ascii="Times New Roman" w:hAnsi="Times New Roman"/>
                <w:sz w:val="24"/>
                <w:szCs w:val="24"/>
              </w:rPr>
              <w:t xml:space="preserve"> that the </w:t>
            </w:r>
            <w:r>
              <w:rPr>
                <w:rFonts w:ascii="Times New Roman" w:hAnsi="Times New Roman"/>
                <w:sz w:val="24"/>
                <w:szCs w:val="24"/>
              </w:rPr>
              <w:t>P</w:t>
            </w:r>
            <w:r w:rsidRPr="001C7759">
              <w:rPr>
                <w:rFonts w:ascii="Times New Roman" w:hAnsi="Times New Roman"/>
                <w:sz w:val="24"/>
                <w:szCs w:val="24"/>
              </w:rPr>
              <w:t>roject ha</w:t>
            </w:r>
            <w:r>
              <w:rPr>
                <w:rFonts w:ascii="Times New Roman" w:hAnsi="Times New Roman"/>
                <w:sz w:val="24"/>
                <w:szCs w:val="24"/>
              </w:rPr>
              <w:t>s</w:t>
            </w:r>
            <w:r w:rsidRPr="001C7759">
              <w:rPr>
                <w:rFonts w:ascii="Times New Roman" w:hAnsi="Times New Roman"/>
                <w:sz w:val="24"/>
                <w:szCs w:val="24"/>
              </w:rPr>
              <w:t xml:space="preserve"> at least 90% of units covered by a Section 8 Project Based Rental Assistance (PBRA) contract or other </w:t>
            </w:r>
            <w:r>
              <w:rPr>
                <w:rFonts w:ascii="Times New Roman" w:hAnsi="Times New Roman"/>
                <w:sz w:val="24"/>
                <w:szCs w:val="24"/>
              </w:rPr>
              <w:t xml:space="preserve">state or </w:t>
            </w:r>
            <w:r w:rsidRPr="001C7759">
              <w:rPr>
                <w:rFonts w:ascii="Times New Roman" w:hAnsi="Times New Roman"/>
                <w:sz w:val="24"/>
                <w:szCs w:val="24"/>
              </w:rPr>
              <w:t xml:space="preserve">federal rental assistance program contract serving very </w:t>
            </w:r>
            <w:proofErr w:type="gramStart"/>
            <w:r w:rsidRPr="001C7759">
              <w:rPr>
                <w:rFonts w:ascii="Times New Roman" w:hAnsi="Times New Roman"/>
                <w:sz w:val="24"/>
                <w:szCs w:val="24"/>
              </w:rPr>
              <w:t>low income</w:t>
            </w:r>
            <w:proofErr w:type="gramEnd"/>
            <w:r w:rsidRPr="001C7759">
              <w:rPr>
                <w:rFonts w:ascii="Times New Roman" w:hAnsi="Times New Roman"/>
                <w:sz w:val="24"/>
                <w:szCs w:val="24"/>
              </w:rPr>
              <w:t xml:space="preserve"> residents, with a remaining term of at least 15 </w:t>
            </w:r>
            <w:proofErr w:type="gramStart"/>
            <w:r w:rsidRPr="001C7759">
              <w:rPr>
                <w:rFonts w:ascii="Times New Roman" w:hAnsi="Times New Roman"/>
                <w:sz w:val="24"/>
                <w:szCs w:val="24"/>
              </w:rPr>
              <w:t>years;</w:t>
            </w:r>
            <w:proofErr w:type="gramEnd"/>
          </w:p>
          <w:p w14:paraId="157D4689" w14:textId="77777777" w:rsidR="000B1064" w:rsidRPr="001C7759" w:rsidRDefault="000B1064" w:rsidP="000B1064">
            <w:pPr>
              <w:pStyle w:val="ListParagraph"/>
              <w:rPr>
                <w:rFonts w:ascii="Times New Roman" w:hAnsi="Times New Roman"/>
                <w:sz w:val="24"/>
                <w:szCs w:val="24"/>
              </w:rPr>
            </w:pPr>
          </w:p>
          <w:p w14:paraId="642D25BF" w14:textId="32DB5250" w:rsidR="00D96296" w:rsidRDefault="00D96296" w:rsidP="00D96296">
            <w:pPr>
              <w:pStyle w:val="ListParagraph"/>
              <w:rPr>
                <w:rFonts w:ascii="Times New Roman" w:hAnsi="Times New Roman"/>
                <w:i/>
                <w:sz w:val="24"/>
                <w:szCs w:val="24"/>
              </w:rPr>
            </w:pPr>
            <w:r w:rsidRPr="001C7759">
              <w:rPr>
                <w:rFonts w:ascii="Times New Roman" w:hAnsi="Times New Roman"/>
                <w:i/>
                <w:sz w:val="24"/>
                <w:szCs w:val="24"/>
              </w:rPr>
              <w:t>OR</w:t>
            </w:r>
          </w:p>
          <w:p w14:paraId="22F18C86" w14:textId="77777777" w:rsidR="000B1064" w:rsidRPr="001C7759" w:rsidRDefault="000B1064" w:rsidP="00D96296">
            <w:pPr>
              <w:pStyle w:val="ListParagraph"/>
              <w:rPr>
                <w:rFonts w:ascii="Times New Roman" w:hAnsi="Times New Roman"/>
                <w:i/>
                <w:sz w:val="24"/>
                <w:szCs w:val="24"/>
              </w:rPr>
            </w:pPr>
          </w:p>
          <w:p w14:paraId="330E01AE" w14:textId="2EE9F1DC" w:rsidR="00D96296" w:rsidRDefault="009F123B" w:rsidP="00D96296">
            <w:pPr>
              <w:pStyle w:val="ListParagraph"/>
              <w:rPr>
                <w:rFonts w:ascii="Times New Roman" w:hAnsi="Times New Roman"/>
                <w:sz w:val="24"/>
                <w:szCs w:val="24"/>
              </w:rPr>
            </w:pPr>
            <w:r>
              <w:rPr>
                <w:rFonts w:ascii="Times New Roman" w:hAnsi="Times New Roman"/>
                <w:sz w:val="24"/>
                <w:szCs w:val="24"/>
              </w:rPr>
              <w:t>the Project h</w:t>
            </w:r>
            <w:r w:rsidR="00D96296" w:rsidRPr="001C7759">
              <w:rPr>
                <w:rFonts w:ascii="Times New Roman" w:hAnsi="Times New Roman"/>
                <w:sz w:val="24"/>
                <w:szCs w:val="24"/>
              </w:rPr>
              <w:t>a</w:t>
            </w:r>
            <w:r w:rsidR="000B1064">
              <w:rPr>
                <w:rFonts w:ascii="Times New Roman" w:hAnsi="Times New Roman"/>
                <w:sz w:val="24"/>
                <w:szCs w:val="24"/>
              </w:rPr>
              <w:t>s</w:t>
            </w:r>
            <w:r w:rsidR="00D96296" w:rsidRPr="001C7759">
              <w:rPr>
                <w:rFonts w:ascii="Times New Roman" w:hAnsi="Times New Roman"/>
                <w:sz w:val="24"/>
                <w:szCs w:val="24"/>
              </w:rPr>
              <w:t xml:space="preserve"> at least 90% of its units covered by an affordability use restriction under the Low Income Housing Tax Credit program or similar state or locally sponsored program, with rents sized at no great</w:t>
            </w:r>
            <w:r w:rsidR="00D96296">
              <w:rPr>
                <w:rFonts w:ascii="Times New Roman" w:hAnsi="Times New Roman"/>
                <w:sz w:val="24"/>
                <w:szCs w:val="24"/>
              </w:rPr>
              <w:t>er than 30% of the income eligibility requirement</w:t>
            </w:r>
            <w:r w:rsidR="00D96296" w:rsidRPr="001C7759">
              <w:rPr>
                <w:rFonts w:ascii="Times New Roman" w:hAnsi="Times New Roman"/>
                <w:sz w:val="24"/>
                <w:szCs w:val="24"/>
              </w:rPr>
              <w:t xml:space="preserve"> for occupancy under the Low Income Housing Tax Credit program, </w:t>
            </w:r>
            <w:r w:rsidR="00D96296" w:rsidRPr="00144292">
              <w:rPr>
                <w:rFonts w:ascii="Times New Roman" w:hAnsi="Times New Roman"/>
                <w:sz w:val="24"/>
                <w:szCs w:val="24"/>
              </w:rPr>
              <w:t xml:space="preserve">with achievable and underwritten tax credit rents at least </w:t>
            </w:r>
            <w:r>
              <w:rPr>
                <w:rFonts w:ascii="Times New Roman" w:hAnsi="Times New Roman"/>
                <w:sz w:val="24"/>
                <w:szCs w:val="24"/>
              </w:rPr>
              <w:t>10%</w:t>
            </w:r>
            <w:r w:rsidR="00D96296" w:rsidRPr="00144292">
              <w:rPr>
                <w:rFonts w:ascii="Times New Roman" w:hAnsi="Times New Roman"/>
                <w:sz w:val="24"/>
                <w:szCs w:val="24"/>
              </w:rPr>
              <w:t xml:space="preserve"> below comparable market rents,</w:t>
            </w:r>
            <w:r w:rsidR="00D96296">
              <w:rPr>
                <w:rFonts w:ascii="Times New Roman" w:hAnsi="Times New Roman"/>
                <w:sz w:val="24"/>
                <w:szCs w:val="24"/>
              </w:rPr>
              <w:t xml:space="preserve"> </w:t>
            </w:r>
            <w:r w:rsidR="00D96296" w:rsidRPr="001C7759">
              <w:rPr>
                <w:rFonts w:ascii="Times New Roman" w:hAnsi="Times New Roman"/>
                <w:sz w:val="24"/>
                <w:szCs w:val="24"/>
              </w:rPr>
              <w:t>with a recorded regulatory agreement in effect for at least 15 years after final endorsement and monitored by a public entity.</w:t>
            </w:r>
          </w:p>
          <w:p w14:paraId="6B625256" w14:textId="77777777" w:rsidR="00D96296" w:rsidRPr="001C7759" w:rsidRDefault="00D96296" w:rsidP="00D96296">
            <w:pPr>
              <w:pStyle w:val="ListParagraph"/>
              <w:rPr>
                <w:rFonts w:ascii="Times New Roman" w:hAnsi="Times New Roman"/>
                <w:sz w:val="24"/>
                <w:szCs w:val="24"/>
              </w:rPr>
            </w:pPr>
          </w:p>
          <w:p w14:paraId="3B633C44" w14:textId="21AB496A" w:rsidR="00D96296" w:rsidRPr="00D96296" w:rsidRDefault="00D96296" w:rsidP="006D787B">
            <w:pPr>
              <w:jc w:val="center"/>
              <w:rPr>
                <w:rFonts w:ascii="Times New Roman" w:hAnsi="Times New Roman"/>
                <w:b/>
                <w:u w:val="single"/>
              </w:rPr>
            </w:pPr>
            <w:r w:rsidRPr="00D96296">
              <w:rPr>
                <w:rFonts w:ascii="Times New Roman" w:hAnsi="Times New Roman"/>
                <w:b/>
                <w:u w:val="single"/>
              </w:rPr>
              <w:t>Affordable Housing</w:t>
            </w:r>
          </w:p>
          <w:p w14:paraId="0F51C4FF" w14:textId="77777777" w:rsidR="000B1064" w:rsidRDefault="000B1064" w:rsidP="00D96296">
            <w:pPr>
              <w:rPr>
                <w:rFonts w:ascii="Times New Roman" w:hAnsi="Times New Roman"/>
              </w:rPr>
            </w:pPr>
          </w:p>
          <w:p w14:paraId="690BBE30" w14:textId="29905DCF" w:rsidR="00D96296" w:rsidRDefault="00D96296" w:rsidP="00D96296">
            <w:pPr>
              <w:rPr>
                <w:rFonts w:ascii="Times New Roman" w:hAnsi="Times New Roman"/>
              </w:rPr>
            </w:pPr>
            <w:r>
              <w:rPr>
                <w:rFonts w:ascii="Times New Roman" w:hAnsi="Times New Roman"/>
              </w:rPr>
              <w:t xml:space="preserve">The Borrower, by signing this certification, </w:t>
            </w:r>
            <w:r w:rsidR="000B1064">
              <w:rPr>
                <w:rFonts w:ascii="Times New Roman" w:hAnsi="Times New Roman"/>
              </w:rPr>
              <w:t>agrees</w:t>
            </w:r>
            <w:r>
              <w:rPr>
                <w:rFonts w:ascii="Times New Roman" w:hAnsi="Times New Roman"/>
              </w:rPr>
              <w:t xml:space="preserve"> to comply with program requirements below and provide documentation independently from this certification for verification of program compliance by HUD on the following:</w:t>
            </w:r>
          </w:p>
          <w:p w14:paraId="30DD00D7" w14:textId="77777777" w:rsidR="00D96296" w:rsidRPr="001C7759" w:rsidRDefault="00D96296" w:rsidP="00D96296">
            <w:pPr>
              <w:rPr>
                <w:rFonts w:ascii="Times New Roman" w:hAnsi="Times New Roman"/>
                <w:u w:val="single"/>
              </w:rPr>
            </w:pPr>
          </w:p>
          <w:p w14:paraId="028C2E34" w14:textId="369A3EAE" w:rsidR="00D96296" w:rsidRDefault="00D96296" w:rsidP="00D96296">
            <w:pPr>
              <w:rPr>
                <w:rFonts w:ascii="Times New Roman" w:hAnsi="Times New Roman"/>
              </w:rPr>
            </w:pPr>
            <w:r w:rsidRPr="001C7759">
              <w:rPr>
                <w:rFonts w:ascii="Times New Roman" w:hAnsi="Times New Roman"/>
              </w:rPr>
              <w:t>To access the affordable housing MIP of 35pbs:</w:t>
            </w:r>
          </w:p>
          <w:p w14:paraId="56637872" w14:textId="77777777" w:rsidR="00D96296" w:rsidRPr="001C7759" w:rsidRDefault="00D96296" w:rsidP="00D96296">
            <w:pPr>
              <w:rPr>
                <w:rFonts w:ascii="Times New Roman" w:hAnsi="Times New Roman"/>
              </w:rPr>
            </w:pPr>
          </w:p>
          <w:p w14:paraId="56D5308B" w14:textId="785679B5" w:rsidR="00D96296" w:rsidRDefault="000B1064" w:rsidP="00D96296">
            <w:pPr>
              <w:pStyle w:val="ListParagraph"/>
              <w:numPr>
                <w:ilvl w:val="0"/>
                <w:numId w:val="27"/>
              </w:numPr>
              <w:rPr>
                <w:rFonts w:ascii="Times New Roman" w:hAnsi="Times New Roman"/>
                <w:sz w:val="24"/>
                <w:szCs w:val="24"/>
              </w:rPr>
            </w:pPr>
            <w:r>
              <w:rPr>
                <w:rFonts w:ascii="Times New Roman" w:hAnsi="Times New Roman"/>
                <w:sz w:val="24"/>
                <w:szCs w:val="24"/>
              </w:rPr>
              <w:t xml:space="preserve">Borrower </w:t>
            </w:r>
            <w:r w:rsidR="00D96296" w:rsidRPr="001C7759">
              <w:rPr>
                <w:rFonts w:ascii="Times New Roman" w:hAnsi="Times New Roman"/>
                <w:sz w:val="24"/>
                <w:szCs w:val="24"/>
              </w:rPr>
              <w:t>certif</w:t>
            </w:r>
            <w:r>
              <w:rPr>
                <w:rFonts w:ascii="Times New Roman" w:hAnsi="Times New Roman"/>
                <w:sz w:val="24"/>
                <w:szCs w:val="24"/>
              </w:rPr>
              <w:t>ies</w:t>
            </w:r>
            <w:r w:rsidR="00D96296" w:rsidRPr="001C7759">
              <w:rPr>
                <w:rFonts w:ascii="Times New Roman" w:hAnsi="Times New Roman"/>
                <w:sz w:val="24"/>
                <w:szCs w:val="24"/>
              </w:rPr>
              <w:t xml:space="preserve"> and </w:t>
            </w:r>
            <w:r>
              <w:rPr>
                <w:rFonts w:ascii="Times New Roman" w:hAnsi="Times New Roman"/>
                <w:sz w:val="24"/>
                <w:szCs w:val="24"/>
              </w:rPr>
              <w:t xml:space="preserve">has </w:t>
            </w:r>
            <w:r w:rsidR="00D96296" w:rsidRPr="001C7759">
              <w:rPr>
                <w:rFonts w:ascii="Times New Roman" w:hAnsi="Times New Roman"/>
                <w:sz w:val="24"/>
                <w:szCs w:val="24"/>
              </w:rPr>
              <w:t>provide</w:t>
            </w:r>
            <w:r>
              <w:rPr>
                <w:rFonts w:ascii="Times New Roman" w:hAnsi="Times New Roman"/>
                <w:sz w:val="24"/>
                <w:szCs w:val="24"/>
              </w:rPr>
              <w:t>d</w:t>
            </w:r>
            <w:r w:rsidR="00D96296" w:rsidRPr="001C7759">
              <w:rPr>
                <w:rFonts w:ascii="Times New Roman" w:hAnsi="Times New Roman"/>
                <w:sz w:val="24"/>
                <w:szCs w:val="24"/>
              </w:rPr>
              <w:t xml:space="preserve"> evidence of a deed covenant or housing ordinance on “inclusionary zoning” for the subject property to evidence the requirement for affordable unit set-asides under Inclusionary Zoning, Density Bonus Set-asides, and Other Local Affordability Restrictions.  A minimum of 10% of the units must be affordable to, at most, a family at 80% AMI, with rents sized to be affordable at 30% of the income at that level.  The affordability set-aside must be in effect for at least </w:t>
            </w:r>
            <w:r w:rsidR="00D96296">
              <w:rPr>
                <w:rFonts w:ascii="Times New Roman" w:hAnsi="Times New Roman"/>
                <w:sz w:val="24"/>
                <w:szCs w:val="24"/>
              </w:rPr>
              <w:t>30</w:t>
            </w:r>
            <w:r w:rsidR="00D96296" w:rsidRPr="001C7759">
              <w:rPr>
                <w:rFonts w:ascii="Times New Roman" w:hAnsi="Times New Roman"/>
                <w:sz w:val="24"/>
                <w:szCs w:val="24"/>
              </w:rPr>
              <w:t xml:space="preserve"> years after final endorsement of the FHA-insured mortgage, be monitored by competent public authority, and be recorded in a regulatory </w:t>
            </w:r>
            <w:proofErr w:type="gramStart"/>
            <w:r w:rsidR="00D96296" w:rsidRPr="001C7759">
              <w:rPr>
                <w:rFonts w:ascii="Times New Roman" w:hAnsi="Times New Roman"/>
                <w:sz w:val="24"/>
                <w:szCs w:val="24"/>
              </w:rPr>
              <w:t>agreement;</w:t>
            </w:r>
            <w:proofErr w:type="gramEnd"/>
          </w:p>
          <w:p w14:paraId="21562012" w14:textId="77777777" w:rsidR="000B1064" w:rsidRPr="001C7759" w:rsidRDefault="000B1064" w:rsidP="000B1064">
            <w:pPr>
              <w:pStyle w:val="ListParagraph"/>
              <w:rPr>
                <w:rFonts w:ascii="Times New Roman" w:hAnsi="Times New Roman"/>
                <w:sz w:val="24"/>
                <w:szCs w:val="24"/>
              </w:rPr>
            </w:pPr>
          </w:p>
          <w:p w14:paraId="4BB4326B" w14:textId="3694A9E6" w:rsidR="00D96296" w:rsidRDefault="00D96296" w:rsidP="00D96296">
            <w:pPr>
              <w:pStyle w:val="ListParagraph"/>
              <w:rPr>
                <w:rFonts w:ascii="Times New Roman" w:hAnsi="Times New Roman"/>
                <w:i/>
                <w:sz w:val="24"/>
                <w:szCs w:val="24"/>
              </w:rPr>
            </w:pPr>
            <w:r w:rsidRPr="001C7759">
              <w:rPr>
                <w:rFonts w:ascii="Times New Roman" w:hAnsi="Times New Roman"/>
                <w:i/>
                <w:sz w:val="24"/>
                <w:szCs w:val="24"/>
              </w:rPr>
              <w:t>OR</w:t>
            </w:r>
          </w:p>
          <w:p w14:paraId="0046B3ED" w14:textId="77777777" w:rsidR="000B1064" w:rsidRPr="001C7759" w:rsidRDefault="000B1064" w:rsidP="00D96296">
            <w:pPr>
              <w:pStyle w:val="ListParagraph"/>
              <w:rPr>
                <w:rFonts w:ascii="Times New Roman" w:hAnsi="Times New Roman"/>
                <w:i/>
                <w:sz w:val="24"/>
                <w:szCs w:val="24"/>
              </w:rPr>
            </w:pPr>
          </w:p>
          <w:p w14:paraId="5AFF0F42" w14:textId="306C0AA5" w:rsidR="00D96296" w:rsidRDefault="009F123B" w:rsidP="00D96296">
            <w:pPr>
              <w:pStyle w:val="ListParagraph"/>
              <w:rPr>
                <w:rFonts w:ascii="Times New Roman" w:hAnsi="Times New Roman"/>
                <w:sz w:val="24"/>
                <w:szCs w:val="24"/>
              </w:rPr>
            </w:pPr>
            <w:r>
              <w:rPr>
                <w:rFonts w:ascii="Times New Roman" w:hAnsi="Times New Roman"/>
                <w:sz w:val="24"/>
                <w:szCs w:val="24"/>
              </w:rPr>
              <w:t xml:space="preserve">Borrower certifies the </w:t>
            </w:r>
            <w:r w:rsidR="00D96296" w:rsidRPr="001C7759">
              <w:rPr>
                <w:rFonts w:ascii="Times New Roman" w:hAnsi="Times New Roman"/>
                <w:sz w:val="24"/>
                <w:szCs w:val="24"/>
              </w:rPr>
              <w:t xml:space="preserve">Project has between 10% and 90% of units covered by a Section 8 PBRA contract or other state or federal rental assistance program contract serving very </w:t>
            </w:r>
            <w:proofErr w:type="gramStart"/>
            <w:r w:rsidR="00D96296" w:rsidRPr="001C7759">
              <w:rPr>
                <w:rFonts w:ascii="Times New Roman" w:hAnsi="Times New Roman"/>
                <w:sz w:val="24"/>
                <w:szCs w:val="24"/>
              </w:rPr>
              <w:t>low income</w:t>
            </w:r>
            <w:proofErr w:type="gramEnd"/>
            <w:r w:rsidR="00D96296" w:rsidRPr="001C7759">
              <w:rPr>
                <w:rFonts w:ascii="Times New Roman" w:hAnsi="Times New Roman"/>
                <w:sz w:val="24"/>
                <w:szCs w:val="24"/>
              </w:rPr>
              <w:t xml:space="preserve"> residents, with a remaining term of at least 15 </w:t>
            </w:r>
            <w:proofErr w:type="gramStart"/>
            <w:r w:rsidR="00D96296" w:rsidRPr="001C7759">
              <w:rPr>
                <w:rFonts w:ascii="Times New Roman" w:hAnsi="Times New Roman"/>
                <w:sz w:val="24"/>
                <w:szCs w:val="24"/>
              </w:rPr>
              <w:t>years;</w:t>
            </w:r>
            <w:proofErr w:type="gramEnd"/>
          </w:p>
          <w:p w14:paraId="013C38C7" w14:textId="77777777" w:rsidR="000B1064" w:rsidRPr="001C7759" w:rsidRDefault="000B1064" w:rsidP="00D96296">
            <w:pPr>
              <w:pStyle w:val="ListParagraph"/>
              <w:rPr>
                <w:rFonts w:ascii="Times New Roman" w:hAnsi="Times New Roman"/>
                <w:sz w:val="24"/>
                <w:szCs w:val="24"/>
              </w:rPr>
            </w:pPr>
          </w:p>
          <w:p w14:paraId="05F92F65" w14:textId="24BE356C" w:rsidR="00D96296" w:rsidRDefault="00D96296" w:rsidP="00D96296">
            <w:pPr>
              <w:pStyle w:val="ListParagraph"/>
              <w:rPr>
                <w:rFonts w:ascii="Times New Roman" w:hAnsi="Times New Roman"/>
                <w:i/>
                <w:sz w:val="24"/>
                <w:szCs w:val="24"/>
              </w:rPr>
            </w:pPr>
            <w:r w:rsidRPr="001C7759">
              <w:rPr>
                <w:rFonts w:ascii="Times New Roman" w:hAnsi="Times New Roman"/>
                <w:i/>
                <w:sz w:val="24"/>
                <w:szCs w:val="24"/>
              </w:rPr>
              <w:t>OR</w:t>
            </w:r>
          </w:p>
          <w:p w14:paraId="3014274F" w14:textId="77777777" w:rsidR="000B1064" w:rsidRPr="001C7759" w:rsidRDefault="000B1064" w:rsidP="00D96296">
            <w:pPr>
              <w:pStyle w:val="ListParagraph"/>
              <w:rPr>
                <w:rFonts w:ascii="Times New Roman" w:hAnsi="Times New Roman"/>
                <w:i/>
                <w:sz w:val="24"/>
                <w:szCs w:val="24"/>
              </w:rPr>
            </w:pPr>
          </w:p>
          <w:p w14:paraId="439BF60E" w14:textId="4FB81230" w:rsidR="00D96296" w:rsidRDefault="009F123B" w:rsidP="00D96296">
            <w:pPr>
              <w:pStyle w:val="ListParagraph"/>
              <w:spacing w:after="0"/>
              <w:rPr>
                <w:rFonts w:ascii="Times New Roman" w:hAnsi="Times New Roman"/>
                <w:sz w:val="24"/>
                <w:szCs w:val="24"/>
              </w:rPr>
            </w:pPr>
            <w:r>
              <w:rPr>
                <w:rFonts w:ascii="Times New Roman" w:hAnsi="Times New Roman"/>
                <w:sz w:val="24"/>
                <w:szCs w:val="24"/>
              </w:rPr>
              <w:t xml:space="preserve">Borrower certifies </w:t>
            </w:r>
            <w:r w:rsidR="00D96296" w:rsidRPr="001C7759">
              <w:rPr>
                <w:rFonts w:ascii="Times New Roman" w:hAnsi="Times New Roman"/>
                <w:sz w:val="24"/>
                <w:szCs w:val="24"/>
              </w:rPr>
              <w:t>Project has between 10% and 90% of its units covered by an affordability use restriction under the Low Income Housing Tax Credit program or similar state or locally sponsored program, with rents sized at no greater than 30% of the income eligible for occupancy under the Low Income Housing Tax Credit program, with a recorded regulatory agreement in effect for at least 15 years after final endorsement and monitored by a public entity.</w:t>
            </w:r>
          </w:p>
          <w:p w14:paraId="30B4460A" w14:textId="77777777" w:rsidR="000B1064" w:rsidRPr="00CC68CE" w:rsidRDefault="000B1064" w:rsidP="00D96296">
            <w:pPr>
              <w:pStyle w:val="ListParagraph"/>
              <w:spacing w:after="0"/>
              <w:rPr>
                <w:rFonts w:ascii="Times New Roman" w:hAnsi="Times New Roman"/>
                <w:sz w:val="24"/>
                <w:szCs w:val="24"/>
              </w:rPr>
            </w:pPr>
          </w:p>
          <w:p w14:paraId="513B520C" w14:textId="1C4C9250" w:rsidR="00D96296" w:rsidRDefault="00D96296" w:rsidP="00D96296">
            <w:pPr>
              <w:ind w:firstLine="720"/>
              <w:rPr>
                <w:rFonts w:ascii="Times New Roman" w:hAnsi="Times New Roman"/>
                <w:i/>
              </w:rPr>
            </w:pPr>
            <w:r w:rsidRPr="00E83D97">
              <w:rPr>
                <w:rFonts w:ascii="Times New Roman" w:hAnsi="Times New Roman"/>
                <w:i/>
              </w:rPr>
              <w:t>OR</w:t>
            </w:r>
          </w:p>
          <w:p w14:paraId="4095B512" w14:textId="77777777" w:rsidR="000B1064" w:rsidRPr="00E83D97" w:rsidRDefault="000B1064" w:rsidP="00D96296">
            <w:pPr>
              <w:ind w:firstLine="720"/>
              <w:rPr>
                <w:rFonts w:ascii="Times New Roman" w:hAnsi="Times New Roman"/>
                <w:i/>
              </w:rPr>
            </w:pPr>
          </w:p>
          <w:p w14:paraId="6BC783D4" w14:textId="34061D51" w:rsidR="00D96296" w:rsidRDefault="009F123B" w:rsidP="00D96296">
            <w:pPr>
              <w:ind w:left="720"/>
              <w:rPr>
                <w:rFonts w:ascii="Times New Roman" w:hAnsi="Times New Roman"/>
              </w:rPr>
            </w:pPr>
            <w:r>
              <w:rPr>
                <w:rFonts w:ascii="Times New Roman" w:hAnsi="Times New Roman"/>
              </w:rPr>
              <w:t xml:space="preserve">Borrower certifies the </w:t>
            </w:r>
            <w:r w:rsidR="00D96296" w:rsidRPr="00E83D97">
              <w:rPr>
                <w:rFonts w:ascii="Times New Roman" w:hAnsi="Times New Roman"/>
              </w:rPr>
              <w:t>Project has at least 90 percent of its units covered by an affordability use restriction under the Low Income Housing Tax Credit program or similar state or locally sponsored program, but without the rent advantage required to qualify as Broadly Affordable (achievable and underwritten tax credit rents at least 10 percent below comparable market rents), and with a recorded regulatory agreement in effect for at least 15 years after final endorsement and monitored by a public entity.</w:t>
            </w:r>
            <w:r w:rsidR="00D96296">
              <w:rPr>
                <w:rFonts w:ascii="Times New Roman" w:hAnsi="Times New Roman"/>
              </w:rPr>
              <w:t xml:space="preserve"> </w:t>
            </w:r>
          </w:p>
          <w:p w14:paraId="4E01FEFA" w14:textId="77777777" w:rsidR="000B1064" w:rsidRDefault="000B1064" w:rsidP="00D96296">
            <w:pPr>
              <w:ind w:left="720"/>
              <w:rPr>
                <w:rFonts w:ascii="Times New Roman" w:hAnsi="Times New Roman"/>
              </w:rPr>
            </w:pPr>
          </w:p>
          <w:p w14:paraId="60194450" w14:textId="15CAD2D2" w:rsidR="00D96296" w:rsidRDefault="00D96296" w:rsidP="00D96296">
            <w:pPr>
              <w:autoSpaceDE w:val="0"/>
              <w:autoSpaceDN w:val="0"/>
              <w:adjustRightInd w:val="0"/>
              <w:rPr>
                <w:rFonts w:ascii="Times New Roman" w:hAnsi="Times New Roman"/>
              </w:rPr>
            </w:pPr>
            <w:r w:rsidRPr="00CF5B71">
              <w:rPr>
                <w:rFonts w:ascii="Times New Roman" w:hAnsi="Times New Roman"/>
              </w:rPr>
              <w:t xml:space="preserve">To qualify for this MIP rate the project </w:t>
            </w:r>
            <w:r>
              <w:rPr>
                <w:rFonts w:ascii="Times New Roman" w:hAnsi="Times New Roman"/>
              </w:rPr>
              <w:t>Borrower</w:t>
            </w:r>
            <w:r w:rsidRPr="00CF5B71">
              <w:rPr>
                <w:rFonts w:ascii="Times New Roman" w:hAnsi="Times New Roman"/>
              </w:rPr>
              <w:t xml:space="preserve"> </w:t>
            </w:r>
            <w:r w:rsidR="000B1064">
              <w:rPr>
                <w:rFonts w:ascii="Times New Roman" w:hAnsi="Times New Roman"/>
              </w:rPr>
              <w:t>also agrees</w:t>
            </w:r>
            <w:r w:rsidRPr="00CF5B71">
              <w:rPr>
                <w:rFonts w:ascii="Times New Roman" w:hAnsi="Times New Roman"/>
              </w:rPr>
              <w:t xml:space="preserve"> to accept voucher holders under the Section 8 Housing Choice Voucher program or other federal program voucher holders as residents for vacancies in units not covered by project based Section 8, and execute a Rider to the FHA regulatory agreement acceptable to HUD evidencing the </w:t>
            </w:r>
            <w:r>
              <w:rPr>
                <w:rFonts w:ascii="Times New Roman" w:hAnsi="Times New Roman"/>
              </w:rPr>
              <w:t>Borrower</w:t>
            </w:r>
            <w:r w:rsidRPr="00CF5B71">
              <w:rPr>
                <w:rFonts w:ascii="Times New Roman" w:hAnsi="Times New Roman"/>
              </w:rPr>
              <w:t>’s agreement to accept Section 8 vouchers for the life of the regulatory agreement.</w:t>
            </w:r>
          </w:p>
          <w:p w14:paraId="72CAA132" w14:textId="6F978B4C" w:rsidR="00D96296" w:rsidRDefault="00D96296" w:rsidP="00D96296">
            <w:pPr>
              <w:autoSpaceDE w:val="0"/>
              <w:autoSpaceDN w:val="0"/>
              <w:adjustRightInd w:val="0"/>
              <w:rPr>
                <w:rFonts w:ascii="Times New Roman" w:hAnsi="Times New Roman"/>
              </w:rPr>
            </w:pPr>
          </w:p>
          <w:p w14:paraId="23C7CB49" w14:textId="77777777" w:rsidR="00D96296" w:rsidRDefault="00D96296" w:rsidP="00D96296">
            <w:pPr>
              <w:autoSpaceDE w:val="0"/>
              <w:autoSpaceDN w:val="0"/>
              <w:adjustRightInd w:val="0"/>
              <w:rPr>
                <w:rFonts w:ascii="Times New Roman" w:hAnsi="Times New Roman"/>
              </w:rPr>
            </w:pPr>
          </w:p>
          <w:p w14:paraId="445EAB45" w14:textId="77777777" w:rsidR="00D96296" w:rsidRPr="000B1064" w:rsidRDefault="00D96296" w:rsidP="00ED0436">
            <w:pPr>
              <w:jc w:val="center"/>
              <w:rPr>
                <w:rFonts w:ascii="Times New Roman" w:hAnsi="Times New Roman"/>
                <w:b/>
                <w:u w:val="single"/>
              </w:rPr>
            </w:pPr>
            <w:r w:rsidRPr="000B1064">
              <w:rPr>
                <w:rFonts w:ascii="Times New Roman" w:hAnsi="Times New Roman"/>
                <w:b/>
                <w:u w:val="single"/>
              </w:rPr>
              <w:t>Green/Energy Efficient Housing – MIP of 25 bps</w:t>
            </w:r>
          </w:p>
          <w:p w14:paraId="45867A19" w14:textId="77777777" w:rsidR="000B1064" w:rsidRDefault="000B1064" w:rsidP="00D96296">
            <w:pPr>
              <w:rPr>
                <w:rFonts w:ascii="Times New Roman" w:hAnsi="Times New Roman"/>
              </w:rPr>
            </w:pPr>
          </w:p>
          <w:p w14:paraId="7EDD59B8" w14:textId="52EA6093" w:rsidR="00D96296" w:rsidRDefault="00D96296" w:rsidP="00D96296">
            <w:pPr>
              <w:rPr>
                <w:rFonts w:ascii="Times New Roman" w:hAnsi="Times New Roman"/>
              </w:rPr>
            </w:pPr>
            <w:r>
              <w:rPr>
                <w:rFonts w:ascii="Times New Roman" w:hAnsi="Times New Roman"/>
              </w:rPr>
              <w:t xml:space="preserve">The Borrower, by signing this certification, </w:t>
            </w:r>
            <w:r w:rsidR="000B1064">
              <w:rPr>
                <w:rFonts w:ascii="Times New Roman" w:hAnsi="Times New Roman"/>
              </w:rPr>
              <w:t>agrees</w:t>
            </w:r>
            <w:r>
              <w:rPr>
                <w:rFonts w:ascii="Times New Roman" w:hAnsi="Times New Roman"/>
              </w:rPr>
              <w:t xml:space="preserve"> to comply with program requirements below and provide documentation independently from this certification for verification of program compliance by HUD on the following:</w:t>
            </w:r>
          </w:p>
          <w:p w14:paraId="0487C97D" w14:textId="77777777" w:rsidR="000B1064" w:rsidRPr="001C7759" w:rsidRDefault="000B1064" w:rsidP="00D96296">
            <w:pPr>
              <w:rPr>
                <w:rFonts w:ascii="Times New Roman" w:hAnsi="Times New Roman"/>
                <w:u w:val="single"/>
              </w:rPr>
            </w:pPr>
          </w:p>
          <w:p w14:paraId="0CC7D804" w14:textId="53FE1796" w:rsidR="00D96296" w:rsidRDefault="00D96296" w:rsidP="00D96296">
            <w:pPr>
              <w:rPr>
                <w:rFonts w:ascii="Times New Roman" w:hAnsi="Times New Roman"/>
              </w:rPr>
            </w:pPr>
            <w:r w:rsidRPr="001C7759">
              <w:rPr>
                <w:rFonts w:ascii="Times New Roman" w:hAnsi="Times New Roman"/>
              </w:rPr>
              <w:t>To access green/energy efficient h</w:t>
            </w:r>
            <w:r>
              <w:rPr>
                <w:rFonts w:ascii="Times New Roman" w:hAnsi="Times New Roman"/>
              </w:rPr>
              <w:t>ousing of 2</w:t>
            </w:r>
            <w:r w:rsidRPr="001C7759">
              <w:rPr>
                <w:rFonts w:ascii="Times New Roman" w:hAnsi="Times New Roman"/>
              </w:rPr>
              <w:t xml:space="preserve">5bps: </w:t>
            </w:r>
          </w:p>
          <w:p w14:paraId="55DBB9E5" w14:textId="77777777" w:rsidR="000B1064" w:rsidRPr="001C7759" w:rsidRDefault="000B1064" w:rsidP="00D96296">
            <w:pPr>
              <w:rPr>
                <w:rFonts w:ascii="Times New Roman" w:hAnsi="Times New Roman"/>
              </w:rPr>
            </w:pPr>
          </w:p>
          <w:p w14:paraId="69B6C1C8" w14:textId="5204ED6C" w:rsidR="00D96296" w:rsidRPr="000B1064" w:rsidRDefault="000B1064" w:rsidP="00D96296">
            <w:pPr>
              <w:pStyle w:val="ListParagraph"/>
              <w:numPr>
                <w:ilvl w:val="0"/>
                <w:numId w:val="28"/>
              </w:numPr>
              <w:rPr>
                <w:rFonts w:ascii="Times New Roman" w:hAnsi="Times New Roman"/>
                <w:sz w:val="24"/>
                <w:szCs w:val="24"/>
              </w:rPr>
            </w:pPr>
            <w:r>
              <w:rPr>
                <w:rFonts w:ascii="Times New Roman" w:hAnsi="Times New Roman"/>
                <w:sz w:val="24"/>
                <w:szCs w:val="24"/>
              </w:rPr>
              <w:t>[T</w:t>
            </w:r>
            <w:r w:rsidR="00D96296" w:rsidRPr="001C7759">
              <w:rPr>
                <w:rFonts w:ascii="Times New Roman" w:hAnsi="Times New Roman"/>
                <w:sz w:val="24"/>
                <w:szCs w:val="24"/>
              </w:rPr>
              <w:t xml:space="preserve">he </w:t>
            </w:r>
            <w:r w:rsidR="00D96296">
              <w:rPr>
                <w:rFonts w:ascii="Times New Roman" w:hAnsi="Times New Roman"/>
                <w:sz w:val="24"/>
                <w:szCs w:val="24"/>
              </w:rPr>
              <w:t>Borrower</w:t>
            </w:r>
            <w:r w:rsidR="00D96296" w:rsidRPr="001C7759">
              <w:rPr>
                <w:rFonts w:ascii="Times New Roman" w:hAnsi="Times New Roman"/>
                <w:sz w:val="24"/>
                <w:szCs w:val="24"/>
              </w:rPr>
              <w:t xml:space="preserve"> </w:t>
            </w:r>
            <w:r>
              <w:rPr>
                <w:rFonts w:ascii="Times New Roman" w:hAnsi="Times New Roman"/>
                <w:sz w:val="24"/>
                <w:szCs w:val="24"/>
              </w:rPr>
              <w:t xml:space="preserve">certifies and has </w:t>
            </w:r>
            <w:r w:rsidR="00D96296" w:rsidRPr="001C7759">
              <w:rPr>
                <w:rFonts w:ascii="Times New Roman" w:hAnsi="Times New Roman"/>
                <w:sz w:val="24"/>
                <w:szCs w:val="24"/>
              </w:rPr>
              <w:t>evidence</w:t>
            </w:r>
            <w:r>
              <w:rPr>
                <w:rFonts w:ascii="Times New Roman" w:hAnsi="Times New Roman"/>
                <w:sz w:val="24"/>
                <w:szCs w:val="24"/>
              </w:rPr>
              <w:t>d</w:t>
            </w:r>
            <w:r w:rsidR="00D96296" w:rsidRPr="001C7759">
              <w:rPr>
                <w:rFonts w:ascii="Times New Roman" w:hAnsi="Times New Roman"/>
                <w:sz w:val="24"/>
                <w:szCs w:val="24"/>
              </w:rPr>
              <w:t xml:space="preserve"> that the </w:t>
            </w:r>
            <w:r>
              <w:rPr>
                <w:rFonts w:ascii="Times New Roman" w:hAnsi="Times New Roman"/>
                <w:sz w:val="24"/>
                <w:szCs w:val="24"/>
              </w:rPr>
              <w:t>P</w:t>
            </w:r>
            <w:r w:rsidR="00D96296" w:rsidRPr="001C7759">
              <w:rPr>
                <w:rFonts w:ascii="Times New Roman" w:hAnsi="Times New Roman"/>
                <w:sz w:val="24"/>
                <w:szCs w:val="24"/>
              </w:rPr>
              <w:t>roject has achieved</w:t>
            </w:r>
            <w:r>
              <w:rPr>
                <w:rFonts w:ascii="Times New Roman" w:hAnsi="Times New Roman"/>
                <w:sz w:val="24"/>
                <w:szCs w:val="24"/>
              </w:rPr>
              <w:t>]</w:t>
            </w:r>
            <w:r w:rsidR="00D96296" w:rsidRPr="001C7759">
              <w:rPr>
                <w:rFonts w:ascii="Times New Roman" w:hAnsi="Times New Roman"/>
                <w:sz w:val="24"/>
                <w:szCs w:val="24"/>
              </w:rPr>
              <w:t xml:space="preserve"> </w:t>
            </w:r>
            <w:r>
              <w:rPr>
                <w:rFonts w:ascii="Times New Roman" w:hAnsi="Times New Roman"/>
                <w:sz w:val="24"/>
                <w:szCs w:val="24"/>
              </w:rPr>
              <w:t>[T</w:t>
            </w:r>
            <w:r w:rsidR="00D96296" w:rsidRPr="001C7759">
              <w:rPr>
                <w:rFonts w:ascii="Times New Roman" w:hAnsi="Times New Roman"/>
                <w:sz w:val="24"/>
                <w:szCs w:val="24"/>
              </w:rPr>
              <w:t xml:space="preserve">he </w:t>
            </w:r>
            <w:r w:rsidR="00D96296">
              <w:rPr>
                <w:rFonts w:ascii="Times New Roman" w:hAnsi="Times New Roman"/>
                <w:sz w:val="24"/>
                <w:szCs w:val="24"/>
              </w:rPr>
              <w:t>Borrower</w:t>
            </w:r>
            <w:r w:rsidR="00D96296" w:rsidRPr="001C7759">
              <w:rPr>
                <w:rFonts w:ascii="Times New Roman" w:hAnsi="Times New Roman"/>
                <w:sz w:val="24"/>
                <w:szCs w:val="24"/>
              </w:rPr>
              <w:t xml:space="preserve"> </w:t>
            </w:r>
            <w:r>
              <w:rPr>
                <w:rFonts w:ascii="Times New Roman" w:hAnsi="Times New Roman"/>
                <w:sz w:val="24"/>
                <w:szCs w:val="24"/>
              </w:rPr>
              <w:t xml:space="preserve">agrees and </w:t>
            </w:r>
            <w:r w:rsidR="00D96296" w:rsidRPr="001C7759">
              <w:rPr>
                <w:rFonts w:ascii="Times New Roman" w:hAnsi="Times New Roman"/>
                <w:sz w:val="24"/>
                <w:szCs w:val="24"/>
              </w:rPr>
              <w:t>certif</w:t>
            </w:r>
            <w:r>
              <w:rPr>
                <w:rFonts w:ascii="Times New Roman" w:hAnsi="Times New Roman"/>
                <w:sz w:val="24"/>
                <w:szCs w:val="24"/>
              </w:rPr>
              <w:t>ies</w:t>
            </w:r>
            <w:r w:rsidR="00D96296" w:rsidRPr="001C7759">
              <w:rPr>
                <w:rFonts w:ascii="Times New Roman" w:hAnsi="Times New Roman"/>
                <w:sz w:val="24"/>
                <w:szCs w:val="24"/>
              </w:rPr>
              <w:t xml:space="preserve"> to pursue</w:t>
            </w:r>
            <w:r w:rsidR="00D96296">
              <w:rPr>
                <w:rFonts w:ascii="Times New Roman" w:hAnsi="Times New Roman"/>
                <w:sz w:val="24"/>
                <w:szCs w:val="24"/>
              </w:rPr>
              <w:t xml:space="preserve"> and </w:t>
            </w:r>
            <w:r w:rsidR="00D96296" w:rsidRPr="001C7759">
              <w:rPr>
                <w:rFonts w:ascii="Times New Roman" w:hAnsi="Times New Roman"/>
                <w:sz w:val="24"/>
                <w:szCs w:val="24"/>
              </w:rPr>
              <w:t xml:space="preserve">achieve an acceptable, independently verified standard for green building from the industry-recognized green program identified, </w:t>
            </w:r>
            <w:proofErr w:type="gramStart"/>
            <w:r w:rsidR="00D96296" w:rsidRPr="001C7759">
              <w:rPr>
                <w:rFonts w:ascii="Times New Roman" w:hAnsi="Times New Roman"/>
                <w:sz w:val="24"/>
                <w:szCs w:val="24"/>
              </w:rPr>
              <w:t>________________</w:t>
            </w:r>
            <w:r w:rsidR="00D96296" w:rsidRPr="001C7759">
              <w:rPr>
                <w:rFonts w:ascii="Times New Roman" w:hAnsi="Times New Roman"/>
                <w:sz w:val="24"/>
                <w:szCs w:val="24"/>
              </w:rPr>
              <w:softHyphen/>
            </w:r>
            <w:proofErr w:type="gramEnd"/>
            <w:r w:rsidR="00D96296" w:rsidRPr="000B1064">
              <w:rPr>
                <w:rFonts w:ascii="Times New Roman" w:hAnsi="Times New Roman"/>
                <w:sz w:val="24"/>
                <w:szCs w:val="24"/>
              </w:rPr>
              <w:t xml:space="preserve">______________________.   </w:t>
            </w:r>
            <w:r w:rsidRPr="000B1064">
              <w:rPr>
                <w:rFonts w:ascii="Times New Roman" w:hAnsi="Times New Roman"/>
                <w:b/>
                <w:sz w:val="24"/>
                <w:szCs w:val="24"/>
              </w:rPr>
              <w:t>{Enter the name of industry-recognized green program from the list below}</w:t>
            </w:r>
          </w:p>
          <w:p w14:paraId="2334F591" w14:textId="144F79E3" w:rsidR="00D96296" w:rsidRPr="000B1064" w:rsidRDefault="00D96296" w:rsidP="00D96296">
            <w:pPr>
              <w:pStyle w:val="ListParagraph"/>
              <w:rPr>
                <w:rFonts w:ascii="Times New Roman" w:hAnsi="Times New Roman"/>
                <w:sz w:val="24"/>
                <w:szCs w:val="24"/>
              </w:rPr>
            </w:pPr>
            <w:r w:rsidRPr="000B1064">
              <w:rPr>
                <w:rFonts w:ascii="Times New Roman" w:hAnsi="Times New Roman"/>
                <w:sz w:val="24"/>
                <w:szCs w:val="24"/>
              </w:rPr>
              <w:t xml:space="preserve">      </w:t>
            </w:r>
            <w:r w:rsidRPr="000B1064">
              <w:rPr>
                <w:rFonts w:ascii="Times New Roman" w:hAnsi="Times New Roman"/>
                <w:sz w:val="24"/>
                <w:szCs w:val="24"/>
              </w:rPr>
              <w:tab/>
            </w:r>
            <w:r w:rsidRPr="000B1064">
              <w:rPr>
                <w:rFonts w:ascii="Times New Roman" w:hAnsi="Times New Roman"/>
                <w:sz w:val="24"/>
                <w:szCs w:val="24"/>
              </w:rPr>
              <w:tab/>
            </w:r>
            <w:r w:rsidRPr="000B1064">
              <w:rPr>
                <w:rFonts w:ascii="Times New Roman" w:hAnsi="Times New Roman"/>
                <w:sz w:val="24"/>
                <w:szCs w:val="24"/>
              </w:rPr>
              <w:tab/>
            </w:r>
            <w:r w:rsidRPr="000B1064">
              <w:rPr>
                <w:rFonts w:ascii="Times New Roman" w:hAnsi="Times New Roman"/>
                <w:sz w:val="24"/>
                <w:szCs w:val="24"/>
              </w:rPr>
              <w:tab/>
            </w:r>
            <w:r w:rsidRPr="000B1064">
              <w:rPr>
                <w:rFonts w:ascii="Times New Roman" w:hAnsi="Times New Roman"/>
                <w:sz w:val="24"/>
                <w:szCs w:val="24"/>
              </w:rPr>
              <w:tab/>
              <w:t xml:space="preserve">   </w:t>
            </w:r>
          </w:p>
          <w:p w14:paraId="41BD8255" w14:textId="77777777" w:rsidR="00D96296" w:rsidRPr="001C7759" w:rsidRDefault="00D96296" w:rsidP="00D96296">
            <w:pPr>
              <w:pStyle w:val="ListParagraph"/>
              <w:rPr>
                <w:rFonts w:ascii="Times New Roman" w:hAnsi="Times New Roman"/>
                <w:sz w:val="24"/>
                <w:szCs w:val="24"/>
              </w:rPr>
            </w:pPr>
            <w:r w:rsidRPr="000B1064">
              <w:rPr>
                <w:rFonts w:ascii="Times New Roman" w:hAnsi="Times New Roman"/>
                <w:sz w:val="24"/>
                <w:szCs w:val="24"/>
              </w:rPr>
              <w:t>A minimum score of 75 or better on the 1-100 ENERGY STAR score, using</w:t>
            </w:r>
            <w:r w:rsidRPr="001C7759">
              <w:rPr>
                <w:rFonts w:ascii="Times New Roman" w:hAnsi="Times New Roman"/>
                <w:sz w:val="24"/>
                <w:szCs w:val="24"/>
              </w:rPr>
              <w:t xml:space="preserve"> EPA's Portfolio Manager, is required </w:t>
            </w:r>
            <w:r w:rsidRPr="00B10A92">
              <w:rPr>
                <w:rFonts w:ascii="Times New Roman" w:hAnsi="Times New Roman"/>
                <w:sz w:val="24"/>
                <w:szCs w:val="24"/>
              </w:rPr>
              <w:t xml:space="preserve">and </w:t>
            </w:r>
            <w:r w:rsidRPr="00E83D97">
              <w:rPr>
                <w:rFonts w:ascii="Times New Roman" w:hAnsi="Times New Roman"/>
                <w:sz w:val="24"/>
                <w:szCs w:val="24"/>
              </w:rPr>
              <w:t>must be verified by the independent conclusion of the qualified assessor preparing the physical condition assessment, and supported by the physical condition assessment report and recommendations, ASHRAE level II energy audit (required for existing structures only), and plans for new construction, or rehabilitation, repairs, and operations and maintenance.</w:t>
            </w:r>
            <w:r w:rsidRPr="00B10A92">
              <w:rPr>
                <w:rFonts w:ascii="Times New Roman" w:hAnsi="Times New Roman"/>
                <w:sz w:val="24"/>
                <w:szCs w:val="24"/>
              </w:rPr>
              <w:t xml:space="preserve"> </w:t>
            </w:r>
          </w:p>
          <w:tbl>
            <w:tblPr>
              <w:tblStyle w:val="TableGrid"/>
              <w:tblpPr w:leftFromText="180" w:rightFromText="180" w:vertAnchor="text" w:tblpX="1116" w:tblpY="1"/>
              <w:tblOverlap w:val="never"/>
              <w:tblW w:w="0" w:type="auto"/>
              <w:tblLook w:val="04A0" w:firstRow="1" w:lastRow="0" w:firstColumn="1" w:lastColumn="0" w:noHBand="0" w:noVBand="1"/>
            </w:tblPr>
            <w:tblGrid>
              <w:gridCol w:w="7226"/>
            </w:tblGrid>
            <w:tr w:rsidR="00D96296" w:rsidRPr="001C7759" w14:paraId="46238181" w14:textId="77777777" w:rsidTr="00D96296">
              <w:tc>
                <w:tcPr>
                  <w:tcW w:w="7226" w:type="dxa"/>
                </w:tcPr>
                <w:p w14:paraId="1E3DDBBC" w14:textId="77777777" w:rsidR="00D96296" w:rsidRPr="001C7759" w:rsidRDefault="00D96296" w:rsidP="00D96296">
                  <w:pPr>
                    <w:pStyle w:val="Title"/>
                    <w:rPr>
                      <w:rStyle w:val="SubtleEmphasis"/>
                      <w:rFonts w:ascii="Times New Roman" w:hAnsi="Times New Roman" w:cs="Times New Roman"/>
                      <w:b/>
                      <w:sz w:val="24"/>
                      <w:szCs w:val="24"/>
                    </w:rPr>
                  </w:pPr>
                  <w:r w:rsidRPr="001C7759">
                    <w:rPr>
                      <w:rStyle w:val="SubtleEmphasis"/>
                      <w:rFonts w:ascii="Times New Roman" w:hAnsi="Times New Roman" w:cs="Times New Roman"/>
                      <w:b/>
                      <w:sz w:val="24"/>
                      <w:szCs w:val="24"/>
                    </w:rPr>
                    <w:t>List of Industry-Recognized Green Programs</w:t>
                  </w:r>
                </w:p>
              </w:tc>
            </w:tr>
            <w:tr w:rsidR="00D96296" w:rsidRPr="001C7759" w14:paraId="44EC1D00" w14:textId="77777777" w:rsidTr="00D96296">
              <w:tc>
                <w:tcPr>
                  <w:tcW w:w="7226" w:type="dxa"/>
                </w:tcPr>
                <w:p w14:paraId="5B2C1345" w14:textId="77777777" w:rsidR="00D96296" w:rsidRPr="00597945" w:rsidRDefault="00D96296" w:rsidP="00D96296">
                  <w:pPr>
                    <w:pStyle w:val="ListParagraph"/>
                    <w:ind w:left="0"/>
                    <w:rPr>
                      <w:rFonts w:ascii="Times New Roman" w:hAnsi="Times New Roman"/>
                      <w:sz w:val="24"/>
                      <w:szCs w:val="24"/>
                    </w:rPr>
                  </w:pPr>
                  <w:r w:rsidRPr="00597945">
                    <w:rPr>
                      <w:rFonts w:ascii="Times New Roman" w:hAnsi="Times New Roman"/>
                      <w:sz w:val="24"/>
                      <w:szCs w:val="24"/>
                    </w:rPr>
                    <w:t>Enterprise Green Communities Criteria</w:t>
                  </w:r>
                </w:p>
              </w:tc>
            </w:tr>
            <w:tr w:rsidR="00D96296" w:rsidRPr="001C7759" w14:paraId="69A5BA98" w14:textId="77777777" w:rsidTr="00D96296">
              <w:tc>
                <w:tcPr>
                  <w:tcW w:w="7226" w:type="dxa"/>
                </w:tcPr>
                <w:p w14:paraId="31216829" w14:textId="77777777" w:rsidR="00D96296" w:rsidRPr="00597945" w:rsidRDefault="00D96296" w:rsidP="00D96296">
                  <w:pPr>
                    <w:pStyle w:val="ListParagraph"/>
                    <w:ind w:left="0"/>
                    <w:rPr>
                      <w:rFonts w:ascii="Times New Roman" w:hAnsi="Times New Roman"/>
                      <w:sz w:val="24"/>
                      <w:szCs w:val="24"/>
                    </w:rPr>
                  </w:pPr>
                  <w:r w:rsidRPr="00597945">
                    <w:rPr>
                      <w:rFonts w:ascii="Times New Roman" w:hAnsi="Times New Roman"/>
                      <w:sz w:val="24"/>
                      <w:szCs w:val="24"/>
                    </w:rPr>
                    <w:t>U.S. Green Building Council’s LEED-H</w:t>
                  </w:r>
                </w:p>
              </w:tc>
            </w:tr>
            <w:tr w:rsidR="00D96296" w:rsidRPr="001C7759" w14:paraId="566B6032" w14:textId="77777777" w:rsidTr="00D96296">
              <w:tc>
                <w:tcPr>
                  <w:tcW w:w="7226" w:type="dxa"/>
                </w:tcPr>
                <w:p w14:paraId="15F440EC" w14:textId="77777777" w:rsidR="00D96296" w:rsidRPr="00597945" w:rsidRDefault="00D96296" w:rsidP="00D96296">
                  <w:pPr>
                    <w:pStyle w:val="ListParagraph"/>
                    <w:ind w:left="0"/>
                    <w:rPr>
                      <w:rFonts w:ascii="Times New Roman" w:hAnsi="Times New Roman"/>
                      <w:sz w:val="24"/>
                      <w:szCs w:val="24"/>
                    </w:rPr>
                  </w:pPr>
                  <w:r w:rsidRPr="00597945">
                    <w:rPr>
                      <w:rFonts w:ascii="Times New Roman" w:hAnsi="Times New Roman"/>
                      <w:sz w:val="24"/>
                      <w:szCs w:val="24"/>
                    </w:rPr>
                    <w:t>U.S. Green Building Council’s LEED-H Midrise</w:t>
                  </w:r>
                </w:p>
              </w:tc>
            </w:tr>
            <w:tr w:rsidR="00D96296" w:rsidRPr="001C7759" w14:paraId="3758E868" w14:textId="77777777" w:rsidTr="00D96296">
              <w:tc>
                <w:tcPr>
                  <w:tcW w:w="7226" w:type="dxa"/>
                </w:tcPr>
                <w:p w14:paraId="70563C6C" w14:textId="77777777" w:rsidR="00D96296" w:rsidRPr="00597945" w:rsidRDefault="00D96296" w:rsidP="00D96296">
                  <w:pPr>
                    <w:pStyle w:val="ListParagraph"/>
                    <w:ind w:left="0"/>
                    <w:rPr>
                      <w:rFonts w:ascii="Times New Roman" w:hAnsi="Times New Roman"/>
                      <w:sz w:val="24"/>
                      <w:szCs w:val="24"/>
                    </w:rPr>
                  </w:pPr>
                  <w:r w:rsidRPr="00597945">
                    <w:rPr>
                      <w:rFonts w:ascii="Times New Roman" w:hAnsi="Times New Roman"/>
                      <w:sz w:val="24"/>
                      <w:szCs w:val="24"/>
                    </w:rPr>
                    <w:t>U.S. Green Building Council’s LEED-NC</w:t>
                  </w:r>
                </w:p>
              </w:tc>
            </w:tr>
            <w:tr w:rsidR="00D96296" w:rsidRPr="001C7759" w14:paraId="5B097774" w14:textId="77777777" w:rsidTr="00D96296">
              <w:tc>
                <w:tcPr>
                  <w:tcW w:w="7226" w:type="dxa"/>
                </w:tcPr>
                <w:p w14:paraId="68D8AA48" w14:textId="77777777" w:rsidR="00D96296" w:rsidRPr="00597945" w:rsidRDefault="00D96296" w:rsidP="00D96296">
                  <w:pPr>
                    <w:pStyle w:val="ListParagraph"/>
                    <w:ind w:left="0"/>
                    <w:rPr>
                      <w:rFonts w:ascii="Times New Roman" w:hAnsi="Times New Roman"/>
                      <w:sz w:val="24"/>
                      <w:szCs w:val="24"/>
                    </w:rPr>
                  </w:pPr>
                  <w:r w:rsidRPr="00597945">
                    <w:rPr>
                      <w:rFonts w:ascii="Times New Roman" w:eastAsia="Arial" w:hAnsi="Times New Roman"/>
                      <w:spacing w:val="-2"/>
                      <w:sz w:val="24"/>
                      <w:szCs w:val="24"/>
                    </w:rPr>
                    <w:lastRenderedPageBreak/>
                    <w:t>LEED for Existing Buildings: Operations &amp; Maintenance</w:t>
                  </w:r>
                </w:p>
              </w:tc>
            </w:tr>
            <w:tr w:rsidR="00D96296" w:rsidRPr="001C7759" w14:paraId="32DA459D" w14:textId="77777777" w:rsidTr="00D96296">
              <w:tc>
                <w:tcPr>
                  <w:tcW w:w="7226" w:type="dxa"/>
                </w:tcPr>
                <w:p w14:paraId="15387B2E" w14:textId="77777777" w:rsidR="00D96296" w:rsidRPr="00597945" w:rsidRDefault="00D96296" w:rsidP="00D96296">
                  <w:pPr>
                    <w:pStyle w:val="ListParagraph"/>
                    <w:ind w:left="0"/>
                    <w:rPr>
                      <w:rFonts w:ascii="Times New Roman" w:hAnsi="Times New Roman"/>
                      <w:sz w:val="24"/>
                      <w:szCs w:val="24"/>
                    </w:rPr>
                  </w:pPr>
                  <w:r w:rsidRPr="00597945">
                    <w:rPr>
                      <w:rFonts w:ascii="Times New Roman" w:hAnsi="Times New Roman"/>
                      <w:sz w:val="24"/>
                      <w:szCs w:val="24"/>
                    </w:rPr>
                    <w:t>ENERGY STAR Certification</w:t>
                  </w:r>
                </w:p>
              </w:tc>
            </w:tr>
            <w:tr w:rsidR="00D96296" w:rsidRPr="001C7759" w14:paraId="6ACE31DB" w14:textId="77777777" w:rsidTr="00D96296">
              <w:tc>
                <w:tcPr>
                  <w:tcW w:w="7226" w:type="dxa"/>
                </w:tcPr>
                <w:p w14:paraId="7AAD70D2" w14:textId="77777777" w:rsidR="00D96296" w:rsidRPr="00597945" w:rsidRDefault="00D96296" w:rsidP="00D96296">
                  <w:pPr>
                    <w:pStyle w:val="ListParagraph"/>
                    <w:ind w:left="0"/>
                    <w:rPr>
                      <w:rFonts w:ascii="Times New Roman" w:hAnsi="Times New Roman"/>
                      <w:sz w:val="24"/>
                      <w:szCs w:val="24"/>
                    </w:rPr>
                  </w:pPr>
                  <w:r w:rsidRPr="00597945">
                    <w:rPr>
                      <w:rFonts w:ascii="Times New Roman" w:hAnsi="Times New Roman"/>
                      <w:sz w:val="24"/>
                      <w:szCs w:val="24"/>
                    </w:rPr>
                    <w:t>EarthCraft House</w:t>
                  </w:r>
                </w:p>
              </w:tc>
            </w:tr>
            <w:tr w:rsidR="00D96296" w:rsidRPr="001C7759" w14:paraId="69FB1236" w14:textId="77777777" w:rsidTr="00D96296">
              <w:tc>
                <w:tcPr>
                  <w:tcW w:w="7226" w:type="dxa"/>
                </w:tcPr>
                <w:p w14:paraId="035B8B49" w14:textId="77777777" w:rsidR="00D96296" w:rsidRPr="00597945" w:rsidRDefault="00D96296" w:rsidP="00D96296">
                  <w:pPr>
                    <w:pStyle w:val="ListParagraph"/>
                    <w:ind w:left="0"/>
                    <w:rPr>
                      <w:rFonts w:ascii="Times New Roman" w:hAnsi="Times New Roman"/>
                      <w:sz w:val="24"/>
                      <w:szCs w:val="24"/>
                    </w:rPr>
                  </w:pPr>
                  <w:r w:rsidRPr="00597945">
                    <w:rPr>
                      <w:rFonts w:ascii="Times New Roman" w:hAnsi="Times New Roman"/>
                      <w:sz w:val="24"/>
                      <w:szCs w:val="24"/>
                    </w:rPr>
                    <w:t>EarthCraft Multifamily</w:t>
                  </w:r>
                </w:p>
              </w:tc>
            </w:tr>
            <w:tr w:rsidR="00D96296" w:rsidRPr="001C7759" w14:paraId="0E7DA295" w14:textId="77777777" w:rsidTr="00D96296">
              <w:tc>
                <w:tcPr>
                  <w:tcW w:w="7226" w:type="dxa"/>
                </w:tcPr>
                <w:p w14:paraId="5FF67F47" w14:textId="77777777" w:rsidR="00D96296" w:rsidRPr="00597945" w:rsidRDefault="00D96296" w:rsidP="00D96296">
                  <w:pPr>
                    <w:pStyle w:val="ListParagraph"/>
                    <w:ind w:left="0"/>
                    <w:rPr>
                      <w:rFonts w:ascii="Times New Roman" w:hAnsi="Times New Roman"/>
                      <w:sz w:val="24"/>
                      <w:szCs w:val="24"/>
                    </w:rPr>
                  </w:pPr>
                  <w:r w:rsidRPr="00597945">
                    <w:rPr>
                      <w:rFonts w:ascii="Times New Roman" w:hAnsi="Times New Roman"/>
                      <w:sz w:val="24"/>
                      <w:szCs w:val="24"/>
                    </w:rPr>
                    <w:t>Earth Advantage New Homes</w:t>
                  </w:r>
                </w:p>
              </w:tc>
            </w:tr>
            <w:tr w:rsidR="00D96296" w:rsidRPr="001C7759" w14:paraId="2C14073A" w14:textId="77777777" w:rsidTr="00D96296">
              <w:tc>
                <w:tcPr>
                  <w:tcW w:w="7226" w:type="dxa"/>
                </w:tcPr>
                <w:p w14:paraId="04D2F52A" w14:textId="77777777" w:rsidR="00D96296" w:rsidRPr="00597945" w:rsidRDefault="00D96296" w:rsidP="00D96296">
                  <w:pPr>
                    <w:pStyle w:val="ListParagraph"/>
                    <w:ind w:left="0"/>
                    <w:rPr>
                      <w:rFonts w:ascii="Times New Roman" w:hAnsi="Times New Roman"/>
                      <w:sz w:val="24"/>
                      <w:szCs w:val="24"/>
                    </w:rPr>
                  </w:pPr>
                  <w:r w:rsidRPr="00597945">
                    <w:rPr>
                      <w:rFonts w:ascii="Times New Roman" w:hAnsi="Times New Roman"/>
                      <w:sz w:val="24"/>
                      <w:szCs w:val="24"/>
                    </w:rPr>
                    <w:t>Greenpoint Rated New Home</w:t>
                  </w:r>
                </w:p>
              </w:tc>
            </w:tr>
            <w:tr w:rsidR="00D96296" w:rsidRPr="001C7759" w14:paraId="421B808D" w14:textId="77777777" w:rsidTr="00D96296">
              <w:tc>
                <w:tcPr>
                  <w:tcW w:w="7226" w:type="dxa"/>
                </w:tcPr>
                <w:p w14:paraId="1766140A" w14:textId="77777777" w:rsidR="00D96296" w:rsidRPr="00597945" w:rsidRDefault="00D96296" w:rsidP="00D96296">
                  <w:pPr>
                    <w:pStyle w:val="ListParagraph"/>
                    <w:ind w:left="0"/>
                    <w:rPr>
                      <w:rFonts w:ascii="Times New Roman" w:hAnsi="Times New Roman"/>
                      <w:sz w:val="24"/>
                      <w:szCs w:val="24"/>
                    </w:rPr>
                  </w:pPr>
                  <w:r w:rsidRPr="00597945">
                    <w:rPr>
                      <w:rFonts w:ascii="Times New Roman" w:hAnsi="Times New Roman"/>
                      <w:sz w:val="24"/>
                      <w:szCs w:val="24"/>
                    </w:rPr>
                    <w:t>Greenpoint Rated Existing Home (Whole House or Whole Building label)</w:t>
                  </w:r>
                </w:p>
              </w:tc>
            </w:tr>
            <w:tr w:rsidR="00D96296" w:rsidRPr="001C7759" w14:paraId="34E0DC15" w14:textId="77777777" w:rsidTr="00D96296">
              <w:tc>
                <w:tcPr>
                  <w:tcW w:w="7226" w:type="dxa"/>
                </w:tcPr>
                <w:p w14:paraId="341F6E8D" w14:textId="77777777" w:rsidR="00D96296" w:rsidRPr="00597945" w:rsidRDefault="00D96296" w:rsidP="00D96296">
                  <w:pPr>
                    <w:pStyle w:val="ListParagraph"/>
                    <w:ind w:left="0"/>
                    <w:rPr>
                      <w:rFonts w:ascii="Times New Roman" w:hAnsi="Times New Roman"/>
                      <w:sz w:val="24"/>
                      <w:szCs w:val="24"/>
                    </w:rPr>
                  </w:pPr>
                  <w:r w:rsidRPr="00597945">
                    <w:rPr>
                      <w:rFonts w:ascii="Times New Roman" w:hAnsi="Times New Roman"/>
                      <w:sz w:val="24"/>
                      <w:szCs w:val="24"/>
                    </w:rPr>
                    <w:t>National Green Building Standard (NGBS)</w:t>
                  </w:r>
                </w:p>
              </w:tc>
            </w:tr>
            <w:tr w:rsidR="00D96296" w:rsidRPr="001C7759" w14:paraId="7A56D10C" w14:textId="77777777" w:rsidTr="00D96296">
              <w:tc>
                <w:tcPr>
                  <w:tcW w:w="7226" w:type="dxa"/>
                </w:tcPr>
                <w:p w14:paraId="3167E8B2" w14:textId="77777777" w:rsidR="00D96296" w:rsidRPr="00597945" w:rsidRDefault="00D96296" w:rsidP="00D96296">
                  <w:pPr>
                    <w:pStyle w:val="ListParagraph"/>
                    <w:ind w:left="0"/>
                    <w:rPr>
                      <w:rFonts w:ascii="Times New Roman" w:hAnsi="Times New Roman"/>
                      <w:sz w:val="24"/>
                      <w:szCs w:val="24"/>
                    </w:rPr>
                  </w:pPr>
                  <w:r w:rsidRPr="00597945">
                    <w:rPr>
                      <w:rFonts w:ascii="Times New Roman" w:eastAsia="Arial Unicode MS" w:hAnsi="Times New Roman"/>
                      <w:sz w:val="24"/>
                      <w:szCs w:val="24"/>
                    </w:rPr>
                    <w:t xml:space="preserve">Passive Building Certification or </w:t>
                  </w:r>
                  <w:proofErr w:type="spellStart"/>
                  <w:r w:rsidRPr="00597945">
                    <w:rPr>
                      <w:rFonts w:ascii="Times New Roman" w:eastAsia="Arial Unicode MS" w:hAnsi="Times New Roman"/>
                      <w:sz w:val="24"/>
                      <w:szCs w:val="24"/>
                    </w:rPr>
                    <w:t>EnerPHit</w:t>
                  </w:r>
                  <w:proofErr w:type="spellEnd"/>
                  <w:r w:rsidRPr="00597945">
                    <w:rPr>
                      <w:rFonts w:ascii="Times New Roman" w:eastAsia="Arial Unicode MS" w:hAnsi="Times New Roman"/>
                      <w:sz w:val="24"/>
                      <w:szCs w:val="24"/>
                    </w:rPr>
                    <w:t xml:space="preserve"> Retrofits certification from the Passive House Institute US (PHIUS), International Passive House Association, or the Passive House Institute</w:t>
                  </w:r>
                </w:p>
              </w:tc>
            </w:tr>
            <w:tr w:rsidR="00D96296" w:rsidRPr="001C7759" w14:paraId="370AFD71" w14:textId="77777777" w:rsidTr="00D96296">
              <w:tc>
                <w:tcPr>
                  <w:tcW w:w="7226" w:type="dxa"/>
                </w:tcPr>
                <w:p w14:paraId="6F9EB823" w14:textId="77777777" w:rsidR="00D96296" w:rsidRPr="00597945" w:rsidRDefault="00D96296" w:rsidP="00D96296">
                  <w:pPr>
                    <w:pStyle w:val="ListParagraph"/>
                    <w:ind w:left="0"/>
                    <w:rPr>
                      <w:rFonts w:ascii="Times New Roman" w:hAnsi="Times New Roman"/>
                      <w:sz w:val="24"/>
                      <w:szCs w:val="24"/>
                    </w:rPr>
                  </w:pPr>
                  <w:r w:rsidRPr="00597945">
                    <w:rPr>
                      <w:rFonts w:ascii="Times New Roman" w:eastAsia="Arial" w:hAnsi="Times New Roman"/>
                      <w:spacing w:val="-2"/>
                      <w:sz w:val="24"/>
                      <w:szCs w:val="24"/>
                    </w:rPr>
                    <w:t>Living Building Challenge Certification</w:t>
                  </w:r>
                  <w:r w:rsidRPr="00597945">
                    <w:rPr>
                      <w:rFonts w:ascii="Times New Roman" w:hAnsi="Times New Roman"/>
                      <w:sz w:val="24"/>
                      <w:szCs w:val="24"/>
                    </w:rPr>
                    <w:t xml:space="preserve"> from the International Living Future Institute</w:t>
                  </w:r>
                </w:p>
              </w:tc>
            </w:tr>
          </w:tbl>
          <w:p w14:paraId="3BA9B317" w14:textId="77777777" w:rsidR="00D96296" w:rsidRPr="001C7759" w:rsidRDefault="00D96296" w:rsidP="00D96296">
            <w:pPr>
              <w:pStyle w:val="ListParagraph"/>
              <w:rPr>
                <w:rFonts w:ascii="Times New Roman" w:hAnsi="Times New Roman"/>
                <w:sz w:val="24"/>
                <w:szCs w:val="24"/>
              </w:rPr>
            </w:pPr>
            <w:r>
              <w:rPr>
                <w:rFonts w:ascii="Times New Roman" w:hAnsi="Times New Roman"/>
                <w:sz w:val="24"/>
                <w:szCs w:val="24"/>
              </w:rPr>
              <w:br w:type="textWrapping" w:clear="all"/>
            </w:r>
          </w:p>
          <w:p w14:paraId="7848476D" w14:textId="38834273" w:rsidR="00D96296" w:rsidRPr="001C7759" w:rsidRDefault="009F123B" w:rsidP="00D96296">
            <w:pPr>
              <w:pStyle w:val="ListParagraph"/>
              <w:numPr>
                <w:ilvl w:val="0"/>
                <w:numId w:val="28"/>
              </w:numPr>
              <w:rPr>
                <w:rFonts w:ascii="Times New Roman" w:hAnsi="Times New Roman"/>
                <w:sz w:val="24"/>
                <w:szCs w:val="24"/>
              </w:rPr>
            </w:pPr>
            <w:r>
              <w:rPr>
                <w:rFonts w:ascii="Times New Roman" w:hAnsi="Times New Roman"/>
                <w:sz w:val="24"/>
                <w:szCs w:val="24"/>
              </w:rPr>
              <w:t xml:space="preserve">Borrower </w:t>
            </w:r>
            <w:proofErr w:type="gramStart"/>
            <w:r>
              <w:rPr>
                <w:rFonts w:ascii="Times New Roman" w:hAnsi="Times New Roman"/>
                <w:sz w:val="24"/>
                <w:szCs w:val="24"/>
              </w:rPr>
              <w:t>agrees</w:t>
            </w:r>
            <w:proofErr w:type="gramEnd"/>
            <w:r>
              <w:rPr>
                <w:rFonts w:ascii="Times New Roman" w:hAnsi="Times New Roman"/>
                <w:sz w:val="24"/>
                <w:szCs w:val="24"/>
              </w:rPr>
              <w:t xml:space="preserve"> t</w:t>
            </w:r>
            <w:r w:rsidR="00D96296" w:rsidRPr="001C7759">
              <w:rPr>
                <w:rFonts w:ascii="Times New Roman" w:hAnsi="Times New Roman"/>
                <w:sz w:val="24"/>
                <w:szCs w:val="24"/>
              </w:rPr>
              <w:t xml:space="preserve">he physical condition assessment report submitted with the mortgage insurance application must include a certification from the architect, engineer, </w:t>
            </w:r>
            <w:r w:rsidR="00D96296">
              <w:rPr>
                <w:rFonts w:ascii="Times New Roman" w:hAnsi="Times New Roman"/>
                <w:sz w:val="24"/>
                <w:szCs w:val="24"/>
              </w:rPr>
              <w:t xml:space="preserve">or </w:t>
            </w:r>
            <w:r w:rsidR="00D96296" w:rsidRPr="001C7759">
              <w:rPr>
                <w:rFonts w:ascii="Times New Roman" w:hAnsi="Times New Roman"/>
                <w:sz w:val="24"/>
                <w:szCs w:val="24"/>
              </w:rPr>
              <w:t xml:space="preserve">energy auditor that the planned scope of work is reasonably sufficient to achieve and maintain the specified certification. </w:t>
            </w:r>
          </w:p>
          <w:p w14:paraId="07E92B25" w14:textId="77777777" w:rsidR="00D96296" w:rsidRPr="001C7759" w:rsidRDefault="00D96296" w:rsidP="00D96296">
            <w:pPr>
              <w:pStyle w:val="ListParagraph"/>
              <w:rPr>
                <w:rFonts w:ascii="Times New Roman" w:hAnsi="Times New Roman"/>
                <w:sz w:val="24"/>
                <w:szCs w:val="24"/>
              </w:rPr>
            </w:pPr>
          </w:p>
          <w:p w14:paraId="1728D860" w14:textId="44254D59" w:rsidR="00D96296" w:rsidRDefault="00D96296" w:rsidP="00D96296">
            <w:pPr>
              <w:pStyle w:val="ListParagraph"/>
              <w:numPr>
                <w:ilvl w:val="0"/>
                <w:numId w:val="28"/>
              </w:numPr>
              <w:rPr>
                <w:rFonts w:ascii="Times New Roman" w:hAnsi="Times New Roman"/>
                <w:sz w:val="24"/>
                <w:szCs w:val="24"/>
              </w:rPr>
            </w:pPr>
            <w:r w:rsidRPr="001C7759">
              <w:rPr>
                <w:rFonts w:ascii="Times New Roman" w:hAnsi="Times New Roman"/>
                <w:sz w:val="24"/>
                <w:szCs w:val="24"/>
              </w:rPr>
              <w:t xml:space="preserve">Additionally, the </w:t>
            </w:r>
            <w:r>
              <w:rPr>
                <w:rFonts w:ascii="Times New Roman" w:hAnsi="Times New Roman"/>
                <w:sz w:val="24"/>
                <w:szCs w:val="24"/>
              </w:rPr>
              <w:t>Borrower</w:t>
            </w:r>
            <w:r w:rsidRPr="001C7759">
              <w:rPr>
                <w:rFonts w:ascii="Times New Roman" w:hAnsi="Times New Roman"/>
                <w:sz w:val="24"/>
                <w:szCs w:val="24"/>
              </w:rPr>
              <w:t xml:space="preserve"> </w:t>
            </w:r>
            <w:r w:rsidR="009F123B">
              <w:rPr>
                <w:rFonts w:ascii="Times New Roman" w:hAnsi="Times New Roman"/>
                <w:sz w:val="24"/>
                <w:szCs w:val="24"/>
              </w:rPr>
              <w:t>agrees to submit</w:t>
            </w:r>
            <w:r w:rsidRPr="001C7759">
              <w:rPr>
                <w:rFonts w:ascii="Times New Roman" w:hAnsi="Times New Roman"/>
                <w:sz w:val="24"/>
                <w:szCs w:val="24"/>
              </w:rPr>
              <w:t xml:space="preserve"> to HUD evidence that the specified, independent green building standard has been achieved, and provide a copy of the Portfolio Manager report showing building performance at or above 75, when those standards have been achieved,</w:t>
            </w:r>
            <w:r w:rsidRPr="00FC7783">
              <w:rPr>
                <w:rFonts w:ascii="Times New Roman" w:hAnsi="Times New Roman"/>
                <w:sz w:val="24"/>
                <w:szCs w:val="24"/>
              </w:rPr>
              <w:t xml:space="preserve"> </w:t>
            </w:r>
            <w:r w:rsidRPr="00E83D97">
              <w:rPr>
                <w:rFonts w:ascii="Times New Roman" w:hAnsi="Times New Roman"/>
                <w:sz w:val="24"/>
                <w:szCs w:val="24"/>
              </w:rPr>
              <w:t>and no more than 15 months after completion of new construction, substantial rehabilitation or renovations, or 15 months after break-even occupancy</w:t>
            </w:r>
            <w:r w:rsidRPr="000E392B">
              <w:t xml:space="preserve">. </w:t>
            </w:r>
          </w:p>
          <w:p w14:paraId="15019B9E" w14:textId="77777777" w:rsidR="00D96296" w:rsidRPr="00E83D97" w:rsidRDefault="00D96296" w:rsidP="00D96296">
            <w:pPr>
              <w:pStyle w:val="ListParagraph"/>
              <w:rPr>
                <w:rFonts w:ascii="Times New Roman" w:hAnsi="Times New Roman"/>
                <w:sz w:val="24"/>
                <w:szCs w:val="24"/>
              </w:rPr>
            </w:pPr>
          </w:p>
          <w:p w14:paraId="79BBAD79" w14:textId="77777777" w:rsidR="00D96296" w:rsidRPr="00F4646E" w:rsidRDefault="00D96296" w:rsidP="00D96296">
            <w:pPr>
              <w:pStyle w:val="ListParagraph"/>
              <w:numPr>
                <w:ilvl w:val="0"/>
                <w:numId w:val="28"/>
              </w:numPr>
              <w:rPr>
                <w:rFonts w:ascii="Times New Roman" w:hAnsi="Times New Roman"/>
                <w:sz w:val="24"/>
                <w:szCs w:val="24"/>
              </w:rPr>
            </w:pPr>
            <w:r w:rsidRPr="00E83D97">
              <w:rPr>
                <w:rFonts w:ascii="Times New Roman" w:hAnsi="Times New Roman"/>
                <w:sz w:val="24"/>
                <w:szCs w:val="24"/>
              </w:rPr>
              <w:t>Properties of less than 20 units may qualify for this MIP rate by achieving an industry-recognized standard for green building, as described above, but are exempt from the requirement to achieve a score of 75 or better on the 1-100 ENERGY STAR score.</w:t>
            </w:r>
          </w:p>
          <w:p w14:paraId="4A5CC766" w14:textId="35EB854A" w:rsidR="00D96296" w:rsidRPr="003A275D" w:rsidRDefault="00D96296" w:rsidP="00D96296">
            <w:pPr>
              <w:rPr>
                <w:rFonts w:ascii="Times New Roman" w:hAnsi="Times New Roman"/>
                <w:strike/>
              </w:rPr>
            </w:pPr>
            <w:r w:rsidRPr="001C7759">
              <w:rPr>
                <w:rFonts w:ascii="Times New Roman" w:hAnsi="Times New Roman"/>
              </w:rPr>
              <w:t xml:space="preserve">I, the undersigned </w:t>
            </w:r>
            <w:r>
              <w:rPr>
                <w:rFonts w:ascii="Times New Roman" w:hAnsi="Times New Roman"/>
              </w:rPr>
              <w:t xml:space="preserve">Borrower of the subject </w:t>
            </w:r>
            <w:r w:rsidR="009F123B">
              <w:rPr>
                <w:rFonts w:ascii="Times New Roman" w:hAnsi="Times New Roman"/>
              </w:rPr>
              <w:t>P</w:t>
            </w:r>
            <w:r>
              <w:rPr>
                <w:rFonts w:ascii="Times New Roman" w:hAnsi="Times New Roman"/>
              </w:rPr>
              <w:t>roject, hereby</w:t>
            </w:r>
            <w:r w:rsidRPr="001C7759">
              <w:rPr>
                <w:rFonts w:ascii="Times New Roman" w:hAnsi="Times New Roman"/>
              </w:rPr>
              <w:t xml:space="preserve"> </w:t>
            </w:r>
            <w:r>
              <w:rPr>
                <w:rFonts w:ascii="Times New Roman" w:hAnsi="Times New Roman"/>
              </w:rPr>
              <w:t xml:space="preserve">recognize the obligations to submit upon request from HUD any documentation necessary for verification for the benefit of the </w:t>
            </w:r>
            <w:proofErr w:type="gramStart"/>
            <w:r>
              <w:rPr>
                <w:rFonts w:ascii="Times New Roman" w:hAnsi="Times New Roman"/>
              </w:rPr>
              <w:t>________________</w:t>
            </w:r>
            <w:r>
              <w:rPr>
                <w:rFonts w:ascii="Times New Roman" w:hAnsi="Times New Roman"/>
              </w:rPr>
              <w:softHyphen/>
            </w:r>
            <w:r>
              <w:rPr>
                <w:rFonts w:ascii="Times New Roman" w:hAnsi="Times New Roman"/>
              </w:rPr>
              <w:softHyphen/>
            </w:r>
            <w:r>
              <w:rPr>
                <w:rFonts w:ascii="Times New Roman" w:hAnsi="Times New Roman"/>
              </w:rPr>
              <w:softHyphen/>
            </w:r>
            <w:r>
              <w:rPr>
                <w:rFonts w:ascii="Times New Roman" w:hAnsi="Times New Roman"/>
              </w:rPr>
              <w:softHyphen/>
            </w:r>
            <w:proofErr w:type="gramEnd"/>
            <w:r>
              <w:rPr>
                <w:rFonts w:ascii="Times New Roman" w:hAnsi="Times New Roman"/>
              </w:rPr>
              <w:t xml:space="preserve">__________ rate and the </w:t>
            </w:r>
            <w:r w:rsidRPr="001C7759">
              <w:rPr>
                <w:rFonts w:ascii="Times New Roman" w:hAnsi="Times New Roman"/>
              </w:rPr>
              <w:t xml:space="preserve">terms and conditions made for the issuance of a commitment to insure </w:t>
            </w:r>
            <w:proofErr w:type="gramStart"/>
            <w:r w:rsidRPr="001C7759">
              <w:rPr>
                <w:rFonts w:ascii="Times New Roman" w:hAnsi="Times New Roman"/>
              </w:rPr>
              <w:t>a</w:t>
            </w:r>
            <w:proofErr w:type="gramEnd"/>
            <w:r w:rsidRPr="001C7759">
              <w:rPr>
                <w:rFonts w:ascii="Times New Roman" w:hAnsi="Times New Roman"/>
              </w:rPr>
              <w:t xml:space="preserve"> FHA-insure mortgage covering the </w:t>
            </w:r>
            <w:r w:rsidR="009F123B">
              <w:rPr>
                <w:rFonts w:ascii="Times New Roman" w:hAnsi="Times New Roman"/>
              </w:rPr>
              <w:t>P</w:t>
            </w:r>
            <w:r w:rsidRPr="001C7759">
              <w:rPr>
                <w:rFonts w:ascii="Times New Roman" w:hAnsi="Times New Roman"/>
              </w:rPr>
              <w:t>roject identified above</w:t>
            </w:r>
            <w:r>
              <w:rPr>
                <w:rFonts w:ascii="Times New Roman" w:hAnsi="Times New Roman"/>
              </w:rPr>
              <w:t>.</w:t>
            </w:r>
            <w:r w:rsidRPr="001C7759">
              <w:rPr>
                <w:rFonts w:ascii="Times New Roman" w:hAnsi="Times New Roman"/>
              </w:rPr>
              <w:t xml:space="preserve"> </w:t>
            </w:r>
          </w:p>
          <w:p w14:paraId="360F0F64" w14:textId="77777777" w:rsidR="00D96296" w:rsidRPr="00D96296" w:rsidRDefault="00D96296" w:rsidP="002F2DDB">
            <w:pPr>
              <w:spacing w:before="120" w:after="120"/>
              <w:rPr>
                <w:rFonts w:ascii="Times New Roman" w:hAnsi="Times New Roman"/>
              </w:rPr>
            </w:pPr>
          </w:p>
          <w:p w14:paraId="70EF1926" w14:textId="48B2FE5D" w:rsidR="00D96296" w:rsidRPr="002F2DDB" w:rsidRDefault="00D96296" w:rsidP="002F2DDB">
            <w:pPr>
              <w:spacing w:before="120" w:after="120"/>
              <w:rPr>
                <w:rFonts w:ascii="Times New Roman" w:hAnsi="Times New Roman"/>
              </w:rPr>
            </w:pPr>
          </w:p>
        </w:tc>
      </w:tr>
    </w:tbl>
    <w:p w14:paraId="0DE6BB53" w14:textId="77777777" w:rsidR="00000086" w:rsidRPr="009C75DC" w:rsidRDefault="00000086" w:rsidP="00000086">
      <w:pPr>
        <w:keepNext/>
        <w:keepLines/>
        <w:numPr>
          <w:ilvl w:val="0"/>
          <w:numId w:val="7"/>
        </w:numPr>
        <w:pBdr>
          <w:top w:val="single" w:sz="4" w:space="1" w:color="auto"/>
        </w:pBdr>
        <w:tabs>
          <w:tab w:val="num" w:pos="1080"/>
        </w:tabs>
        <w:spacing w:before="240" w:after="240"/>
        <w:ind w:left="1080" w:hanging="1080"/>
        <w:rPr>
          <w:rFonts w:ascii="Times New Roman" w:hAnsi="Times New Roman"/>
          <w:b/>
        </w:rPr>
      </w:pPr>
      <w:r w:rsidRPr="009C75DC">
        <w:rPr>
          <w:rFonts w:ascii="Times New Roman" w:hAnsi="Times New Roman"/>
          <w:b/>
        </w:rPr>
        <w:lastRenderedPageBreak/>
        <w:t>Signatures</w:t>
      </w:r>
    </w:p>
    <w:p w14:paraId="67AD1267" w14:textId="77777777" w:rsidR="00000086" w:rsidRPr="009C75DC" w:rsidRDefault="00000086" w:rsidP="00000086">
      <w:pPr>
        <w:rPr>
          <w:rFonts w:ascii="Times New Roman" w:hAnsi="Times New Roman"/>
        </w:rPr>
      </w:pPr>
      <w:r w:rsidRPr="009C75DC">
        <w:rPr>
          <w:rFonts w:ascii="Times New Roman" w:hAnsi="Times New Roman"/>
        </w:rPr>
        <w:t xml:space="preserve">The </w:t>
      </w:r>
      <w:r w:rsidR="00C1047E" w:rsidRPr="009C75DC">
        <w:rPr>
          <w:rFonts w:ascii="Times New Roman" w:hAnsi="Times New Roman"/>
        </w:rPr>
        <w:t>Borrower</w:t>
      </w:r>
      <w:r w:rsidRPr="009C75DC">
        <w:rPr>
          <w:rFonts w:ascii="Times New Roman" w:hAnsi="Times New Roman"/>
        </w:rPr>
        <w:t xml:space="preserve"> </w:t>
      </w:r>
      <w:r w:rsidRPr="009C75DC">
        <w:rPr>
          <w:rFonts w:ascii="Times New Roman" w:hAnsi="Times New Roman"/>
          <w:color w:val="000000"/>
        </w:rPr>
        <w:t xml:space="preserve">has read and agrees to comply with the provisions of the above </w:t>
      </w:r>
      <w:r w:rsidRPr="009C75DC">
        <w:rPr>
          <w:rFonts w:ascii="Times New Roman" w:hAnsi="Times New Roman"/>
        </w:rPr>
        <w:t>certifications for the purpose of obtaining mortgage insurance under the National Housing Act.</w:t>
      </w:r>
    </w:p>
    <w:p w14:paraId="75A7DC8C" w14:textId="77777777" w:rsidR="00E3780D" w:rsidRPr="009C75DC" w:rsidRDefault="00E3780D" w:rsidP="00000086">
      <w:pPr>
        <w:rPr>
          <w:rFonts w:ascii="Times New Roman" w:hAnsi="Times New Roman"/>
        </w:rPr>
      </w:pPr>
    </w:p>
    <w:p w14:paraId="43C4CC9D" w14:textId="76BF6C4A" w:rsidR="00E3780D" w:rsidRPr="009C75DC" w:rsidRDefault="00C1047E" w:rsidP="00E3780D">
      <w:pPr>
        <w:pStyle w:val="NoSpacing"/>
        <w:rPr>
          <w:rFonts w:ascii="Times New Roman" w:hAnsi="Times New Roman"/>
        </w:rPr>
      </w:pPr>
      <w:r w:rsidRPr="009C75DC">
        <w:rPr>
          <w:rFonts w:ascii="Times New Roman" w:hAnsi="Times New Roman"/>
        </w:rPr>
        <w:t>Borrower</w:t>
      </w:r>
      <w:r w:rsidR="00E3780D" w:rsidRPr="009C75DC">
        <w:rPr>
          <w:rFonts w:ascii="Times New Roman" w:hAnsi="Times New Roman"/>
        </w:rPr>
        <w:t xml:space="preserve"> hereby certifies that the statements and representations contained in this instrument and all supporting documentation thereto are true, accurate, and complete and that each signatory has read and understands the terms of </w:t>
      </w:r>
      <w:r w:rsidR="00C81DE9">
        <w:rPr>
          <w:rFonts w:ascii="Times New Roman" w:hAnsi="Times New Roman"/>
        </w:rPr>
        <w:t>these certifications</w:t>
      </w:r>
      <w:r w:rsidR="00E3780D" w:rsidRPr="009C75DC">
        <w:rPr>
          <w:rFonts w:ascii="Times New Roman" w:hAnsi="Times New Roman"/>
        </w:rPr>
        <w:t xml:space="preserve">.  </w:t>
      </w:r>
      <w:r w:rsidR="00C81DE9">
        <w:rPr>
          <w:rFonts w:ascii="Times New Roman" w:hAnsi="Times New Roman"/>
        </w:rPr>
        <w:t xml:space="preserve">These certifications have </w:t>
      </w:r>
      <w:r w:rsidR="00E3780D" w:rsidRPr="009C75DC">
        <w:rPr>
          <w:rFonts w:ascii="Times New Roman" w:hAnsi="Times New Roman"/>
        </w:rPr>
        <w:t xml:space="preserve">been made, presented, and delivered for the purpose of influencing an official action of HUD in insuring the </w:t>
      </w:r>
      <w:proofErr w:type="gramStart"/>
      <w:r w:rsidR="00E3780D" w:rsidRPr="009C75DC">
        <w:rPr>
          <w:rFonts w:ascii="Times New Roman" w:hAnsi="Times New Roman"/>
        </w:rPr>
        <w:t>loan, and</w:t>
      </w:r>
      <w:proofErr w:type="gramEnd"/>
      <w:r w:rsidR="00E3780D" w:rsidRPr="009C75DC">
        <w:rPr>
          <w:rFonts w:ascii="Times New Roman" w:hAnsi="Times New Roman"/>
        </w:rPr>
        <w:t xml:space="preserve"> may be relied upon by HUD as a true statement of the facts contained therein.</w:t>
      </w:r>
    </w:p>
    <w:p w14:paraId="6FEA7022" w14:textId="77777777" w:rsidR="00E3780D" w:rsidRPr="009C75DC" w:rsidRDefault="00E3780D" w:rsidP="00E3780D">
      <w:pPr>
        <w:rPr>
          <w:rFonts w:ascii="Times New Roman" w:hAnsi="Times New Roman"/>
        </w:rPr>
      </w:pPr>
    </w:p>
    <w:p w14:paraId="0FDCC509" w14:textId="77777777" w:rsidR="00000086" w:rsidRPr="009C75DC" w:rsidRDefault="00E3780D" w:rsidP="00E3780D">
      <w:pPr>
        <w:rPr>
          <w:rFonts w:ascii="Times New Roman" w:hAnsi="Times New Roman"/>
        </w:rPr>
      </w:pPr>
      <w:r w:rsidRPr="009C75DC">
        <w:rPr>
          <w:rFonts w:ascii="Times New Roman" w:hAnsi="Times New Roman"/>
        </w:rPr>
        <w:t xml:space="preserve">The individual signing below on behalf of the </w:t>
      </w:r>
      <w:r w:rsidR="00C1047E" w:rsidRPr="009C75DC">
        <w:rPr>
          <w:rFonts w:ascii="Times New Roman" w:hAnsi="Times New Roman"/>
        </w:rPr>
        <w:t>Borrower</w:t>
      </w:r>
      <w:r w:rsidRPr="009C75DC">
        <w:rPr>
          <w:rFonts w:ascii="Times New Roman" w:hAnsi="Times New Roman"/>
        </w:rPr>
        <w:t xml:space="preserve"> certifies that he/she is an authorized representative of the </w:t>
      </w:r>
      <w:r w:rsidR="00C1047E" w:rsidRPr="009C75DC">
        <w:rPr>
          <w:rFonts w:ascii="Times New Roman" w:hAnsi="Times New Roman"/>
        </w:rPr>
        <w:t>Borrower</w:t>
      </w:r>
      <w:r w:rsidRPr="009C75DC">
        <w:rPr>
          <w:rFonts w:ascii="Times New Roman" w:hAnsi="Times New Roman"/>
        </w:rPr>
        <w:t xml:space="preserve"> and has sufficient knowledge to make these certifications on behalf of the </w:t>
      </w:r>
      <w:r w:rsidR="00C1047E" w:rsidRPr="009C75DC">
        <w:rPr>
          <w:rFonts w:ascii="Times New Roman" w:hAnsi="Times New Roman"/>
        </w:rPr>
        <w:t>Borrower</w:t>
      </w:r>
      <w:r w:rsidRPr="009C75DC">
        <w:rPr>
          <w:rFonts w:ascii="Times New Roman" w:hAnsi="Times New Roman"/>
        </w:rPr>
        <w:t>.</w:t>
      </w:r>
    </w:p>
    <w:p w14:paraId="237FA757" w14:textId="77777777" w:rsidR="00E3780D" w:rsidRPr="009C75DC" w:rsidRDefault="00E3780D" w:rsidP="00E3780D">
      <w:pPr>
        <w:rPr>
          <w:rFonts w:ascii="Times New Roman" w:hAnsi="Times New Roman"/>
        </w:rPr>
      </w:pPr>
    </w:p>
    <w:p w14:paraId="73436981" w14:textId="77777777" w:rsidR="00C81DE9" w:rsidRDefault="00C81DE9" w:rsidP="00000086">
      <w:pPr>
        <w:rPr>
          <w:rFonts w:ascii="Times New Roman" w:hAnsi="Times New Roman"/>
        </w:rPr>
      </w:pPr>
    </w:p>
    <w:p w14:paraId="7C335CD7" w14:textId="77777777" w:rsidR="00C81DE9" w:rsidRDefault="00C81DE9" w:rsidP="00000086">
      <w:pPr>
        <w:rPr>
          <w:rFonts w:ascii="Times New Roman" w:hAnsi="Times New Roman"/>
        </w:rPr>
      </w:pPr>
    </w:p>
    <w:p w14:paraId="597DA25C" w14:textId="77777777" w:rsidR="00000086" w:rsidRPr="009C75DC" w:rsidRDefault="00000086" w:rsidP="00000086">
      <w:pPr>
        <w:rPr>
          <w:rFonts w:ascii="Times New Roman" w:hAnsi="Times New Roman"/>
        </w:rPr>
      </w:pPr>
      <w:r w:rsidRPr="009C75DC">
        <w:rPr>
          <w:rFonts w:ascii="Times New Roman" w:hAnsi="Times New Roman"/>
        </w:rPr>
        <w:t xml:space="preserve">Executed this </w:t>
      </w:r>
      <w:bookmarkStart w:id="8" w:name="Text12"/>
      <w:r w:rsidRPr="009C75DC">
        <w:rPr>
          <w:rFonts w:ascii="Times New Roman" w:hAnsi="Times New Roman"/>
        </w:rPr>
        <w:fldChar w:fldCharType="begin">
          <w:ffData>
            <w:name w:val="Text12"/>
            <w:enabled/>
            <w:calcOnExit w:val="0"/>
            <w:textInput>
              <w:default w:val="&lt;&lt;enter date&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noProof/>
        </w:rPr>
        <w:t>&lt;&lt;enter date&gt;&gt;</w:t>
      </w:r>
      <w:r w:rsidRPr="009C75DC">
        <w:rPr>
          <w:rFonts w:ascii="Times New Roman" w:hAnsi="Times New Roman"/>
        </w:rPr>
        <w:fldChar w:fldCharType="end"/>
      </w:r>
      <w:bookmarkEnd w:id="8"/>
      <w:r w:rsidRPr="009C75DC">
        <w:rPr>
          <w:rFonts w:ascii="Times New Roman" w:hAnsi="Times New Roman"/>
        </w:rPr>
        <w:t xml:space="preserve"> day of </w:t>
      </w:r>
      <w:r w:rsidRPr="009C75DC">
        <w:rPr>
          <w:rFonts w:ascii="Times New Roman" w:hAnsi="Times New Roman"/>
        </w:rPr>
        <w:fldChar w:fldCharType="begin">
          <w:ffData>
            <w:name w:val="Text13"/>
            <w:enabled/>
            <w:calcOnExit w:val="0"/>
            <w:textInput>
              <w:default w:val="&lt;&lt;enter month&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noProof/>
        </w:rPr>
        <w:t>&lt;&lt;enter month&gt;&gt;</w:t>
      </w:r>
      <w:r w:rsidRPr="009C75DC">
        <w:rPr>
          <w:rFonts w:ascii="Times New Roman" w:hAnsi="Times New Roman"/>
        </w:rPr>
        <w:fldChar w:fldCharType="end"/>
      </w:r>
      <w:r w:rsidRPr="009C75DC">
        <w:rPr>
          <w:rFonts w:ascii="Times New Roman" w:hAnsi="Times New Roman"/>
        </w:rPr>
        <w:t xml:space="preserve">, </w:t>
      </w:r>
      <w:bookmarkStart w:id="9" w:name="Text14"/>
      <w:r w:rsidRPr="009C75DC">
        <w:rPr>
          <w:rFonts w:ascii="Times New Roman" w:hAnsi="Times New Roman"/>
        </w:rPr>
        <w:fldChar w:fldCharType="begin">
          <w:ffData>
            <w:name w:val="Text14"/>
            <w:enabled/>
            <w:calcOnExit w:val="0"/>
            <w:textInput>
              <w:default w:val="&lt;&lt;enter year&gt;&gt;"/>
            </w:textInput>
          </w:ffData>
        </w:fldChar>
      </w:r>
      <w:r w:rsidRPr="009C75DC">
        <w:rPr>
          <w:rFonts w:ascii="Times New Roman" w:hAnsi="Times New Roman"/>
        </w:rPr>
        <w:instrText xml:space="preserve"> FORMTEXT </w:instrText>
      </w:r>
      <w:r w:rsidRPr="009C75DC">
        <w:rPr>
          <w:rFonts w:ascii="Times New Roman" w:hAnsi="Times New Roman"/>
        </w:rPr>
      </w:r>
      <w:r w:rsidRPr="009C75DC">
        <w:rPr>
          <w:rFonts w:ascii="Times New Roman" w:hAnsi="Times New Roman"/>
        </w:rPr>
        <w:fldChar w:fldCharType="separate"/>
      </w:r>
      <w:r w:rsidRPr="009C75DC">
        <w:rPr>
          <w:rFonts w:ascii="Times New Roman" w:hAnsi="Times New Roman"/>
          <w:noProof/>
        </w:rPr>
        <w:t>&lt;&lt;enter year&gt;&gt;</w:t>
      </w:r>
      <w:r w:rsidRPr="009C75DC">
        <w:rPr>
          <w:rFonts w:ascii="Times New Roman" w:hAnsi="Times New Roman"/>
        </w:rPr>
        <w:fldChar w:fldCharType="end"/>
      </w:r>
      <w:bookmarkEnd w:id="9"/>
      <w:r w:rsidRPr="009C75DC">
        <w:rPr>
          <w:rFonts w:ascii="Times New Roman" w:hAnsi="Times New Roman"/>
        </w:rPr>
        <w:t>.</w:t>
      </w:r>
    </w:p>
    <w:p w14:paraId="43CA7FCF" w14:textId="77777777" w:rsidR="00000086" w:rsidRPr="009C75DC" w:rsidRDefault="00000086" w:rsidP="00000086">
      <w:pPr>
        <w:rPr>
          <w:rFonts w:ascii="Times New Roman" w:hAnsi="Times New Roman"/>
        </w:rPr>
      </w:pPr>
    </w:p>
    <w:tbl>
      <w:tblPr>
        <w:tblW w:w="0" w:type="auto"/>
        <w:jc w:val="right"/>
        <w:tblLook w:val="01E0" w:firstRow="1" w:lastRow="1" w:firstColumn="1" w:lastColumn="1" w:noHBand="0" w:noVBand="0"/>
      </w:tblPr>
      <w:tblGrid>
        <w:gridCol w:w="505"/>
        <w:gridCol w:w="6252"/>
      </w:tblGrid>
      <w:tr w:rsidR="00000086" w:rsidRPr="009C75DC" w14:paraId="2D59ACCE" w14:textId="77777777" w:rsidTr="00033A5D">
        <w:trPr>
          <w:jc w:val="right"/>
        </w:trPr>
        <w:tc>
          <w:tcPr>
            <w:tcW w:w="480" w:type="dxa"/>
          </w:tcPr>
          <w:p w14:paraId="4A96009D" w14:textId="77777777" w:rsidR="00000086" w:rsidRPr="009C75DC" w:rsidRDefault="00000086" w:rsidP="00000086">
            <w:pPr>
              <w:rPr>
                <w:rFonts w:ascii="Times New Roman" w:hAnsi="Times New Roman"/>
                <w:b/>
              </w:rPr>
            </w:pPr>
          </w:p>
        </w:tc>
        <w:tc>
          <w:tcPr>
            <w:tcW w:w="6252" w:type="dxa"/>
          </w:tcPr>
          <w:p w14:paraId="77A26DC2" w14:textId="77777777" w:rsidR="00000086" w:rsidRPr="009C75DC" w:rsidRDefault="009C75DC" w:rsidP="00F05BF7">
            <w:pPr>
              <w:rPr>
                <w:rFonts w:ascii="Times New Roman" w:hAnsi="Times New Roman"/>
                <w:b/>
              </w:rPr>
            </w:pPr>
            <w:r w:rsidRPr="009C75DC">
              <w:rPr>
                <w:rFonts w:ascii="Times New Roman" w:hAnsi="Times New Roman"/>
                <w:b/>
              </w:rPr>
              <w:t>Borrower Name</w:t>
            </w:r>
            <w:r w:rsidR="00000086" w:rsidRPr="009C75DC">
              <w:rPr>
                <w:rFonts w:ascii="Times New Roman" w:hAnsi="Times New Roman"/>
              </w:rPr>
              <w:t xml:space="preserve">: </w:t>
            </w:r>
            <w:bookmarkStart w:id="10" w:name="Text15"/>
            <w:r w:rsidR="003C7209" w:rsidRPr="009C75DC">
              <w:rPr>
                <w:rFonts w:ascii="Times New Roman" w:hAnsi="Times New Roman"/>
              </w:rPr>
              <w:fldChar w:fldCharType="begin">
                <w:ffData>
                  <w:name w:val="Text15"/>
                  <w:enabled/>
                  <w:calcOnExit w:val="0"/>
                  <w:textInput>
                    <w:default w:val="&lt;&lt;enter borrower's name here&gt;&gt;"/>
                  </w:textInput>
                </w:ffData>
              </w:fldChar>
            </w:r>
            <w:r w:rsidR="003C7209" w:rsidRPr="009C75DC">
              <w:rPr>
                <w:rFonts w:ascii="Times New Roman" w:hAnsi="Times New Roman"/>
              </w:rPr>
              <w:instrText xml:space="preserve"> FORMTEXT </w:instrText>
            </w:r>
            <w:r w:rsidR="003C7209" w:rsidRPr="009C75DC">
              <w:rPr>
                <w:rFonts w:ascii="Times New Roman" w:hAnsi="Times New Roman"/>
              </w:rPr>
            </w:r>
            <w:r w:rsidR="003C7209" w:rsidRPr="009C75DC">
              <w:rPr>
                <w:rFonts w:ascii="Times New Roman" w:hAnsi="Times New Roman"/>
              </w:rPr>
              <w:fldChar w:fldCharType="separate"/>
            </w:r>
            <w:r w:rsidR="003C7209" w:rsidRPr="009C75DC">
              <w:rPr>
                <w:rFonts w:ascii="Times New Roman" w:hAnsi="Times New Roman"/>
                <w:noProof/>
              </w:rPr>
              <w:t xml:space="preserve">&lt;&lt;enter </w:t>
            </w:r>
            <w:r w:rsidR="00C1047E" w:rsidRPr="009C75DC">
              <w:rPr>
                <w:rFonts w:ascii="Times New Roman" w:hAnsi="Times New Roman"/>
                <w:noProof/>
              </w:rPr>
              <w:t>Borrower</w:t>
            </w:r>
            <w:r w:rsidR="003C7209" w:rsidRPr="009C75DC">
              <w:rPr>
                <w:rFonts w:ascii="Times New Roman" w:hAnsi="Times New Roman"/>
                <w:noProof/>
              </w:rPr>
              <w:t>'s name here&gt;&gt;</w:t>
            </w:r>
            <w:r w:rsidR="003C7209" w:rsidRPr="009C75DC">
              <w:rPr>
                <w:rFonts w:ascii="Times New Roman" w:hAnsi="Times New Roman"/>
              </w:rPr>
              <w:fldChar w:fldCharType="end"/>
            </w:r>
            <w:bookmarkEnd w:id="10"/>
          </w:p>
        </w:tc>
      </w:tr>
      <w:tr w:rsidR="00000086" w:rsidRPr="009C75DC" w14:paraId="04AF6E8F" w14:textId="77777777" w:rsidTr="00033A5D">
        <w:trPr>
          <w:jc w:val="right"/>
        </w:trPr>
        <w:tc>
          <w:tcPr>
            <w:tcW w:w="480" w:type="dxa"/>
            <w:vAlign w:val="bottom"/>
          </w:tcPr>
          <w:p w14:paraId="644721F1" w14:textId="77777777" w:rsidR="00000086" w:rsidRPr="009C75DC" w:rsidRDefault="00000086" w:rsidP="00000086">
            <w:pPr>
              <w:rPr>
                <w:rFonts w:ascii="Times New Roman" w:hAnsi="Times New Roman"/>
                <w:sz w:val="20"/>
                <w:szCs w:val="20"/>
              </w:rPr>
            </w:pPr>
          </w:p>
          <w:p w14:paraId="17EE02DB" w14:textId="77777777" w:rsidR="00000086" w:rsidRPr="009C75DC" w:rsidRDefault="00000086" w:rsidP="00000086">
            <w:pPr>
              <w:rPr>
                <w:rFonts w:ascii="Times New Roman" w:hAnsi="Times New Roman"/>
                <w:sz w:val="20"/>
                <w:szCs w:val="20"/>
              </w:rPr>
            </w:pPr>
          </w:p>
          <w:p w14:paraId="20F0390B" w14:textId="77777777" w:rsidR="00000086" w:rsidRPr="009C75DC" w:rsidRDefault="00000086" w:rsidP="00000086">
            <w:pPr>
              <w:jc w:val="right"/>
              <w:rPr>
                <w:rFonts w:ascii="Times New Roman" w:hAnsi="Times New Roman"/>
                <w:sz w:val="20"/>
                <w:szCs w:val="20"/>
              </w:rPr>
            </w:pPr>
            <w:r w:rsidRPr="009C75DC">
              <w:rPr>
                <w:rFonts w:ascii="Times New Roman" w:hAnsi="Times New Roman"/>
                <w:sz w:val="20"/>
                <w:szCs w:val="20"/>
              </w:rPr>
              <w:t>By:</w:t>
            </w:r>
          </w:p>
        </w:tc>
        <w:tc>
          <w:tcPr>
            <w:tcW w:w="6252" w:type="dxa"/>
            <w:tcBorders>
              <w:bottom w:val="single" w:sz="4" w:space="0" w:color="auto"/>
            </w:tcBorders>
          </w:tcPr>
          <w:p w14:paraId="3AC9184A" w14:textId="77777777" w:rsidR="00000086" w:rsidRPr="009C75DC" w:rsidRDefault="00000086" w:rsidP="00000086">
            <w:pPr>
              <w:rPr>
                <w:rFonts w:ascii="Times New Roman" w:hAnsi="Times New Roman"/>
                <w:sz w:val="20"/>
                <w:szCs w:val="20"/>
              </w:rPr>
            </w:pPr>
          </w:p>
          <w:p w14:paraId="4FB598B0" w14:textId="77777777" w:rsidR="00000086" w:rsidRPr="009C75DC" w:rsidRDefault="00000086" w:rsidP="00000086">
            <w:pPr>
              <w:rPr>
                <w:rFonts w:ascii="Times New Roman" w:hAnsi="Times New Roman"/>
                <w:sz w:val="20"/>
                <w:szCs w:val="20"/>
              </w:rPr>
            </w:pPr>
          </w:p>
        </w:tc>
      </w:tr>
      <w:tr w:rsidR="00000086" w:rsidRPr="009C75DC" w14:paraId="0BB173C5" w14:textId="77777777" w:rsidTr="00033A5D">
        <w:trPr>
          <w:jc w:val="right"/>
        </w:trPr>
        <w:tc>
          <w:tcPr>
            <w:tcW w:w="480" w:type="dxa"/>
          </w:tcPr>
          <w:p w14:paraId="59311686" w14:textId="77777777" w:rsidR="00000086" w:rsidRPr="009C75DC" w:rsidRDefault="00000086" w:rsidP="00000086">
            <w:pPr>
              <w:rPr>
                <w:rFonts w:ascii="Times New Roman" w:hAnsi="Times New Roman"/>
                <w:sz w:val="20"/>
                <w:szCs w:val="20"/>
              </w:rPr>
            </w:pPr>
          </w:p>
        </w:tc>
        <w:tc>
          <w:tcPr>
            <w:tcW w:w="6252" w:type="dxa"/>
            <w:tcBorders>
              <w:top w:val="single" w:sz="4" w:space="0" w:color="auto"/>
            </w:tcBorders>
          </w:tcPr>
          <w:p w14:paraId="4B3A03D2" w14:textId="77777777" w:rsidR="00000086" w:rsidRPr="009C75DC" w:rsidRDefault="00000086" w:rsidP="00000086">
            <w:pPr>
              <w:rPr>
                <w:rFonts w:ascii="Times New Roman" w:hAnsi="Times New Roman"/>
                <w:sz w:val="20"/>
                <w:szCs w:val="20"/>
              </w:rPr>
            </w:pPr>
            <w:r w:rsidRPr="009C75DC">
              <w:rPr>
                <w:rFonts w:ascii="Times New Roman" w:hAnsi="Times New Roman"/>
                <w:sz w:val="20"/>
                <w:szCs w:val="20"/>
              </w:rPr>
              <w:t>Signature</w:t>
            </w:r>
          </w:p>
        </w:tc>
      </w:tr>
      <w:tr w:rsidR="00000086" w:rsidRPr="009C75DC" w14:paraId="074EE00A" w14:textId="77777777" w:rsidTr="00033A5D">
        <w:trPr>
          <w:jc w:val="right"/>
        </w:trPr>
        <w:tc>
          <w:tcPr>
            <w:tcW w:w="480" w:type="dxa"/>
          </w:tcPr>
          <w:p w14:paraId="31B3164C" w14:textId="77777777" w:rsidR="00000086" w:rsidRPr="009C75DC" w:rsidRDefault="00000086" w:rsidP="00000086">
            <w:pPr>
              <w:rPr>
                <w:rFonts w:ascii="Times New Roman" w:hAnsi="Times New Roman"/>
                <w:sz w:val="20"/>
                <w:szCs w:val="20"/>
              </w:rPr>
            </w:pPr>
          </w:p>
        </w:tc>
        <w:tc>
          <w:tcPr>
            <w:tcW w:w="6252" w:type="dxa"/>
            <w:tcBorders>
              <w:bottom w:val="single" w:sz="4" w:space="0" w:color="auto"/>
            </w:tcBorders>
          </w:tcPr>
          <w:p w14:paraId="3E6B3142" w14:textId="77777777" w:rsidR="00000086" w:rsidRPr="009C75DC" w:rsidRDefault="00000086" w:rsidP="00000086">
            <w:pPr>
              <w:rPr>
                <w:rFonts w:ascii="Times New Roman" w:hAnsi="Times New Roman"/>
                <w:sz w:val="20"/>
                <w:szCs w:val="20"/>
              </w:rPr>
            </w:pPr>
          </w:p>
          <w:p w14:paraId="314D8E0A" w14:textId="77777777" w:rsidR="00000086" w:rsidRPr="009C75DC" w:rsidRDefault="00000086" w:rsidP="00000086">
            <w:pPr>
              <w:rPr>
                <w:rFonts w:ascii="Times New Roman" w:hAnsi="Times New Roman"/>
                <w:sz w:val="20"/>
                <w:szCs w:val="20"/>
              </w:rPr>
            </w:pPr>
            <w:r w:rsidRPr="009C75DC">
              <w:rPr>
                <w:rFonts w:ascii="Times New Roman" w:hAnsi="Times New Roman"/>
                <w:sz w:val="20"/>
                <w:szCs w:val="20"/>
              </w:rPr>
              <w:fldChar w:fldCharType="begin">
                <w:ffData>
                  <w:name w:val="Text7"/>
                  <w:enabled/>
                  <w:calcOnExit w:val="0"/>
                  <w:textInput>
                    <w:default w:val="&lt;&lt;enter name and title of authorized representative here&gt;&gt;"/>
                  </w:textInput>
                </w:ffData>
              </w:fldChar>
            </w:r>
            <w:r w:rsidRPr="009C75DC">
              <w:rPr>
                <w:rFonts w:ascii="Times New Roman" w:hAnsi="Times New Roman"/>
                <w:sz w:val="20"/>
                <w:szCs w:val="20"/>
              </w:rPr>
              <w:instrText xml:space="preserve"> FORMTEXT </w:instrText>
            </w:r>
            <w:r w:rsidRPr="009C75DC">
              <w:rPr>
                <w:rFonts w:ascii="Times New Roman" w:hAnsi="Times New Roman"/>
                <w:sz w:val="20"/>
                <w:szCs w:val="20"/>
              </w:rPr>
            </w:r>
            <w:r w:rsidRPr="009C75DC">
              <w:rPr>
                <w:rFonts w:ascii="Times New Roman" w:hAnsi="Times New Roman"/>
                <w:sz w:val="20"/>
                <w:szCs w:val="20"/>
              </w:rPr>
              <w:fldChar w:fldCharType="separate"/>
            </w:r>
            <w:r w:rsidRPr="009C75DC">
              <w:rPr>
                <w:rFonts w:ascii="Times New Roman" w:hAnsi="Times New Roman"/>
                <w:noProof/>
                <w:sz w:val="20"/>
                <w:szCs w:val="20"/>
              </w:rPr>
              <w:t>&lt;&lt;enter name and title of authorized representative here&gt;&gt;</w:t>
            </w:r>
            <w:r w:rsidRPr="009C75DC">
              <w:rPr>
                <w:rFonts w:ascii="Times New Roman" w:hAnsi="Times New Roman"/>
                <w:sz w:val="20"/>
                <w:szCs w:val="20"/>
              </w:rPr>
              <w:fldChar w:fldCharType="end"/>
            </w:r>
          </w:p>
        </w:tc>
      </w:tr>
      <w:tr w:rsidR="00000086" w:rsidRPr="009C75DC" w14:paraId="0B20E746" w14:textId="77777777" w:rsidTr="00033A5D">
        <w:trPr>
          <w:jc w:val="right"/>
        </w:trPr>
        <w:tc>
          <w:tcPr>
            <w:tcW w:w="480" w:type="dxa"/>
          </w:tcPr>
          <w:p w14:paraId="77F5A144" w14:textId="77777777" w:rsidR="00000086" w:rsidRPr="009C75DC" w:rsidRDefault="00000086" w:rsidP="00000086">
            <w:pPr>
              <w:rPr>
                <w:rFonts w:ascii="Times New Roman" w:hAnsi="Times New Roman"/>
                <w:sz w:val="20"/>
                <w:szCs w:val="20"/>
              </w:rPr>
            </w:pPr>
          </w:p>
        </w:tc>
        <w:tc>
          <w:tcPr>
            <w:tcW w:w="6252" w:type="dxa"/>
            <w:tcBorders>
              <w:top w:val="single" w:sz="4" w:space="0" w:color="auto"/>
            </w:tcBorders>
          </w:tcPr>
          <w:p w14:paraId="2538B267" w14:textId="77777777" w:rsidR="00000086" w:rsidRPr="009C75DC" w:rsidRDefault="00000086" w:rsidP="00000086">
            <w:pPr>
              <w:rPr>
                <w:rFonts w:ascii="Times New Roman" w:hAnsi="Times New Roman"/>
                <w:sz w:val="20"/>
                <w:szCs w:val="20"/>
              </w:rPr>
            </w:pPr>
            <w:r w:rsidRPr="009C75DC">
              <w:rPr>
                <w:rFonts w:ascii="Times New Roman" w:hAnsi="Times New Roman"/>
                <w:sz w:val="20"/>
                <w:szCs w:val="20"/>
              </w:rPr>
              <w:t>(Printed Name &amp; Title)</w:t>
            </w:r>
          </w:p>
        </w:tc>
      </w:tr>
    </w:tbl>
    <w:p w14:paraId="08551158" w14:textId="77777777" w:rsidR="00000086" w:rsidRPr="009C75DC" w:rsidRDefault="00000086" w:rsidP="00000086">
      <w:pPr>
        <w:rPr>
          <w:rFonts w:ascii="Times New Roman" w:hAnsi="Times New Roman"/>
        </w:rPr>
      </w:pPr>
    </w:p>
    <w:p w14:paraId="42871730" w14:textId="77777777" w:rsidR="00792148" w:rsidRPr="009C75DC" w:rsidRDefault="00792148">
      <w:pPr>
        <w:rPr>
          <w:rFonts w:ascii="Times New Roman" w:hAnsi="Times New Roman"/>
        </w:rPr>
      </w:pPr>
    </w:p>
    <w:p w14:paraId="53916B72" w14:textId="77777777" w:rsidR="0061079F" w:rsidRPr="009C75DC" w:rsidRDefault="002B5845" w:rsidP="001A5276">
      <w:pPr>
        <w:rPr>
          <w:rFonts w:ascii="Times New Roman" w:hAnsi="Times New Roman"/>
          <w:b/>
          <w:sz w:val="22"/>
          <w:szCs w:val="22"/>
        </w:rPr>
      </w:pPr>
      <w:bookmarkStart w:id="11" w:name="OLE_LINK1"/>
      <w:bookmarkStart w:id="12" w:name="OLE_LINK2"/>
      <w:r w:rsidRPr="009C75DC" w:rsidDel="002B5845">
        <w:rPr>
          <w:rFonts w:ascii="Times New Roman" w:hAnsi="Times New Roman"/>
          <w:b/>
          <w:color w:val="000000"/>
        </w:rPr>
        <w:t xml:space="preserve"> </w:t>
      </w:r>
    </w:p>
    <w:bookmarkEnd w:id="11"/>
    <w:bookmarkEnd w:id="12"/>
    <w:p w14:paraId="0CD3DA8B" w14:textId="77777777" w:rsidR="0061079F" w:rsidRDefault="0061079F" w:rsidP="00BE0873">
      <w:pPr>
        <w:rPr>
          <w:b/>
          <w:sz w:val="22"/>
          <w:szCs w:val="22"/>
        </w:rPr>
      </w:pPr>
    </w:p>
    <w:sectPr w:rsidR="0061079F" w:rsidSect="006A01F6">
      <w:headerReference w:type="even" r:id="rId16"/>
      <w:headerReference w:type="default" r:id="rId17"/>
      <w:footerReference w:type="even" r:id="rId18"/>
      <w:footerReference w:type="default" r:id="rId19"/>
      <w:headerReference w:type="first" r:id="rId20"/>
      <w:footerReference w:type="first" r:id="rId21"/>
      <w:pgSz w:w="12240" w:h="15840" w:code="1"/>
      <w:pgMar w:top="1440" w:right="1440" w:bottom="1440" w:left="1440" w:header="1008" w:footer="720" w:gutter="0"/>
      <w:cols w:space="720"/>
      <w:formProt w:val="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337660A" w14:textId="77777777" w:rsidR="00230DCE" w:rsidRDefault="00230DCE">
      <w:r>
        <w:separator/>
      </w:r>
    </w:p>
  </w:endnote>
  <w:endnote w:type="continuationSeparator" w:id="0">
    <w:p w14:paraId="55D17037" w14:textId="77777777" w:rsidR="00230DCE" w:rsidRDefault="00230DCE">
      <w:r>
        <w:continuationSeparator/>
      </w:r>
    </w:p>
  </w:endnote>
  <w:endnote w:type="continuationNotice" w:id="1">
    <w:p w14:paraId="27D02D64" w14:textId="77777777" w:rsidR="00230DCE" w:rsidRDefault="00230DC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Garamond">
    <w:panose1 w:val="02020404030301010803"/>
    <w:charset w:val="00"/>
    <w:family w:val="roman"/>
    <w:pitch w:val="variable"/>
    <w:sig w:usb0="00000287" w:usb1="00000000" w:usb2="00000000" w:usb3="00000000" w:csb0="0000009F" w:csb1="00000000"/>
  </w:font>
  <w:font w:name="LHNLFI+TimesNewRoman">
    <w:altName w:val="Times New Roman"/>
    <w:charset w:val="00"/>
    <w:family w:val="auto"/>
    <w:pitch w:val="default"/>
  </w:font>
  <w:font w:name="Pret. Elite">
    <w:panose1 w:val="00000000000000000000"/>
    <w:charset w:val="00"/>
    <w:family w:val="roman"/>
    <w:notTrueType/>
    <w:pitch w:val="default"/>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CG Times">
    <w:altName w:val="Times New Roman"/>
    <w:panose1 w:val="00000000000000000000"/>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Helvetica">
    <w:panose1 w:val="020B0604020202020204"/>
    <w:charset w:val="00"/>
    <w:family w:val="swiss"/>
    <w:pitch w:val="variable"/>
    <w:sig w:usb0="E0002EFF" w:usb1="C000785B" w:usb2="00000009" w:usb3="00000000" w:csb0="000001FF" w:csb1="00000000"/>
  </w:font>
  <w:font w:name="Arial Unicode MS">
    <w:panose1 w:val="020B0604020202020204"/>
    <w:charset w:val="80"/>
    <w:family w:val="swiss"/>
    <w:pitch w:val="variable"/>
    <w:sig w:usb0="F7FFAFFF" w:usb1="E9DFFFFF" w:usb2="0000003F" w:usb3="00000000" w:csb0="003F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8580CFF" w14:textId="77777777" w:rsidR="00C46628" w:rsidRDefault="00C46628">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673D014" w14:textId="269AB6C0" w:rsidR="006D787B" w:rsidRDefault="006D787B" w:rsidP="005226CA">
    <w:pPr>
      <w:pStyle w:val="Footer"/>
      <w:pBdr>
        <w:top w:val="single" w:sz="4" w:space="1" w:color="auto"/>
      </w:pBdr>
      <w:tabs>
        <w:tab w:val="clear" w:pos="4320"/>
        <w:tab w:val="clear" w:pos="8640"/>
        <w:tab w:val="center" w:pos="4500"/>
        <w:tab w:val="right" w:pos="9360"/>
      </w:tabs>
      <w:rPr>
        <w:rFonts w:ascii="Helvetica" w:hAnsi="Helvetica"/>
        <w:sz w:val="18"/>
        <w:szCs w:val="18"/>
      </w:rPr>
    </w:pPr>
    <w:r>
      <w:rPr>
        <w:rFonts w:ascii="Helvetica" w:hAnsi="Helvetica" w:cs="Arial"/>
        <w:sz w:val="18"/>
        <w:szCs w:val="18"/>
      </w:rPr>
      <w:tab/>
    </w:r>
    <w:r w:rsidRPr="00515ACE">
      <w:rPr>
        <w:rFonts w:ascii="Helvetica" w:hAnsi="Helvetica" w:cs="Arial"/>
        <w:sz w:val="18"/>
        <w:szCs w:val="18"/>
      </w:rPr>
      <w:t xml:space="preserve">Page </w:t>
    </w:r>
    <w:r w:rsidRPr="00515ACE">
      <w:rPr>
        <w:rFonts w:ascii="Helvetica" w:hAnsi="Helvetica" w:cs="Arial"/>
        <w:b/>
        <w:sz w:val="18"/>
        <w:szCs w:val="18"/>
      </w:rPr>
      <w:fldChar w:fldCharType="begin"/>
    </w:r>
    <w:r w:rsidRPr="00515ACE">
      <w:rPr>
        <w:rFonts w:ascii="Helvetica" w:hAnsi="Helvetica" w:cs="Arial"/>
        <w:b/>
        <w:sz w:val="18"/>
        <w:szCs w:val="18"/>
      </w:rPr>
      <w:instrText xml:space="preserve"> PAGE </w:instrText>
    </w:r>
    <w:r w:rsidRPr="00515ACE">
      <w:rPr>
        <w:rFonts w:ascii="Helvetica" w:hAnsi="Helvetica" w:cs="Arial"/>
        <w:b/>
        <w:sz w:val="18"/>
        <w:szCs w:val="18"/>
      </w:rPr>
      <w:fldChar w:fldCharType="separate"/>
    </w:r>
    <w:r w:rsidR="00C46628">
      <w:rPr>
        <w:rFonts w:ascii="Helvetica" w:hAnsi="Helvetica" w:cs="Arial"/>
        <w:b/>
        <w:noProof/>
        <w:sz w:val="18"/>
        <w:szCs w:val="18"/>
      </w:rPr>
      <w:t>10</w:t>
    </w:r>
    <w:r w:rsidRPr="00515ACE">
      <w:rPr>
        <w:rFonts w:ascii="Helvetica" w:hAnsi="Helvetica" w:cs="Arial"/>
        <w:b/>
        <w:sz w:val="18"/>
        <w:szCs w:val="18"/>
      </w:rPr>
      <w:fldChar w:fldCharType="end"/>
    </w:r>
    <w:r w:rsidRPr="00515ACE">
      <w:rPr>
        <w:rFonts w:ascii="Helvetica" w:hAnsi="Helvetica" w:cs="Arial"/>
        <w:sz w:val="18"/>
        <w:szCs w:val="18"/>
      </w:rPr>
      <w:t xml:space="preserve"> of </w:t>
    </w:r>
    <w:r w:rsidRPr="00515ACE">
      <w:rPr>
        <w:rFonts w:ascii="Helvetica" w:hAnsi="Helvetica" w:cs="Arial"/>
        <w:b/>
        <w:sz w:val="18"/>
        <w:szCs w:val="18"/>
      </w:rPr>
      <w:fldChar w:fldCharType="begin"/>
    </w:r>
    <w:r w:rsidRPr="00515ACE">
      <w:rPr>
        <w:rFonts w:ascii="Helvetica" w:hAnsi="Helvetica" w:cs="Arial"/>
        <w:b/>
        <w:sz w:val="18"/>
        <w:szCs w:val="18"/>
      </w:rPr>
      <w:instrText xml:space="preserve"> NUMPAGES  </w:instrText>
    </w:r>
    <w:r w:rsidRPr="00515ACE">
      <w:rPr>
        <w:rFonts w:ascii="Helvetica" w:hAnsi="Helvetica" w:cs="Arial"/>
        <w:b/>
        <w:sz w:val="18"/>
        <w:szCs w:val="18"/>
      </w:rPr>
      <w:fldChar w:fldCharType="separate"/>
    </w:r>
    <w:r w:rsidR="00C46628">
      <w:rPr>
        <w:rFonts w:ascii="Helvetica" w:hAnsi="Helvetica" w:cs="Arial"/>
        <w:b/>
        <w:noProof/>
        <w:sz w:val="18"/>
        <w:szCs w:val="18"/>
      </w:rPr>
      <w:t>12</w:t>
    </w:r>
    <w:r w:rsidRPr="00515ACE">
      <w:rPr>
        <w:rFonts w:ascii="Helvetica" w:hAnsi="Helvetica" w:cs="Arial"/>
        <w:b/>
        <w:sz w:val="18"/>
        <w:szCs w:val="18"/>
      </w:rPr>
      <w:fldChar w:fldCharType="end"/>
    </w:r>
    <w:r>
      <w:rPr>
        <w:rFonts w:ascii="Helvetica" w:hAnsi="Helvetica" w:cs="Arial"/>
        <w:b/>
        <w:sz w:val="18"/>
        <w:szCs w:val="18"/>
      </w:rPr>
      <w:tab/>
    </w:r>
    <w:r w:rsidRPr="00515ACE">
      <w:rPr>
        <w:rFonts w:ascii="Helvetica" w:hAnsi="Helvetica" w:cs="Arial"/>
        <w:b/>
        <w:sz w:val="18"/>
        <w:szCs w:val="18"/>
      </w:rPr>
      <w:t>HUD-</w:t>
    </w:r>
    <w:r>
      <w:rPr>
        <w:rFonts w:ascii="Helvetica" w:hAnsi="Helvetica" w:cs="Arial"/>
        <w:b/>
        <w:sz w:val="18"/>
        <w:szCs w:val="18"/>
      </w:rPr>
      <w:t>91070M (</w:t>
    </w:r>
    <w:r w:rsidR="000952E1">
      <w:rPr>
        <w:rFonts w:ascii="Helvetica" w:hAnsi="Helvetica" w:cs="Arial"/>
        <w:b/>
        <w:sz w:val="18"/>
        <w:szCs w:val="18"/>
      </w:rPr>
      <w:t>6/18</w:t>
    </w:r>
    <w:r>
      <w:rPr>
        <w:rFonts w:ascii="Helvetica" w:hAnsi="Helvetica" w:cs="Arial"/>
        <w:b/>
        <w:sz w:val="18"/>
        <w:szCs w:val="18"/>
      </w:rPr>
      <w:t>)</w:t>
    </w:r>
  </w:p>
  <w:p w14:paraId="140250FB" w14:textId="77777777" w:rsidR="006D787B" w:rsidRPr="00EB644A" w:rsidRDefault="006D787B" w:rsidP="005226CA">
    <w:pPr>
      <w:pStyle w:val="Footer"/>
      <w:tabs>
        <w:tab w:val="clear" w:pos="4320"/>
        <w:tab w:val="clear" w:pos="8640"/>
        <w:tab w:val="center" w:pos="5040"/>
        <w:tab w:val="right" w:pos="9360"/>
      </w:tabs>
      <w:spacing w:before="120"/>
      <w:rPr>
        <w:b/>
        <w:sz w:val="20"/>
        <w:szCs w:val="20"/>
      </w:rPr>
    </w:pPr>
    <w:r>
      <w:rPr>
        <w:rFonts w:ascii="Helvetica" w:hAnsi="Helvetica"/>
        <w:sz w:val="18"/>
        <w:szCs w:val="18"/>
      </w:rPr>
      <w:tab/>
    </w:r>
    <w:r>
      <w:rPr>
        <w:rFonts w:ascii="Helvetica" w:hAnsi="Helvetica"/>
        <w:sz w:val="18"/>
        <w:szCs w:val="18"/>
      </w:rPr>
      <w:tab/>
    </w:r>
    <w:r w:rsidRPr="00FC6B64">
      <w:rPr>
        <w:rFonts w:ascii="Helvetica" w:hAnsi="Helvetica" w:cs="Arial"/>
        <w:b/>
        <w:sz w:val="18"/>
        <w:szCs w:val="18"/>
      </w:rPr>
      <w:t>Initials</w:t>
    </w:r>
    <w:r w:rsidRPr="00EB644A">
      <w:rPr>
        <w:rStyle w:val="PageNumber"/>
        <w:rFonts w:ascii="Times New Roman" w:hAnsi="Times New Roman"/>
        <w:b/>
        <w:sz w:val="20"/>
        <w:szCs w:val="20"/>
      </w:rPr>
      <w:t>__________</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E5D148" w14:textId="77777777" w:rsidR="006D787B" w:rsidRPr="00CF3B4D" w:rsidRDefault="006D787B" w:rsidP="00CF3B4D">
    <w:pPr>
      <w:pStyle w:val="Footer"/>
      <w:tabs>
        <w:tab w:val="clear" w:pos="4320"/>
        <w:tab w:val="clear" w:pos="8640"/>
        <w:tab w:val="center" w:pos="5040"/>
        <w:tab w:val="right" w:pos="10320"/>
      </w:tabs>
      <w:rPr>
        <w:rFonts w:ascii="Times New Roman" w:hAnsi="Times New Roman"/>
        <w:sz w:val="20"/>
        <w:szCs w:val="20"/>
        <w:u w:val="single"/>
      </w:rPr>
    </w:pPr>
    <w:r w:rsidRPr="00E15645">
      <w:rPr>
        <w:rFonts w:ascii="Times New Roman" w:hAnsi="Times New Roman"/>
        <w:sz w:val="18"/>
        <w:szCs w:val="18"/>
      </w:rPr>
      <w:tab/>
    </w:r>
    <w:r>
      <w:rPr>
        <w:rStyle w:val="PageNumber"/>
        <w:rFonts w:ascii="Times New Roman" w:hAnsi="Times New Roman"/>
        <w:sz w:val="20"/>
        <w:szCs w:val="20"/>
      </w:rPr>
      <w:tab/>
    </w:r>
    <w:r>
      <w:rPr>
        <w:rStyle w:val="PageNumber"/>
        <w:rFonts w:ascii="Times New Roman" w:hAnsi="Times New Roman"/>
        <w:sz w:val="20"/>
        <w:szCs w:val="20"/>
        <w:u w:val="single"/>
      </w:rP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508AD3B5" w14:textId="77777777" w:rsidR="00230DCE" w:rsidRDefault="00230DCE">
      <w:r>
        <w:separator/>
      </w:r>
    </w:p>
  </w:footnote>
  <w:footnote w:type="continuationSeparator" w:id="0">
    <w:p w14:paraId="1076CC9C" w14:textId="77777777" w:rsidR="00230DCE" w:rsidRDefault="00230DCE">
      <w:r>
        <w:continuationSeparator/>
      </w:r>
    </w:p>
  </w:footnote>
  <w:footnote w:type="continuationNotice" w:id="1">
    <w:p w14:paraId="26CBC1B4" w14:textId="77777777" w:rsidR="00230DCE" w:rsidRDefault="00230DC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CE38FB" w14:textId="77777777" w:rsidR="00C46628" w:rsidRDefault="00C4662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806016C" w14:textId="77777777" w:rsidR="00C46628" w:rsidRDefault="00C46628">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F494130" w14:textId="77777777" w:rsidR="00C46628" w:rsidRDefault="00C4662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07D6904"/>
    <w:multiLevelType w:val="multilevel"/>
    <w:tmpl w:val="F4143CD0"/>
    <w:lvl w:ilvl="0">
      <w:start w:val="1"/>
      <w:numFmt w:val="decimal"/>
      <w:lvlText w:val="%1."/>
      <w:lvlJc w:val="left"/>
      <w:pPr>
        <w:ind w:left="720" w:hanging="360"/>
      </w:pPr>
      <w:rPr>
        <w:rFonts w:hint="default"/>
        <w:b w:val="0"/>
      </w:rPr>
    </w:lvl>
    <w:lvl w:ilvl="1">
      <w:start w:val="1"/>
      <w:numFmt w:val="decimal"/>
      <w:lvlText w:val="%2."/>
      <w:lvlJc w:val="left"/>
      <w:pPr>
        <w:ind w:left="1080" w:hanging="360"/>
      </w:pPr>
      <w:rPr>
        <w:rFonts w:hint="default"/>
        <w:b w:val="0"/>
      </w:rPr>
    </w:lvl>
    <w:lvl w:ilvl="2">
      <w:start w:val="1"/>
      <w:numFmt w:val="lowerLetter"/>
      <w:lvlText w:val="%3."/>
      <w:lvlJc w:val="left"/>
      <w:pPr>
        <w:ind w:left="1440" w:hanging="360"/>
      </w:pPr>
      <w:rPr>
        <w:rFonts w:hint="default"/>
      </w:rPr>
    </w:lvl>
    <w:lvl w:ilvl="3">
      <w:start w:val="1"/>
      <w:numFmt w:val="decimal"/>
      <w:lvlText w:val="(%4)."/>
      <w:lvlJc w:val="left"/>
      <w:pPr>
        <w:ind w:left="1800" w:hanging="360"/>
      </w:pPr>
      <w:rPr>
        <w:rFonts w:hint="default"/>
      </w:rPr>
    </w:lvl>
    <w:lvl w:ilvl="4">
      <w:start w:val="1"/>
      <w:numFmt w:val="lowerLetter"/>
      <w:lvlText w:val="(%5)."/>
      <w:lvlJc w:val="left"/>
      <w:pPr>
        <w:ind w:left="2160" w:hanging="360"/>
      </w:pPr>
      <w:rPr>
        <w:rFonts w:hint="default"/>
      </w:rPr>
    </w:lvl>
    <w:lvl w:ilvl="5">
      <w:start w:val="1"/>
      <w:numFmt w:val="lowerRoman"/>
      <w:lvlText w:val="(%6)."/>
      <w:lvlJc w:val="left"/>
      <w:pPr>
        <w:ind w:left="2520" w:hanging="360"/>
      </w:pPr>
      <w:rPr>
        <w:rFonts w:hint="default"/>
      </w:rPr>
    </w:lvl>
    <w:lvl w:ilvl="6">
      <w:start w:val="1"/>
      <w:numFmt w:val="none"/>
      <w:lvlText w:val="a."/>
      <w:lvlJc w:val="left"/>
      <w:pPr>
        <w:ind w:left="2880" w:hanging="360"/>
      </w:pPr>
      <w:rPr>
        <w:rFonts w:hint="default"/>
      </w:rPr>
    </w:lvl>
    <w:lvl w:ilvl="7">
      <w:start w:val="1"/>
      <w:numFmt w:val="lowerLetter"/>
      <w:lvlText w:val="%8."/>
      <w:lvlJc w:val="left"/>
      <w:pPr>
        <w:ind w:left="3240" w:hanging="360"/>
      </w:pPr>
      <w:rPr>
        <w:rFonts w:hint="default"/>
      </w:rPr>
    </w:lvl>
    <w:lvl w:ilvl="8">
      <w:start w:val="1"/>
      <w:numFmt w:val="lowerRoman"/>
      <w:lvlText w:val="%9."/>
      <w:lvlJc w:val="left"/>
      <w:pPr>
        <w:ind w:left="3600" w:hanging="360"/>
      </w:pPr>
      <w:rPr>
        <w:rFonts w:hint="default"/>
      </w:rPr>
    </w:lvl>
  </w:abstractNum>
  <w:abstractNum w:abstractNumId="1" w15:restartNumberingAfterBreak="0">
    <w:nsid w:val="02F35961"/>
    <w:multiLevelType w:val="multilevel"/>
    <w:tmpl w:val="5C709100"/>
    <w:lvl w:ilvl="0">
      <w:start w:val="1"/>
      <w:numFmt w:val="upperRoman"/>
      <w:lvlText w:val="Part %1."/>
      <w:lvlJc w:val="left"/>
      <w:pPr>
        <w:tabs>
          <w:tab w:val="num" w:pos="936"/>
        </w:tabs>
        <w:ind w:left="936" w:hanging="936"/>
      </w:pPr>
      <w:rPr>
        <w:rFonts w:hint="default"/>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2" w15:restartNumberingAfterBreak="0">
    <w:nsid w:val="03B6092F"/>
    <w:multiLevelType w:val="hybridMultilevel"/>
    <w:tmpl w:val="04241A4C"/>
    <w:lvl w:ilvl="0" w:tplc="0409000F">
      <w:start w:val="1"/>
      <w:numFmt w:val="decimal"/>
      <w:lvlText w:val="%1."/>
      <w:lvlJc w:val="left"/>
      <w:pPr>
        <w:tabs>
          <w:tab w:val="num" w:pos="360"/>
        </w:tabs>
        <w:ind w:left="360" w:hanging="360"/>
      </w:p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3" w15:restartNumberingAfterBreak="0">
    <w:nsid w:val="0799160D"/>
    <w:multiLevelType w:val="hybridMultilevel"/>
    <w:tmpl w:val="E56AB2E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0B51D6B"/>
    <w:multiLevelType w:val="multilevel"/>
    <w:tmpl w:val="93BAB40E"/>
    <w:lvl w:ilvl="0">
      <w:start w:val="1"/>
      <w:numFmt w:val="upperLetter"/>
      <w:lvlText w:val="%1."/>
      <w:lvlJc w:val="left"/>
      <w:pPr>
        <w:ind w:left="360" w:hanging="360"/>
      </w:pPr>
      <w:rPr>
        <w:rFonts w:hint="default"/>
        <w:b w:val="0"/>
      </w:rPr>
    </w:lvl>
    <w:lvl w:ilvl="1">
      <w:start w:val="1"/>
      <w:numFmt w:val="decimal"/>
      <w:lvlText w:val="%2."/>
      <w:lvlJc w:val="left"/>
      <w:pPr>
        <w:ind w:left="720" w:hanging="360"/>
      </w:pPr>
      <w:rPr>
        <w:rFonts w:hint="default"/>
        <w:b w:val="0"/>
      </w:rPr>
    </w:lvl>
    <w:lvl w:ilvl="2">
      <w:start w:val="1"/>
      <w:numFmt w:val="lowerLetter"/>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none"/>
      <w:lvlText w:val="a."/>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5" w15:restartNumberingAfterBreak="0">
    <w:nsid w:val="13CC22FF"/>
    <w:multiLevelType w:val="hybridMultilevel"/>
    <w:tmpl w:val="B562004C"/>
    <w:lvl w:ilvl="0" w:tplc="0409000F">
      <w:start w:val="1"/>
      <w:numFmt w:val="decimal"/>
      <w:lvlText w:val="%1."/>
      <w:lvlJc w:val="left"/>
      <w:pPr>
        <w:tabs>
          <w:tab w:val="num" w:pos="360"/>
        </w:tabs>
        <w:ind w:left="360" w:hanging="360"/>
      </w:p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6" w15:restartNumberingAfterBreak="0">
    <w:nsid w:val="1743102A"/>
    <w:multiLevelType w:val="hybridMultilevel"/>
    <w:tmpl w:val="B094A28A"/>
    <w:lvl w:ilvl="0" w:tplc="0409000F">
      <w:start w:val="1"/>
      <w:numFmt w:val="decimal"/>
      <w:lvlText w:val="%1."/>
      <w:lvlJc w:val="left"/>
      <w:pPr>
        <w:tabs>
          <w:tab w:val="num" w:pos="360"/>
        </w:tabs>
        <w:ind w:left="360" w:hanging="360"/>
      </w:p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7" w15:restartNumberingAfterBreak="0">
    <w:nsid w:val="1A5C74BF"/>
    <w:multiLevelType w:val="hybridMultilevel"/>
    <w:tmpl w:val="47505724"/>
    <w:lvl w:ilvl="0" w:tplc="0409000F">
      <w:start w:val="1"/>
      <w:numFmt w:val="decimal"/>
      <w:lvlText w:val="%1."/>
      <w:lvlJc w:val="left"/>
      <w:pPr>
        <w:tabs>
          <w:tab w:val="num" w:pos="360"/>
        </w:tabs>
        <w:ind w:left="360" w:hanging="360"/>
      </w:p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8" w15:restartNumberingAfterBreak="0">
    <w:nsid w:val="1E9E37D9"/>
    <w:multiLevelType w:val="hybridMultilevel"/>
    <w:tmpl w:val="33744942"/>
    <w:lvl w:ilvl="0" w:tplc="4412DCF4">
      <w:start w:val="1"/>
      <w:numFmt w:val="upperRoman"/>
      <w:lvlText w:val="Part %1."/>
      <w:lvlJc w:val="left"/>
      <w:pPr>
        <w:tabs>
          <w:tab w:val="num" w:pos="432"/>
        </w:tabs>
        <w:ind w:left="504" w:hanging="504"/>
      </w:pPr>
      <w:rPr>
        <w:rFonts w:hint="default"/>
        <w:b/>
        <w:color w:val="auto"/>
        <w:sz w:val="24"/>
        <w:szCs w:val="24"/>
      </w:r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9" w15:restartNumberingAfterBreak="0">
    <w:nsid w:val="2C5A2900"/>
    <w:multiLevelType w:val="hybridMultilevel"/>
    <w:tmpl w:val="341C89D2"/>
    <w:lvl w:ilvl="0" w:tplc="04090001">
      <w:start w:val="1"/>
      <w:numFmt w:val="bullet"/>
      <w:lvlText w:val=""/>
      <w:lvlJc w:val="left"/>
      <w:pPr>
        <w:tabs>
          <w:tab w:val="num" w:pos="720"/>
        </w:tabs>
        <w:ind w:left="720" w:hanging="360"/>
      </w:pPr>
      <w:rPr>
        <w:rFonts w:ascii="Symbol" w:hAnsi="Symbol" w:hint="default"/>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3334044F"/>
    <w:multiLevelType w:val="hybridMultilevel"/>
    <w:tmpl w:val="DCB46420"/>
    <w:lvl w:ilvl="0" w:tplc="04090015">
      <w:start w:val="1"/>
      <w:numFmt w:val="upperLetter"/>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1" w15:restartNumberingAfterBreak="0">
    <w:nsid w:val="35070662"/>
    <w:multiLevelType w:val="hybridMultilevel"/>
    <w:tmpl w:val="C29A0DCC"/>
    <w:lvl w:ilvl="0" w:tplc="AA0ABE94">
      <w:start w:val="1"/>
      <w:numFmt w:val="decimal"/>
      <w:lvlText w:val="%1."/>
      <w:lvlJc w:val="left"/>
      <w:pPr>
        <w:tabs>
          <w:tab w:val="num" w:pos="360"/>
        </w:tabs>
        <w:ind w:left="360" w:hanging="360"/>
      </w:pPr>
      <w:rPr>
        <w:b w:val="0"/>
      </w:rPr>
    </w:lvl>
    <w:lvl w:ilvl="1" w:tplc="04090019">
      <w:start w:val="1"/>
      <w:numFmt w:val="lowerLetter"/>
      <w:lvlText w:val="%2."/>
      <w:lvlJc w:val="left"/>
      <w:pPr>
        <w:tabs>
          <w:tab w:val="num" w:pos="990"/>
        </w:tabs>
        <w:ind w:left="990" w:hanging="360"/>
      </w:pPr>
    </w:lvl>
    <w:lvl w:ilvl="2" w:tplc="0409001B" w:tentative="1">
      <w:start w:val="1"/>
      <w:numFmt w:val="lowerRoman"/>
      <w:lvlText w:val="%3."/>
      <w:lvlJc w:val="right"/>
      <w:pPr>
        <w:tabs>
          <w:tab w:val="num" w:pos="1710"/>
        </w:tabs>
        <w:ind w:left="1710" w:hanging="180"/>
      </w:pPr>
    </w:lvl>
    <w:lvl w:ilvl="3" w:tplc="0409000F" w:tentative="1">
      <w:start w:val="1"/>
      <w:numFmt w:val="decimal"/>
      <w:lvlText w:val="%4."/>
      <w:lvlJc w:val="left"/>
      <w:pPr>
        <w:tabs>
          <w:tab w:val="num" w:pos="2430"/>
        </w:tabs>
        <w:ind w:left="2430" w:hanging="360"/>
      </w:pPr>
    </w:lvl>
    <w:lvl w:ilvl="4" w:tplc="04090019" w:tentative="1">
      <w:start w:val="1"/>
      <w:numFmt w:val="lowerLetter"/>
      <w:lvlText w:val="%5."/>
      <w:lvlJc w:val="left"/>
      <w:pPr>
        <w:tabs>
          <w:tab w:val="num" w:pos="3150"/>
        </w:tabs>
        <w:ind w:left="3150" w:hanging="360"/>
      </w:pPr>
    </w:lvl>
    <w:lvl w:ilvl="5" w:tplc="0409001B" w:tentative="1">
      <w:start w:val="1"/>
      <w:numFmt w:val="lowerRoman"/>
      <w:lvlText w:val="%6."/>
      <w:lvlJc w:val="right"/>
      <w:pPr>
        <w:tabs>
          <w:tab w:val="num" w:pos="3870"/>
        </w:tabs>
        <w:ind w:left="3870" w:hanging="180"/>
      </w:pPr>
    </w:lvl>
    <w:lvl w:ilvl="6" w:tplc="0409000F" w:tentative="1">
      <w:start w:val="1"/>
      <w:numFmt w:val="decimal"/>
      <w:lvlText w:val="%7."/>
      <w:lvlJc w:val="left"/>
      <w:pPr>
        <w:tabs>
          <w:tab w:val="num" w:pos="4590"/>
        </w:tabs>
        <w:ind w:left="4590" w:hanging="360"/>
      </w:pPr>
    </w:lvl>
    <w:lvl w:ilvl="7" w:tplc="04090019" w:tentative="1">
      <w:start w:val="1"/>
      <w:numFmt w:val="lowerLetter"/>
      <w:lvlText w:val="%8."/>
      <w:lvlJc w:val="left"/>
      <w:pPr>
        <w:tabs>
          <w:tab w:val="num" w:pos="5310"/>
        </w:tabs>
        <w:ind w:left="5310" w:hanging="360"/>
      </w:pPr>
    </w:lvl>
    <w:lvl w:ilvl="8" w:tplc="0409001B" w:tentative="1">
      <w:start w:val="1"/>
      <w:numFmt w:val="lowerRoman"/>
      <w:lvlText w:val="%9."/>
      <w:lvlJc w:val="right"/>
      <w:pPr>
        <w:tabs>
          <w:tab w:val="num" w:pos="6030"/>
        </w:tabs>
        <w:ind w:left="6030" w:hanging="180"/>
      </w:pPr>
    </w:lvl>
  </w:abstractNum>
  <w:abstractNum w:abstractNumId="12" w15:restartNumberingAfterBreak="0">
    <w:nsid w:val="369A6057"/>
    <w:multiLevelType w:val="hybridMultilevel"/>
    <w:tmpl w:val="E30CD73A"/>
    <w:lvl w:ilvl="0" w:tplc="04090015">
      <w:start w:val="1"/>
      <w:numFmt w:val="upp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13" w15:restartNumberingAfterBreak="0">
    <w:nsid w:val="392B6AAE"/>
    <w:multiLevelType w:val="multilevel"/>
    <w:tmpl w:val="93BAB40E"/>
    <w:lvl w:ilvl="0">
      <w:start w:val="1"/>
      <w:numFmt w:val="upperLetter"/>
      <w:lvlText w:val="%1."/>
      <w:lvlJc w:val="left"/>
      <w:pPr>
        <w:ind w:left="360" w:hanging="360"/>
      </w:pPr>
      <w:rPr>
        <w:rFonts w:hint="default"/>
        <w:b w:val="0"/>
      </w:rPr>
    </w:lvl>
    <w:lvl w:ilvl="1">
      <w:start w:val="1"/>
      <w:numFmt w:val="decimal"/>
      <w:lvlText w:val="%2."/>
      <w:lvlJc w:val="left"/>
      <w:pPr>
        <w:ind w:left="720" w:hanging="360"/>
      </w:pPr>
      <w:rPr>
        <w:rFonts w:hint="default"/>
        <w:b w:val="0"/>
      </w:rPr>
    </w:lvl>
    <w:lvl w:ilvl="2">
      <w:start w:val="1"/>
      <w:numFmt w:val="lowerLetter"/>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none"/>
      <w:lvlText w:val="a."/>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4" w15:restartNumberingAfterBreak="0">
    <w:nsid w:val="3A905D3D"/>
    <w:multiLevelType w:val="hybridMultilevel"/>
    <w:tmpl w:val="54D00BC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3CAE27F7"/>
    <w:multiLevelType w:val="hybridMultilevel"/>
    <w:tmpl w:val="D152E5F8"/>
    <w:lvl w:ilvl="0" w:tplc="0409000F">
      <w:start w:val="1"/>
      <w:numFmt w:val="decimal"/>
      <w:lvlText w:val="%1."/>
      <w:lvlJc w:val="left"/>
      <w:pPr>
        <w:tabs>
          <w:tab w:val="num" w:pos="720"/>
        </w:tabs>
        <w:ind w:left="720" w:hanging="360"/>
      </w:pPr>
    </w:lvl>
    <w:lvl w:ilvl="1" w:tplc="04090019" w:tentative="1">
      <w:start w:val="1"/>
      <w:numFmt w:val="lowerLetter"/>
      <w:lvlText w:val="%2."/>
      <w:lvlJc w:val="left"/>
      <w:pPr>
        <w:tabs>
          <w:tab w:val="num" w:pos="1440"/>
        </w:tabs>
        <w:ind w:left="1440" w:hanging="360"/>
      </w:pPr>
    </w:lvl>
    <w:lvl w:ilvl="2" w:tplc="0409001B" w:tentative="1">
      <w:start w:val="1"/>
      <w:numFmt w:val="lowerRoman"/>
      <w:lvlText w:val="%3."/>
      <w:lvlJc w:val="right"/>
      <w:pPr>
        <w:tabs>
          <w:tab w:val="num" w:pos="2160"/>
        </w:tabs>
        <w:ind w:left="2160" w:hanging="180"/>
      </w:pPr>
    </w:lvl>
    <w:lvl w:ilvl="3" w:tplc="0409000F" w:tentative="1">
      <w:start w:val="1"/>
      <w:numFmt w:val="decimal"/>
      <w:lvlText w:val="%4."/>
      <w:lvlJc w:val="left"/>
      <w:pPr>
        <w:tabs>
          <w:tab w:val="num" w:pos="2880"/>
        </w:tabs>
        <w:ind w:left="2880" w:hanging="360"/>
      </w:pPr>
    </w:lvl>
    <w:lvl w:ilvl="4" w:tplc="04090019" w:tentative="1">
      <w:start w:val="1"/>
      <w:numFmt w:val="lowerLetter"/>
      <w:lvlText w:val="%5."/>
      <w:lvlJc w:val="left"/>
      <w:pPr>
        <w:tabs>
          <w:tab w:val="num" w:pos="3600"/>
        </w:tabs>
        <w:ind w:left="3600" w:hanging="360"/>
      </w:pPr>
    </w:lvl>
    <w:lvl w:ilvl="5" w:tplc="0409001B" w:tentative="1">
      <w:start w:val="1"/>
      <w:numFmt w:val="lowerRoman"/>
      <w:lvlText w:val="%6."/>
      <w:lvlJc w:val="right"/>
      <w:pPr>
        <w:tabs>
          <w:tab w:val="num" w:pos="4320"/>
        </w:tabs>
        <w:ind w:left="4320" w:hanging="180"/>
      </w:pPr>
    </w:lvl>
    <w:lvl w:ilvl="6" w:tplc="0409000F" w:tentative="1">
      <w:start w:val="1"/>
      <w:numFmt w:val="decimal"/>
      <w:lvlText w:val="%7."/>
      <w:lvlJc w:val="left"/>
      <w:pPr>
        <w:tabs>
          <w:tab w:val="num" w:pos="5040"/>
        </w:tabs>
        <w:ind w:left="5040" w:hanging="360"/>
      </w:pPr>
    </w:lvl>
    <w:lvl w:ilvl="7" w:tplc="04090019" w:tentative="1">
      <w:start w:val="1"/>
      <w:numFmt w:val="lowerLetter"/>
      <w:lvlText w:val="%8."/>
      <w:lvlJc w:val="left"/>
      <w:pPr>
        <w:tabs>
          <w:tab w:val="num" w:pos="5760"/>
        </w:tabs>
        <w:ind w:left="5760" w:hanging="360"/>
      </w:pPr>
    </w:lvl>
    <w:lvl w:ilvl="8" w:tplc="0409001B" w:tentative="1">
      <w:start w:val="1"/>
      <w:numFmt w:val="lowerRoman"/>
      <w:lvlText w:val="%9."/>
      <w:lvlJc w:val="right"/>
      <w:pPr>
        <w:tabs>
          <w:tab w:val="num" w:pos="6480"/>
        </w:tabs>
        <w:ind w:left="6480" w:hanging="180"/>
      </w:pPr>
    </w:lvl>
  </w:abstractNum>
  <w:abstractNum w:abstractNumId="16" w15:restartNumberingAfterBreak="0">
    <w:nsid w:val="3FFB49E9"/>
    <w:multiLevelType w:val="multilevel"/>
    <w:tmpl w:val="93BAB40E"/>
    <w:lvl w:ilvl="0">
      <w:start w:val="1"/>
      <w:numFmt w:val="upperLetter"/>
      <w:lvlText w:val="%1."/>
      <w:lvlJc w:val="left"/>
      <w:pPr>
        <w:ind w:left="360" w:hanging="360"/>
      </w:pPr>
      <w:rPr>
        <w:rFonts w:hint="default"/>
        <w:b w:val="0"/>
      </w:rPr>
    </w:lvl>
    <w:lvl w:ilvl="1">
      <w:start w:val="1"/>
      <w:numFmt w:val="decimal"/>
      <w:lvlText w:val="%2."/>
      <w:lvlJc w:val="left"/>
      <w:pPr>
        <w:ind w:left="720" w:hanging="360"/>
      </w:pPr>
      <w:rPr>
        <w:rFonts w:hint="default"/>
        <w:b w:val="0"/>
      </w:rPr>
    </w:lvl>
    <w:lvl w:ilvl="2">
      <w:start w:val="1"/>
      <w:numFmt w:val="lowerLetter"/>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none"/>
      <w:lvlText w:val="a."/>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17" w15:restartNumberingAfterBreak="0">
    <w:nsid w:val="40E42837"/>
    <w:multiLevelType w:val="hybridMultilevel"/>
    <w:tmpl w:val="1660C46A"/>
    <w:lvl w:ilvl="0" w:tplc="11766344">
      <w:start w:val="1"/>
      <w:numFmt w:val="decimal"/>
      <w:lvlText w:val="%1."/>
      <w:lvlJc w:val="left"/>
      <w:pPr>
        <w:tabs>
          <w:tab w:val="num" w:pos="360"/>
        </w:tabs>
        <w:ind w:left="360" w:hanging="360"/>
      </w:pPr>
      <w:rPr>
        <w:rFonts w:hint="default"/>
      </w:rPr>
    </w:lvl>
    <w:lvl w:ilvl="1" w:tplc="04090019">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8" w15:restartNumberingAfterBreak="0">
    <w:nsid w:val="44246D49"/>
    <w:multiLevelType w:val="multilevel"/>
    <w:tmpl w:val="5C709100"/>
    <w:lvl w:ilvl="0">
      <w:start w:val="1"/>
      <w:numFmt w:val="upperRoman"/>
      <w:lvlText w:val="Part %1."/>
      <w:lvlJc w:val="left"/>
      <w:pPr>
        <w:tabs>
          <w:tab w:val="num" w:pos="936"/>
        </w:tabs>
        <w:ind w:left="936" w:hanging="936"/>
      </w:pPr>
      <w:rPr>
        <w:rFonts w:hint="default"/>
      </w:rPr>
    </w:lvl>
    <w:lvl w:ilvl="1">
      <w:start w:val="1"/>
      <w:numFmt w:val="lowerLetter"/>
      <w:lvlText w:val="%2."/>
      <w:lvlJc w:val="left"/>
      <w:pPr>
        <w:tabs>
          <w:tab w:val="num" w:pos="1440"/>
        </w:tabs>
        <w:ind w:left="1440" w:hanging="360"/>
      </w:pPr>
    </w:lvl>
    <w:lvl w:ilvl="2">
      <w:start w:val="1"/>
      <w:numFmt w:val="lowerRoman"/>
      <w:lvlText w:val="%3."/>
      <w:lvlJc w:val="right"/>
      <w:pPr>
        <w:tabs>
          <w:tab w:val="num" w:pos="2160"/>
        </w:tabs>
        <w:ind w:left="2160" w:hanging="180"/>
      </w:pPr>
    </w:lvl>
    <w:lvl w:ilvl="3">
      <w:start w:val="1"/>
      <w:numFmt w:val="decimal"/>
      <w:lvlText w:val="%4."/>
      <w:lvlJc w:val="left"/>
      <w:pPr>
        <w:tabs>
          <w:tab w:val="num" w:pos="2880"/>
        </w:tabs>
        <w:ind w:left="2880" w:hanging="360"/>
      </w:pPr>
    </w:lvl>
    <w:lvl w:ilvl="4">
      <w:start w:val="1"/>
      <w:numFmt w:val="lowerLetter"/>
      <w:lvlText w:val="%5."/>
      <w:lvlJc w:val="left"/>
      <w:pPr>
        <w:tabs>
          <w:tab w:val="num" w:pos="3600"/>
        </w:tabs>
        <w:ind w:left="3600" w:hanging="360"/>
      </w:pPr>
    </w:lvl>
    <w:lvl w:ilvl="5">
      <w:start w:val="1"/>
      <w:numFmt w:val="lowerRoman"/>
      <w:lvlText w:val="%6."/>
      <w:lvlJc w:val="right"/>
      <w:pPr>
        <w:tabs>
          <w:tab w:val="num" w:pos="4320"/>
        </w:tabs>
        <w:ind w:left="4320" w:hanging="180"/>
      </w:pPr>
    </w:lvl>
    <w:lvl w:ilvl="6">
      <w:start w:val="1"/>
      <w:numFmt w:val="decimal"/>
      <w:lvlText w:val="%7."/>
      <w:lvlJc w:val="left"/>
      <w:pPr>
        <w:tabs>
          <w:tab w:val="num" w:pos="5040"/>
        </w:tabs>
        <w:ind w:left="5040" w:hanging="360"/>
      </w:pPr>
    </w:lvl>
    <w:lvl w:ilvl="7">
      <w:start w:val="1"/>
      <w:numFmt w:val="lowerLetter"/>
      <w:lvlText w:val="%8."/>
      <w:lvlJc w:val="left"/>
      <w:pPr>
        <w:tabs>
          <w:tab w:val="num" w:pos="5760"/>
        </w:tabs>
        <w:ind w:left="5760" w:hanging="360"/>
      </w:pPr>
    </w:lvl>
    <w:lvl w:ilvl="8">
      <w:start w:val="1"/>
      <w:numFmt w:val="lowerRoman"/>
      <w:lvlText w:val="%9."/>
      <w:lvlJc w:val="right"/>
      <w:pPr>
        <w:tabs>
          <w:tab w:val="num" w:pos="6480"/>
        </w:tabs>
        <w:ind w:left="6480" w:hanging="180"/>
      </w:pPr>
    </w:lvl>
  </w:abstractNum>
  <w:abstractNum w:abstractNumId="19" w15:restartNumberingAfterBreak="0">
    <w:nsid w:val="497675D9"/>
    <w:multiLevelType w:val="hybridMultilevel"/>
    <w:tmpl w:val="61BA9DDA"/>
    <w:lvl w:ilvl="0" w:tplc="594E90CC">
      <w:start w:val="6"/>
      <w:numFmt w:val="decimal"/>
      <w:lvlText w:val="%1."/>
      <w:lvlJc w:val="left"/>
      <w:pPr>
        <w:ind w:left="360" w:hanging="360"/>
      </w:pPr>
      <w:rPr>
        <w:rFonts w:hint="default"/>
        <w:b w:val="0"/>
        <w:sz w:val="22"/>
        <w:szCs w:val="22"/>
      </w:r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0" w15:restartNumberingAfterBreak="0">
    <w:nsid w:val="4A9E61D6"/>
    <w:multiLevelType w:val="multilevel"/>
    <w:tmpl w:val="93BAB40E"/>
    <w:lvl w:ilvl="0">
      <w:start w:val="1"/>
      <w:numFmt w:val="upperLetter"/>
      <w:lvlText w:val="%1."/>
      <w:lvlJc w:val="left"/>
      <w:pPr>
        <w:ind w:left="360" w:hanging="360"/>
      </w:pPr>
      <w:rPr>
        <w:rFonts w:hint="default"/>
        <w:b w:val="0"/>
      </w:rPr>
    </w:lvl>
    <w:lvl w:ilvl="1">
      <w:start w:val="1"/>
      <w:numFmt w:val="decimal"/>
      <w:lvlText w:val="%2."/>
      <w:lvlJc w:val="left"/>
      <w:pPr>
        <w:ind w:left="720" w:hanging="360"/>
      </w:pPr>
      <w:rPr>
        <w:rFonts w:hint="default"/>
        <w:b w:val="0"/>
      </w:rPr>
    </w:lvl>
    <w:lvl w:ilvl="2">
      <w:start w:val="1"/>
      <w:numFmt w:val="lowerLetter"/>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none"/>
      <w:lvlText w:val="a."/>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1" w15:restartNumberingAfterBreak="0">
    <w:nsid w:val="551E1ABD"/>
    <w:multiLevelType w:val="hybridMultilevel"/>
    <w:tmpl w:val="D2A82286"/>
    <w:lvl w:ilvl="0" w:tplc="0409000F">
      <w:start w:val="1"/>
      <w:numFmt w:val="decimal"/>
      <w:lvlText w:val="%1."/>
      <w:lvlJc w:val="left"/>
      <w:pPr>
        <w:tabs>
          <w:tab w:val="num" w:pos="360"/>
        </w:tabs>
        <w:ind w:left="360" w:hanging="360"/>
      </w:p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22" w15:restartNumberingAfterBreak="0">
    <w:nsid w:val="5DD90B59"/>
    <w:multiLevelType w:val="hybridMultilevel"/>
    <w:tmpl w:val="F940B3EA"/>
    <w:lvl w:ilvl="0" w:tplc="04090015">
      <w:start w:val="1"/>
      <w:numFmt w:val="upperLetter"/>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3" w15:restartNumberingAfterBreak="0">
    <w:nsid w:val="5EFD638C"/>
    <w:multiLevelType w:val="hybridMultilevel"/>
    <w:tmpl w:val="9AF08DC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4" w15:restartNumberingAfterBreak="0">
    <w:nsid w:val="635F1226"/>
    <w:multiLevelType w:val="hybridMultilevel"/>
    <w:tmpl w:val="1E306408"/>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5" w15:restartNumberingAfterBreak="0">
    <w:nsid w:val="69344E0C"/>
    <w:multiLevelType w:val="singleLevel"/>
    <w:tmpl w:val="E6583C9A"/>
    <w:lvl w:ilvl="0">
      <w:start w:val="1"/>
      <w:numFmt w:val="decimal"/>
      <w:lvlText w:val="%1."/>
      <w:lvlJc w:val="left"/>
      <w:pPr>
        <w:tabs>
          <w:tab w:val="num" w:pos="2160"/>
        </w:tabs>
        <w:ind w:left="2160" w:hanging="1440"/>
      </w:pPr>
      <w:rPr>
        <w:rFonts w:hint="default"/>
      </w:rPr>
    </w:lvl>
  </w:abstractNum>
  <w:abstractNum w:abstractNumId="26" w15:restartNumberingAfterBreak="0">
    <w:nsid w:val="76264EE8"/>
    <w:multiLevelType w:val="hybridMultilevel"/>
    <w:tmpl w:val="AA0875F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77321516"/>
    <w:multiLevelType w:val="hybridMultilevel"/>
    <w:tmpl w:val="6546AEBC"/>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num w:numId="1" w16cid:durableId="467286977">
    <w:abstractNumId w:val="15"/>
  </w:num>
  <w:num w:numId="2" w16cid:durableId="105972468">
    <w:abstractNumId w:val="21"/>
  </w:num>
  <w:num w:numId="3" w16cid:durableId="1431967493">
    <w:abstractNumId w:val="25"/>
  </w:num>
  <w:num w:numId="4" w16cid:durableId="185564702">
    <w:abstractNumId w:val="6"/>
  </w:num>
  <w:num w:numId="5" w16cid:durableId="1389694695">
    <w:abstractNumId w:val="7"/>
  </w:num>
  <w:num w:numId="6" w16cid:durableId="1724938451">
    <w:abstractNumId w:val="2"/>
  </w:num>
  <w:num w:numId="7" w16cid:durableId="754741176">
    <w:abstractNumId w:val="8"/>
  </w:num>
  <w:num w:numId="8" w16cid:durableId="1274093778">
    <w:abstractNumId w:val="18"/>
  </w:num>
  <w:num w:numId="9" w16cid:durableId="131793453">
    <w:abstractNumId w:val="1"/>
  </w:num>
  <w:num w:numId="10" w16cid:durableId="657927297">
    <w:abstractNumId w:val="9"/>
  </w:num>
  <w:num w:numId="11" w16cid:durableId="1723628683">
    <w:abstractNumId w:val="16"/>
  </w:num>
  <w:num w:numId="12" w16cid:durableId="1736932198">
    <w:abstractNumId w:val="5"/>
  </w:num>
  <w:num w:numId="13" w16cid:durableId="745229298">
    <w:abstractNumId w:val="24"/>
  </w:num>
  <w:num w:numId="14" w16cid:durableId="2028939529">
    <w:abstractNumId w:val="19"/>
  </w:num>
  <w:num w:numId="15" w16cid:durableId="571551359">
    <w:abstractNumId w:val="11"/>
  </w:num>
  <w:num w:numId="16" w16cid:durableId="654997309">
    <w:abstractNumId w:val="20"/>
  </w:num>
  <w:num w:numId="17" w16cid:durableId="647704321">
    <w:abstractNumId w:val="4"/>
  </w:num>
  <w:num w:numId="18" w16cid:durableId="1517618851">
    <w:abstractNumId w:val="13"/>
  </w:num>
  <w:num w:numId="19" w16cid:durableId="84426917">
    <w:abstractNumId w:val="0"/>
  </w:num>
  <w:num w:numId="20" w16cid:durableId="1358046573">
    <w:abstractNumId w:val="17"/>
  </w:num>
  <w:num w:numId="21" w16cid:durableId="1598248502">
    <w:abstractNumId w:val="12"/>
  </w:num>
  <w:num w:numId="22" w16cid:durableId="408775239">
    <w:abstractNumId w:val="10"/>
  </w:num>
  <w:num w:numId="23" w16cid:durableId="720325363">
    <w:abstractNumId w:val="22"/>
  </w:num>
  <w:num w:numId="24" w16cid:durableId="308562604">
    <w:abstractNumId w:val="27"/>
  </w:num>
  <w:num w:numId="25" w16cid:durableId="608046243">
    <w:abstractNumId w:val="26"/>
  </w:num>
  <w:num w:numId="26" w16cid:durableId="1971737950">
    <w:abstractNumId w:val="3"/>
  </w:num>
  <w:num w:numId="27" w16cid:durableId="492374094">
    <w:abstractNumId w:val="14"/>
  </w:num>
  <w:num w:numId="28" w16cid:durableId="1865291972">
    <w:abstractNumId w:val="2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72"/>
  <w:removePersonalInformation/>
  <w:removeDateAndTime/>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NotTrackFormatting/>
  <w:documentProtection w:edit="forms" w:enforcement="0"/>
  <w:defaultTabStop w:val="720"/>
  <w:drawingGridHorizontalSpacing w:val="120"/>
  <w:displayHorizontalDrawingGridEvery w:val="2"/>
  <w:displayVerticalDrawingGridEvery w:val="2"/>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96551"/>
    <w:rsid w:val="00000086"/>
    <w:rsid w:val="000010FA"/>
    <w:rsid w:val="000014E2"/>
    <w:rsid w:val="00002582"/>
    <w:rsid w:val="0000284C"/>
    <w:rsid w:val="000039E2"/>
    <w:rsid w:val="00004C1F"/>
    <w:rsid w:val="00007155"/>
    <w:rsid w:val="00010EDA"/>
    <w:rsid w:val="0001146A"/>
    <w:rsid w:val="000116A1"/>
    <w:rsid w:val="00012A9A"/>
    <w:rsid w:val="00013212"/>
    <w:rsid w:val="00017FDE"/>
    <w:rsid w:val="00021155"/>
    <w:rsid w:val="0002208D"/>
    <w:rsid w:val="00024665"/>
    <w:rsid w:val="00024B54"/>
    <w:rsid w:val="0002542B"/>
    <w:rsid w:val="00030368"/>
    <w:rsid w:val="00032384"/>
    <w:rsid w:val="00033A5D"/>
    <w:rsid w:val="00033DAC"/>
    <w:rsid w:val="00037FE0"/>
    <w:rsid w:val="0004205B"/>
    <w:rsid w:val="00046242"/>
    <w:rsid w:val="00046C54"/>
    <w:rsid w:val="0005030B"/>
    <w:rsid w:val="00052327"/>
    <w:rsid w:val="000531B5"/>
    <w:rsid w:val="000534F6"/>
    <w:rsid w:val="000561CA"/>
    <w:rsid w:val="000574DB"/>
    <w:rsid w:val="00063430"/>
    <w:rsid w:val="00063E3C"/>
    <w:rsid w:val="0006772B"/>
    <w:rsid w:val="00071166"/>
    <w:rsid w:val="000737B0"/>
    <w:rsid w:val="000808A7"/>
    <w:rsid w:val="00080F87"/>
    <w:rsid w:val="0008233E"/>
    <w:rsid w:val="00093292"/>
    <w:rsid w:val="000952E1"/>
    <w:rsid w:val="000960E1"/>
    <w:rsid w:val="000964C6"/>
    <w:rsid w:val="000A0F67"/>
    <w:rsid w:val="000A230A"/>
    <w:rsid w:val="000A292E"/>
    <w:rsid w:val="000A2C6E"/>
    <w:rsid w:val="000A45F7"/>
    <w:rsid w:val="000A712A"/>
    <w:rsid w:val="000A7601"/>
    <w:rsid w:val="000A7A93"/>
    <w:rsid w:val="000B0A82"/>
    <w:rsid w:val="000B1064"/>
    <w:rsid w:val="000B2157"/>
    <w:rsid w:val="000B2506"/>
    <w:rsid w:val="000B27BA"/>
    <w:rsid w:val="000B3EEB"/>
    <w:rsid w:val="000B4542"/>
    <w:rsid w:val="000B7410"/>
    <w:rsid w:val="000C128E"/>
    <w:rsid w:val="000C28AE"/>
    <w:rsid w:val="000C2E94"/>
    <w:rsid w:val="000C378A"/>
    <w:rsid w:val="000C6540"/>
    <w:rsid w:val="000C69F7"/>
    <w:rsid w:val="000D213F"/>
    <w:rsid w:val="000D4D4E"/>
    <w:rsid w:val="000D54BA"/>
    <w:rsid w:val="000D7A01"/>
    <w:rsid w:val="000E0515"/>
    <w:rsid w:val="000E1679"/>
    <w:rsid w:val="000E4D61"/>
    <w:rsid w:val="000E6D68"/>
    <w:rsid w:val="000F0966"/>
    <w:rsid w:val="000F2397"/>
    <w:rsid w:val="000F3E86"/>
    <w:rsid w:val="000F65D6"/>
    <w:rsid w:val="00100DA2"/>
    <w:rsid w:val="001047CE"/>
    <w:rsid w:val="00107DF2"/>
    <w:rsid w:val="0011332D"/>
    <w:rsid w:val="0011713A"/>
    <w:rsid w:val="00123A3A"/>
    <w:rsid w:val="001249F9"/>
    <w:rsid w:val="001257E5"/>
    <w:rsid w:val="00125E72"/>
    <w:rsid w:val="001264AB"/>
    <w:rsid w:val="001278A7"/>
    <w:rsid w:val="0013388F"/>
    <w:rsid w:val="00137755"/>
    <w:rsid w:val="001408B6"/>
    <w:rsid w:val="001425DE"/>
    <w:rsid w:val="00142B32"/>
    <w:rsid w:val="001464C8"/>
    <w:rsid w:val="00147051"/>
    <w:rsid w:val="00150B0C"/>
    <w:rsid w:val="001512CB"/>
    <w:rsid w:val="00151B2F"/>
    <w:rsid w:val="00152263"/>
    <w:rsid w:val="001534ED"/>
    <w:rsid w:val="00162B94"/>
    <w:rsid w:val="00162F9E"/>
    <w:rsid w:val="00172F2D"/>
    <w:rsid w:val="00176830"/>
    <w:rsid w:val="00176B13"/>
    <w:rsid w:val="001771FB"/>
    <w:rsid w:val="0018047F"/>
    <w:rsid w:val="00181A57"/>
    <w:rsid w:val="00184E73"/>
    <w:rsid w:val="00186136"/>
    <w:rsid w:val="00186A39"/>
    <w:rsid w:val="001927EA"/>
    <w:rsid w:val="00192BD1"/>
    <w:rsid w:val="001A06F7"/>
    <w:rsid w:val="001A098B"/>
    <w:rsid w:val="001A0DDE"/>
    <w:rsid w:val="001A1D0F"/>
    <w:rsid w:val="001A411E"/>
    <w:rsid w:val="001A5276"/>
    <w:rsid w:val="001A538A"/>
    <w:rsid w:val="001A65C8"/>
    <w:rsid w:val="001A6CD7"/>
    <w:rsid w:val="001A75B0"/>
    <w:rsid w:val="001A79DF"/>
    <w:rsid w:val="001B06DB"/>
    <w:rsid w:val="001B1F1D"/>
    <w:rsid w:val="001B1FDF"/>
    <w:rsid w:val="001B52F7"/>
    <w:rsid w:val="001B623D"/>
    <w:rsid w:val="001C5BEC"/>
    <w:rsid w:val="001C5CAF"/>
    <w:rsid w:val="001C683B"/>
    <w:rsid w:val="001C6BBD"/>
    <w:rsid w:val="001C6C3C"/>
    <w:rsid w:val="001D18F9"/>
    <w:rsid w:val="001D2379"/>
    <w:rsid w:val="001D39BD"/>
    <w:rsid w:val="001D4B79"/>
    <w:rsid w:val="001D641A"/>
    <w:rsid w:val="001E0669"/>
    <w:rsid w:val="001E18EF"/>
    <w:rsid w:val="001E4572"/>
    <w:rsid w:val="001E69CC"/>
    <w:rsid w:val="001E6AF2"/>
    <w:rsid w:val="001E6E86"/>
    <w:rsid w:val="001E7081"/>
    <w:rsid w:val="001E7D07"/>
    <w:rsid w:val="001F376A"/>
    <w:rsid w:val="001F7CDA"/>
    <w:rsid w:val="002002B5"/>
    <w:rsid w:val="002010E8"/>
    <w:rsid w:val="00201BBC"/>
    <w:rsid w:val="00201E1B"/>
    <w:rsid w:val="00203CD7"/>
    <w:rsid w:val="00204817"/>
    <w:rsid w:val="00205F60"/>
    <w:rsid w:val="00210E45"/>
    <w:rsid w:val="0021140C"/>
    <w:rsid w:val="002134C7"/>
    <w:rsid w:val="002136F7"/>
    <w:rsid w:val="00215EDA"/>
    <w:rsid w:val="00217B33"/>
    <w:rsid w:val="00221012"/>
    <w:rsid w:val="0022167C"/>
    <w:rsid w:val="00222984"/>
    <w:rsid w:val="002248D3"/>
    <w:rsid w:val="00227CEF"/>
    <w:rsid w:val="00230DCE"/>
    <w:rsid w:val="00232437"/>
    <w:rsid w:val="00232E75"/>
    <w:rsid w:val="00232F7F"/>
    <w:rsid w:val="00234360"/>
    <w:rsid w:val="002449A4"/>
    <w:rsid w:val="00245799"/>
    <w:rsid w:val="00251EC8"/>
    <w:rsid w:val="00254804"/>
    <w:rsid w:val="002605AC"/>
    <w:rsid w:val="00266E08"/>
    <w:rsid w:val="00272D37"/>
    <w:rsid w:val="002732B6"/>
    <w:rsid w:val="00274305"/>
    <w:rsid w:val="0027553B"/>
    <w:rsid w:val="00282E58"/>
    <w:rsid w:val="002832F2"/>
    <w:rsid w:val="00283C54"/>
    <w:rsid w:val="00283C83"/>
    <w:rsid w:val="00283F46"/>
    <w:rsid w:val="002851DC"/>
    <w:rsid w:val="00287D66"/>
    <w:rsid w:val="00287EA6"/>
    <w:rsid w:val="00291F29"/>
    <w:rsid w:val="00293D08"/>
    <w:rsid w:val="002965BA"/>
    <w:rsid w:val="0029721C"/>
    <w:rsid w:val="002A1F43"/>
    <w:rsid w:val="002A387C"/>
    <w:rsid w:val="002A4CCC"/>
    <w:rsid w:val="002A544C"/>
    <w:rsid w:val="002A6438"/>
    <w:rsid w:val="002A7897"/>
    <w:rsid w:val="002B1779"/>
    <w:rsid w:val="002B1F05"/>
    <w:rsid w:val="002B265D"/>
    <w:rsid w:val="002B4F90"/>
    <w:rsid w:val="002B5845"/>
    <w:rsid w:val="002B59AD"/>
    <w:rsid w:val="002C51FE"/>
    <w:rsid w:val="002C6DED"/>
    <w:rsid w:val="002D011C"/>
    <w:rsid w:val="002D02F6"/>
    <w:rsid w:val="002D45E5"/>
    <w:rsid w:val="002E1E6F"/>
    <w:rsid w:val="002E334B"/>
    <w:rsid w:val="002E58DA"/>
    <w:rsid w:val="002F035C"/>
    <w:rsid w:val="002F2DDB"/>
    <w:rsid w:val="0030039D"/>
    <w:rsid w:val="00304E7B"/>
    <w:rsid w:val="00310C08"/>
    <w:rsid w:val="00312891"/>
    <w:rsid w:val="00314279"/>
    <w:rsid w:val="0031602B"/>
    <w:rsid w:val="003170C4"/>
    <w:rsid w:val="00317CE4"/>
    <w:rsid w:val="00321FFF"/>
    <w:rsid w:val="00326007"/>
    <w:rsid w:val="00330B40"/>
    <w:rsid w:val="00332A2B"/>
    <w:rsid w:val="003355E3"/>
    <w:rsid w:val="003365F5"/>
    <w:rsid w:val="00337CCF"/>
    <w:rsid w:val="00340CA3"/>
    <w:rsid w:val="003417ED"/>
    <w:rsid w:val="0034299F"/>
    <w:rsid w:val="003440BB"/>
    <w:rsid w:val="00344F7E"/>
    <w:rsid w:val="0034523C"/>
    <w:rsid w:val="003458D0"/>
    <w:rsid w:val="00345DD6"/>
    <w:rsid w:val="00346315"/>
    <w:rsid w:val="0035051C"/>
    <w:rsid w:val="003509A0"/>
    <w:rsid w:val="0035192A"/>
    <w:rsid w:val="0035608F"/>
    <w:rsid w:val="00356CEB"/>
    <w:rsid w:val="003577BE"/>
    <w:rsid w:val="003647B8"/>
    <w:rsid w:val="0036543D"/>
    <w:rsid w:val="003666E0"/>
    <w:rsid w:val="003704A6"/>
    <w:rsid w:val="00374FB6"/>
    <w:rsid w:val="00374FD9"/>
    <w:rsid w:val="00376438"/>
    <w:rsid w:val="00385762"/>
    <w:rsid w:val="00386E1B"/>
    <w:rsid w:val="00394F17"/>
    <w:rsid w:val="00397031"/>
    <w:rsid w:val="003A0271"/>
    <w:rsid w:val="003A28B5"/>
    <w:rsid w:val="003A3281"/>
    <w:rsid w:val="003A3BA4"/>
    <w:rsid w:val="003A7A6D"/>
    <w:rsid w:val="003B32A0"/>
    <w:rsid w:val="003B3985"/>
    <w:rsid w:val="003C0B3E"/>
    <w:rsid w:val="003C37AA"/>
    <w:rsid w:val="003C50B5"/>
    <w:rsid w:val="003C70E2"/>
    <w:rsid w:val="003C7209"/>
    <w:rsid w:val="003C7B79"/>
    <w:rsid w:val="003D642F"/>
    <w:rsid w:val="003D6C4A"/>
    <w:rsid w:val="003D7D8C"/>
    <w:rsid w:val="003E159B"/>
    <w:rsid w:val="003E1E60"/>
    <w:rsid w:val="003E2264"/>
    <w:rsid w:val="003E35BD"/>
    <w:rsid w:val="003E3EBC"/>
    <w:rsid w:val="003E5DBA"/>
    <w:rsid w:val="003E6DFD"/>
    <w:rsid w:val="003E7E57"/>
    <w:rsid w:val="003F007A"/>
    <w:rsid w:val="003F7F32"/>
    <w:rsid w:val="00400ACF"/>
    <w:rsid w:val="0040372F"/>
    <w:rsid w:val="004054AE"/>
    <w:rsid w:val="00407D25"/>
    <w:rsid w:val="00410AF1"/>
    <w:rsid w:val="00411915"/>
    <w:rsid w:val="0041284D"/>
    <w:rsid w:val="0042343F"/>
    <w:rsid w:val="004235B1"/>
    <w:rsid w:val="004239A0"/>
    <w:rsid w:val="00425696"/>
    <w:rsid w:val="00430F35"/>
    <w:rsid w:val="004339C1"/>
    <w:rsid w:val="00436884"/>
    <w:rsid w:val="00437971"/>
    <w:rsid w:val="00446BA5"/>
    <w:rsid w:val="004609D2"/>
    <w:rsid w:val="00472D2D"/>
    <w:rsid w:val="00476452"/>
    <w:rsid w:val="004809D8"/>
    <w:rsid w:val="00483F9D"/>
    <w:rsid w:val="00484C56"/>
    <w:rsid w:val="00487067"/>
    <w:rsid w:val="0048733C"/>
    <w:rsid w:val="0048762C"/>
    <w:rsid w:val="00487851"/>
    <w:rsid w:val="00492EFC"/>
    <w:rsid w:val="00493CAA"/>
    <w:rsid w:val="00494783"/>
    <w:rsid w:val="004A10FD"/>
    <w:rsid w:val="004A14C9"/>
    <w:rsid w:val="004A4104"/>
    <w:rsid w:val="004A7F03"/>
    <w:rsid w:val="004B2091"/>
    <w:rsid w:val="004B2ACC"/>
    <w:rsid w:val="004B2F6E"/>
    <w:rsid w:val="004B39D8"/>
    <w:rsid w:val="004B4492"/>
    <w:rsid w:val="004B4C88"/>
    <w:rsid w:val="004C22A1"/>
    <w:rsid w:val="004C4CE0"/>
    <w:rsid w:val="004C56AC"/>
    <w:rsid w:val="004C6CBF"/>
    <w:rsid w:val="004D6738"/>
    <w:rsid w:val="004D6B4D"/>
    <w:rsid w:val="004D7C84"/>
    <w:rsid w:val="004E0000"/>
    <w:rsid w:val="004E0010"/>
    <w:rsid w:val="004E21EB"/>
    <w:rsid w:val="004E398C"/>
    <w:rsid w:val="004E4B56"/>
    <w:rsid w:val="004E5CE1"/>
    <w:rsid w:val="004E6A81"/>
    <w:rsid w:val="004F1740"/>
    <w:rsid w:val="004F3928"/>
    <w:rsid w:val="004F3983"/>
    <w:rsid w:val="004F4110"/>
    <w:rsid w:val="004F5718"/>
    <w:rsid w:val="004F5B05"/>
    <w:rsid w:val="004F6B5C"/>
    <w:rsid w:val="00500D55"/>
    <w:rsid w:val="00502ED8"/>
    <w:rsid w:val="005030E1"/>
    <w:rsid w:val="00506149"/>
    <w:rsid w:val="0050763F"/>
    <w:rsid w:val="005166DF"/>
    <w:rsid w:val="00520E27"/>
    <w:rsid w:val="005226CA"/>
    <w:rsid w:val="005242D3"/>
    <w:rsid w:val="00524601"/>
    <w:rsid w:val="00536109"/>
    <w:rsid w:val="005362F3"/>
    <w:rsid w:val="00537EB1"/>
    <w:rsid w:val="00542322"/>
    <w:rsid w:val="005429C9"/>
    <w:rsid w:val="0054393E"/>
    <w:rsid w:val="00547DA0"/>
    <w:rsid w:val="00552897"/>
    <w:rsid w:val="00555864"/>
    <w:rsid w:val="00555A4D"/>
    <w:rsid w:val="00557ABB"/>
    <w:rsid w:val="00560A91"/>
    <w:rsid w:val="0056289A"/>
    <w:rsid w:val="00563490"/>
    <w:rsid w:val="005645F3"/>
    <w:rsid w:val="0056610F"/>
    <w:rsid w:val="005668F1"/>
    <w:rsid w:val="00572EF7"/>
    <w:rsid w:val="005740DD"/>
    <w:rsid w:val="00586EB0"/>
    <w:rsid w:val="00587031"/>
    <w:rsid w:val="00587B6C"/>
    <w:rsid w:val="00593038"/>
    <w:rsid w:val="00593257"/>
    <w:rsid w:val="005A01B8"/>
    <w:rsid w:val="005A471E"/>
    <w:rsid w:val="005A6D5E"/>
    <w:rsid w:val="005B6D82"/>
    <w:rsid w:val="005B6EF0"/>
    <w:rsid w:val="005C0BD6"/>
    <w:rsid w:val="005C1875"/>
    <w:rsid w:val="005D109C"/>
    <w:rsid w:val="005D49DC"/>
    <w:rsid w:val="005E49D8"/>
    <w:rsid w:val="005E4DEE"/>
    <w:rsid w:val="005E709C"/>
    <w:rsid w:val="005F6F35"/>
    <w:rsid w:val="00602C78"/>
    <w:rsid w:val="0061079F"/>
    <w:rsid w:val="00611E8C"/>
    <w:rsid w:val="00615F7C"/>
    <w:rsid w:val="00623E11"/>
    <w:rsid w:val="00624C15"/>
    <w:rsid w:val="00626625"/>
    <w:rsid w:val="00630135"/>
    <w:rsid w:val="00631134"/>
    <w:rsid w:val="006319E0"/>
    <w:rsid w:val="00633104"/>
    <w:rsid w:val="00635DBE"/>
    <w:rsid w:val="006367FF"/>
    <w:rsid w:val="00640A62"/>
    <w:rsid w:val="00640CB2"/>
    <w:rsid w:val="00642A6F"/>
    <w:rsid w:val="006436B5"/>
    <w:rsid w:val="006473FE"/>
    <w:rsid w:val="00651836"/>
    <w:rsid w:val="006527EB"/>
    <w:rsid w:val="00653B39"/>
    <w:rsid w:val="006540CD"/>
    <w:rsid w:val="006552A8"/>
    <w:rsid w:val="00656C3E"/>
    <w:rsid w:val="0065794B"/>
    <w:rsid w:val="00657E44"/>
    <w:rsid w:val="00666F4A"/>
    <w:rsid w:val="0067208A"/>
    <w:rsid w:val="00677B3E"/>
    <w:rsid w:val="006858BF"/>
    <w:rsid w:val="00691BFE"/>
    <w:rsid w:val="00695DB4"/>
    <w:rsid w:val="00696551"/>
    <w:rsid w:val="00696D99"/>
    <w:rsid w:val="006A01F6"/>
    <w:rsid w:val="006A4C75"/>
    <w:rsid w:val="006A740A"/>
    <w:rsid w:val="006B0D06"/>
    <w:rsid w:val="006B1081"/>
    <w:rsid w:val="006B1544"/>
    <w:rsid w:val="006B2F85"/>
    <w:rsid w:val="006B30CD"/>
    <w:rsid w:val="006B53DB"/>
    <w:rsid w:val="006B567B"/>
    <w:rsid w:val="006B7F5B"/>
    <w:rsid w:val="006C054D"/>
    <w:rsid w:val="006C2B2C"/>
    <w:rsid w:val="006C2D67"/>
    <w:rsid w:val="006C6C91"/>
    <w:rsid w:val="006C7C72"/>
    <w:rsid w:val="006D1429"/>
    <w:rsid w:val="006D2965"/>
    <w:rsid w:val="006D787B"/>
    <w:rsid w:val="006D7D04"/>
    <w:rsid w:val="006E1BCC"/>
    <w:rsid w:val="006E4635"/>
    <w:rsid w:val="006F0CB9"/>
    <w:rsid w:val="006F232D"/>
    <w:rsid w:val="006F286F"/>
    <w:rsid w:val="006F42FE"/>
    <w:rsid w:val="006F4ED9"/>
    <w:rsid w:val="006F5850"/>
    <w:rsid w:val="006F6F92"/>
    <w:rsid w:val="006F7427"/>
    <w:rsid w:val="00700714"/>
    <w:rsid w:val="00702CCB"/>
    <w:rsid w:val="00703DE8"/>
    <w:rsid w:val="0070468A"/>
    <w:rsid w:val="00705C68"/>
    <w:rsid w:val="00714F5D"/>
    <w:rsid w:val="00714F7E"/>
    <w:rsid w:val="00715BEB"/>
    <w:rsid w:val="00716B29"/>
    <w:rsid w:val="007175F6"/>
    <w:rsid w:val="00723AC3"/>
    <w:rsid w:val="00732CCF"/>
    <w:rsid w:val="00733139"/>
    <w:rsid w:val="00735164"/>
    <w:rsid w:val="00735882"/>
    <w:rsid w:val="00737726"/>
    <w:rsid w:val="00737F2A"/>
    <w:rsid w:val="00743209"/>
    <w:rsid w:val="007455B0"/>
    <w:rsid w:val="00752EFA"/>
    <w:rsid w:val="007531A2"/>
    <w:rsid w:val="00753E1A"/>
    <w:rsid w:val="00760372"/>
    <w:rsid w:val="00760885"/>
    <w:rsid w:val="007679BC"/>
    <w:rsid w:val="00774B62"/>
    <w:rsid w:val="00775F30"/>
    <w:rsid w:val="00776815"/>
    <w:rsid w:val="00776EA4"/>
    <w:rsid w:val="007801EF"/>
    <w:rsid w:val="00783453"/>
    <w:rsid w:val="0078590F"/>
    <w:rsid w:val="00787C94"/>
    <w:rsid w:val="00792148"/>
    <w:rsid w:val="00792663"/>
    <w:rsid w:val="00794452"/>
    <w:rsid w:val="007A1840"/>
    <w:rsid w:val="007A332B"/>
    <w:rsid w:val="007A5D7F"/>
    <w:rsid w:val="007B46E8"/>
    <w:rsid w:val="007B53C0"/>
    <w:rsid w:val="007B6DE7"/>
    <w:rsid w:val="007B7BF7"/>
    <w:rsid w:val="007C1941"/>
    <w:rsid w:val="007C1AC1"/>
    <w:rsid w:val="007C1C00"/>
    <w:rsid w:val="007C22B2"/>
    <w:rsid w:val="007C5307"/>
    <w:rsid w:val="007C599E"/>
    <w:rsid w:val="007C6537"/>
    <w:rsid w:val="007D0CDB"/>
    <w:rsid w:val="007D40CF"/>
    <w:rsid w:val="007D413D"/>
    <w:rsid w:val="007D5747"/>
    <w:rsid w:val="007D7E73"/>
    <w:rsid w:val="007E1A76"/>
    <w:rsid w:val="007E4A1D"/>
    <w:rsid w:val="007E509C"/>
    <w:rsid w:val="007E6899"/>
    <w:rsid w:val="007F0ABE"/>
    <w:rsid w:val="007F1A7C"/>
    <w:rsid w:val="007F7878"/>
    <w:rsid w:val="007F7A80"/>
    <w:rsid w:val="007F7D4D"/>
    <w:rsid w:val="00800C72"/>
    <w:rsid w:val="00803B23"/>
    <w:rsid w:val="0080427B"/>
    <w:rsid w:val="00804E77"/>
    <w:rsid w:val="00805F57"/>
    <w:rsid w:val="00833B7B"/>
    <w:rsid w:val="00840CF8"/>
    <w:rsid w:val="00842E0F"/>
    <w:rsid w:val="008439AB"/>
    <w:rsid w:val="00850C08"/>
    <w:rsid w:val="008517ED"/>
    <w:rsid w:val="00857596"/>
    <w:rsid w:val="00860D9E"/>
    <w:rsid w:val="00862FA3"/>
    <w:rsid w:val="008644D2"/>
    <w:rsid w:val="00865CB5"/>
    <w:rsid w:val="00866A14"/>
    <w:rsid w:val="008722EE"/>
    <w:rsid w:val="00872EF6"/>
    <w:rsid w:val="008753CA"/>
    <w:rsid w:val="0087606F"/>
    <w:rsid w:val="00882441"/>
    <w:rsid w:val="00887106"/>
    <w:rsid w:val="0088734F"/>
    <w:rsid w:val="0088750F"/>
    <w:rsid w:val="00893B04"/>
    <w:rsid w:val="00896125"/>
    <w:rsid w:val="00896589"/>
    <w:rsid w:val="008A2DD9"/>
    <w:rsid w:val="008A38E1"/>
    <w:rsid w:val="008B009B"/>
    <w:rsid w:val="008B285A"/>
    <w:rsid w:val="008B4913"/>
    <w:rsid w:val="008B5503"/>
    <w:rsid w:val="008B62F0"/>
    <w:rsid w:val="008C2E81"/>
    <w:rsid w:val="008C6BA8"/>
    <w:rsid w:val="008D0F70"/>
    <w:rsid w:val="008D2A43"/>
    <w:rsid w:val="008E1DF9"/>
    <w:rsid w:val="008E437B"/>
    <w:rsid w:val="008E4BBE"/>
    <w:rsid w:val="008E6782"/>
    <w:rsid w:val="008E75DF"/>
    <w:rsid w:val="008F06AB"/>
    <w:rsid w:val="008F0A68"/>
    <w:rsid w:val="008F61F0"/>
    <w:rsid w:val="00900458"/>
    <w:rsid w:val="00900EF2"/>
    <w:rsid w:val="00902A2B"/>
    <w:rsid w:val="00905856"/>
    <w:rsid w:val="00911C7A"/>
    <w:rsid w:val="00911DFE"/>
    <w:rsid w:val="009121C0"/>
    <w:rsid w:val="00915C46"/>
    <w:rsid w:val="009161B6"/>
    <w:rsid w:val="0091683A"/>
    <w:rsid w:val="00917400"/>
    <w:rsid w:val="00917D1B"/>
    <w:rsid w:val="00920A90"/>
    <w:rsid w:val="00922BC8"/>
    <w:rsid w:val="00923F48"/>
    <w:rsid w:val="0092449F"/>
    <w:rsid w:val="0092494D"/>
    <w:rsid w:val="00927F7B"/>
    <w:rsid w:val="00931003"/>
    <w:rsid w:val="00934B16"/>
    <w:rsid w:val="00945AEC"/>
    <w:rsid w:val="00946148"/>
    <w:rsid w:val="00950D05"/>
    <w:rsid w:val="00950FFB"/>
    <w:rsid w:val="00951D93"/>
    <w:rsid w:val="0095236E"/>
    <w:rsid w:val="0095282D"/>
    <w:rsid w:val="00954AE8"/>
    <w:rsid w:val="00961779"/>
    <w:rsid w:val="009619AB"/>
    <w:rsid w:val="00964FCB"/>
    <w:rsid w:val="00967A4C"/>
    <w:rsid w:val="009711A0"/>
    <w:rsid w:val="00971D07"/>
    <w:rsid w:val="00975C2B"/>
    <w:rsid w:val="00976BB9"/>
    <w:rsid w:val="00977726"/>
    <w:rsid w:val="009779B2"/>
    <w:rsid w:val="009834D9"/>
    <w:rsid w:val="009867E7"/>
    <w:rsid w:val="009909BD"/>
    <w:rsid w:val="00993685"/>
    <w:rsid w:val="00995F88"/>
    <w:rsid w:val="00996441"/>
    <w:rsid w:val="00997D84"/>
    <w:rsid w:val="009A42BD"/>
    <w:rsid w:val="009A7D38"/>
    <w:rsid w:val="009B3008"/>
    <w:rsid w:val="009C1D0E"/>
    <w:rsid w:val="009C72E2"/>
    <w:rsid w:val="009C75DC"/>
    <w:rsid w:val="009D1073"/>
    <w:rsid w:val="009D2FBA"/>
    <w:rsid w:val="009E1A34"/>
    <w:rsid w:val="009E6E32"/>
    <w:rsid w:val="009F123B"/>
    <w:rsid w:val="009F2110"/>
    <w:rsid w:val="009F7395"/>
    <w:rsid w:val="00A100B2"/>
    <w:rsid w:val="00A10165"/>
    <w:rsid w:val="00A11FDA"/>
    <w:rsid w:val="00A1773B"/>
    <w:rsid w:val="00A23C83"/>
    <w:rsid w:val="00A24322"/>
    <w:rsid w:val="00A2700B"/>
    <w:rsid w:val="00A27DF6"/>
    <w:rsid w:val="00A27FCB"/>
    <w:rsid w:val="00A31B13"/>
    <w:rsid w:val="00A320B0"/>
    <w:rsid w:val="00A32193"/>
    <w:rsid w:val="00A32B6F"/>
    <w:rsid w:val="00A36277"/>
    <w:rsid w:val="00A4055A"/>
    <w:rsid w:val="00A40926"/>
    <w:rsid w:val="00A40F13"/>
    <w:rsid w:val="00A54F49"/>
    <w:rsid w:val="00A55733"/>
    <w:rsid w:val="00A561CC"/>
    <w:rsid w:val="00A61692"/>
    <w:rsid w:val="00A633CE"/>
    <w:rsid w:val="00A6532B"/>
    <w:rsid w:val="00A65D63"/>
    <w:rsid w:val="00A66CF3"/>
    <w:rsid w:val="00A67ECE"/>
    <w:rsid w:val="00A70669"/>
    <w:rsid w:val="00A71482"/>
    <w:rsid w:val="00A71675"/>
    <w:rsid w:val="00A81308"/>
    <w:rsid w:val="00A82075"/>
    <w:rsid w:val="00A86909"/>
    <w:rsid w:val="00A903E2"/>
    <w:rsid w:val="00A92205"/>
    <w:rsid w:val="00A93426"/>
    <w:rsid w:val="00AA0FB0"/>
    <w:rsid w:val="00AB1305"/>
    <w:rsid w:val="00AB3515"/>
    <w:rsid w:val="00AB5AA4"/>
    <w:rsid w:val="00AB71B6"/>
    <w:rsid w:val="00AB774F"/>
    <w:rsid w:val="00AD06CD"/>
    <w:rsid w:val="00AD0E18"/>
    <w:rsid w:val="00AD115C"/>
    <w:rsid w:val="00AD141E"/>
    <w:rsid w:val="00AD1A18"/>
    <w:rsid w:val="00AD29DF"/>
    <w:rsid w:val="00AD3436"/>
    <w:rsid w:val="00AD53BD"/>
    <w:rsid w:val="00AD5C1F"/>
    <w:rsid w:val="00AE22F5"/>
    <w:rsid w:val="00AF560C"/>
    <w:rsid w:val="00B027C1"/>
    <w:rsid w:val="00B04428"/>
    <w:rsid w:val="00B04E7F"/>
    <w:rsid w:val="00B07097"/>
    <w:rsid w:val="00B1101C"/>
    <w:rsid w:val="00B11F89"/>
    <w:rsid w:val="00B14A2F"/>
    <w:rsid w:val="00B2041C"/>
    <w:rsid w:val="00B225D5"/>
    <w:rsid w:val="00B252C5"/>
    <w:rsid w:val="00B27915"/>
    <w:rsid w:val="00B30021"/>
    <w:rsid w:val="00B3005A"/>
    <w:rsid w:val="00B3319E"/>
    <w:rsid w:val="00B33894"/>
    <w:rsid w:val="00B36418"/>
    <w:rsid w:val="00B3707E"/>
    <w:rsid w:val="00B37BE4"/>
    <w:rsid w:val="00B37F91"/>
    <w:rsid w:val="00B40B1D"/>
    <w:rsid w:val="00B421FD"/>
    <w:rsid w:val="00B43194"/>
    <w:rsid w:val="00B44FE0"/>
    <w:rsid w:val="00B45D48"/>
    <w:rsid w:val="00B502A1"/>
    <w:rsid w:val="00B507E6"/>
    <w:rsid w:val="00B515FB"/>
    <w:rsid w:val="00B51A56"/>
    <w:rsid w:val="00B54227"/>
    <w:rsid w:val="00B56122"/>
    <w:rsid w:val="00B5631B"/>
    <w:rsid w:val="00B575C5"/>
    <w:rsid w:val="00B57C3A"/>
    <w:rsid w:val="00B6172E"/>
    <w:rsid w:val="00B62449"/>
    <w:rsid w:val="00B62C35"/>
    <w:rsid w:val="00B63492"/>
    <w:rsid w:val="00B673A1"/>
    <w:rsid w:val="00B70446"/>
    <w:rsid w:val="00B71337"/>
    <w:rsid w:val="00B73AA9"/>
    <w:rsid w:val="00B750D2"/>
    <w:rsid w:val="00B75D18"/>
    <w:rsid w:val="00B75E90"/>
    <w:rsid w:val="00B77277"/>
    <w:rsid w:val="00B80179"/>
    <w:rsid w:val="00B8169D"/>
    <w:rsid w:val="00B848F0"/>
    <w:rsid w:val="00B917F2"/>
    <w:rsid w:val="00B944EA"/>
    <w:rsid w:val="00B964F3"/>
    <w:rsid w:val="00B97B7E"/>
    <w:rsid w:val="00BA43D3"/>
    <w:rsid w:val="00BA4D82"/>
    <w:rsid w:val="00BA6BEB"/>
    <w:rsid w:val="00BA7D44"/>
    <w:rsid w:val="00BB547B"/>
    <w:rsid w:val="00BB57D4"/>
    <w:rsid w:val="00BB6A07"/>
    <w:rsid w:val="00BC1A30"/>
    <w:rsid w:val="00BC2B5D"/>
    <w:rsid w:val="00BC3875"/>
    <w:rsid w:val="00BC7E43"/>
    <w:rsid w:val="00BD7C8C"/>
    <w:rsid w:val="00BE0873"/>
    <w:rsid w:val="00BE1B0A"/>
    <w:rsid w:val="00BE7F76"/>
    <w:rsid w:val="00BF1B61"/>
    <w:rsid w:val="00BF3056"/>
    <w:rsid w:val="00BF3909"/>
    <w:rsid w:val="00BF5654"/>
    <w:rsid w:val="00BF5690"/>
    <w:rsid w:val="00BF75CD"/>
    <w:rsid w:val="00C04F02"/>
    <w:rsid w:val="00C05725"/>
    <w:rsid w:val="00C102E7"/>
    <w:rsid w:val="00C1047E"/>
    <w:rsid w:val="00C11CBF"/>
    <w:rsid w:val="00C16C01"/>
    <w:rsid w:val="00C17EF7"/>
    <w:rsid w:val="00C208CB"/>
    <w:rsid w:val="00C20DA4"/>
    <w:rsid w:val="00C2639D"/>
    <w:rsid w:val="00C35D1B"/>
    <w:rsid w:val="00C41735"/>
    <w:rsid w:val="00C438FC"/>
    <w:rsid w:val="00C46628"/>
    <w:rsid w:val="00C46EE8"/>
    <w:rsid w:val="00C52486"/>
    <w:rsid w:val="00C63251"/>
    <w:rsid w:val="00C64547"/>
    <w:rsid w:val="00C65509"/>
    <w:rsid w:val="00C66DF6"/>
    <w:rsid w:val="00C705C3"/>
    <w:rsid w:val="00C722A5"/>
    <w:rsid w:val="00C745D4"/>
    <w:rsid w:val="00C747F8"/>
    <w:rsid w:val="00C74D8F"/>
    <w:rsid w:val="00C80A02"/>
    <w:rsid w:val="00C81DE9"/>
    <w:rsid w:val="00C839AD"/>
    <w:rsid w:val="00C843F2"/>
    <w:rsid w:val="00C84687"/>
    <w:rsid w:val="00C86C04"/>
    <w:rsid w:val="00C928BF"/>
    <w:rsid w:val="00C92EE7"/>
    <w:rsid w:val="00C960A4"/>
    <w:rsid w:val="00C977D1"/>
    <w:rsid w:val="00C97E9E"/>
    <w:rsid w:val="00CA3FD4"/>
    <w:rsid w:val="00CA4343"/>
    <w:rsid w:val="00CA69E7"/>
    <w:rsid w:val="00CA7452"/>
    <w:rsid w:val="00CB3217"/>
    <w:rsid w:val="00CB59AF"/>
    <w:rsid w:val="00CB63E8"/>
    <w:rsid w:val="00CB6493"/>
    <w:rsid w:val="00CB7E06"/>
    <w:rsid w:val="00CB7E9F"/>
    <w:rsid w:val="00CC10A8"/>
    <w:rsid w:val="00CC13BC"/>
    <w:rsid w:val="00CC37C0"/>
    <w:rsid w:val="00CC3A8F"/>
    <w:rsid w:val="00CC6657"/>
    <w:rsid w:val="00CC7190"/>
    <w:rsid w:val="00CC7B0D"/>
    <w:rsid w:val="00CD3CC9"/>
    <w:rsid w:val="00CD4B24"/>
    <w:rsid w:val="00CD6E8B"/>
    <w:rsid w:val="00CE071C"/>
    <w:rsid w:val="00CE072D"/>
    <w:rsid w:val="00CE0E23"/>
    <w:rsid w:val="00CE3A83"/>
    <w:rsid w:val="00CE4176"/>
    <w:rsid w:val="00CE566D"/>
    <w:rsid w:val="00CE5DA0"/>
    <w:rsid w:val="00CE7874"/>
    <w:rsid w:val="00CE7EFC"/>
    <w:rsid w:val="00CF195D"/>
    <w:rsid w:val="00CF2C52"/>
    <w:rsid w:val="00CF2D81"/>
    <w:rsid w:val="00CF3137"/>
    <w:rsid w:val="00CF3B4D"/>
    <w:rsid w:val="00CF5936"/>
    <w:rsid w:val="00CF7479"/>
    <w:rsid w:val="00D01487"/>
    <w:rsid w:val="00D023A9"/>
    <w:rsid w:val="00D028CE"/>
    <w:rsid w:val="00D04CC1"/>
    <w:rsid w:val="00D06401"/>
    <w:rsid w:val="00D065C1"/>
    <w:rsid w:val="00D07003"/>
    <w:rsid w:val="00D10451"/>
    <w:rsid w:val="00D12BA9"/>
    <w:rsid w:val="00D13909"/>
    <w:rsid w:val="00D15F42"/>
    <w:rsid w:val="00D16FF3"/>
    <w:rsid w:val="00D17250"/>
    <w:rsid w:val="00D20EDB"/>
    <w:rsid w:val="00D21B16"/>
    <w:rsid w:val="00D228EF"/>
    <w:rsid w:val="00D23414"/>
    <w:rsid w:val="00D2618F"/>
    <w:rsid w:val="00D27121"/>
    <w:rsid w:val="00D30811"/>
    <w:rsid w:val="00D30A81"/>
    <w:rsid w:val="00D340E8"/>
    <w:rsid w:val="00D365B6"/>
    <w:rsid w:val="00D369B4"/>
    <w:rsid w:val="00D36E7E"/>
    <w:rsid w:val="00D409CF"/>
    <w:rsid w:val="00D42338"/>
    <w:rsid w:val="00D452D1"/>
    <w:rsid w:val="00D45826"/>
    <w:rsid w:val="00D50919"/>
    <w:rsid w:val="00D51728"/>
    <w:rsid w:val="00D60CA1"/>
    <w:rsid w:val="00D60D0A"/>
    <w:rsid w:val="00D60F5D"/>
    <w:rsid w:val="00D612F6"/>
    <w:rsid w:val="00D6183D"/>
    <w:rsid w:val="00D61DAA"/>
    <w:rsid w:val="00D62658"/>
    <w:rsid w:val="00D62ACA"/>
    <w:rsid w:val="00D67334"/>
    <w:rsid w:val="00D70164"/>
    <w:rsid w:val="00D706DD"/>
    <w:rsid w:val="00D74BA8"/>
    <w:rsid w:val="00D77403"/>
    <w:rsid w:val="00D82F0C"/>
    <w:rsid w:val="00D8364A"/>
    <w:rsid w:val="00D871CE"/>
    <w:rsid w:val="00D87403"/>
    <w:rsid w:val="00D876A2"/>
    <w:rsid w:val="00D877DB"/>
    <w:rsid w:val="00D90DA2"/>
    <w:rsid w:val="00D90DBB"/>
    <w:rsid w:val="00D9477D"/>
    <w:rsid w:val="00D96296"/>
    <w:rsid w:val="00DA0CD8"/>
    <w:rsid w:val="00DA31FC"/>
    <w:rsid w:val="00DA3803"/>
    <w:rsid w:val="00DA419B"/>
    <w:rsid w:val="00DA5E52"/>
    <w:rsid w:val="00DA5ED9"/>
    <w:rsid w:val="00DB0408"/>
    <w:rsid w:val="00DC0363"/>
    <w:rsid w:val="00DC03AC"/>
    <w:rsid w:val="00DC0BA9"/>
    <w:rsid w:val="00DC4EB8"/>
    <w:rsid w:val="00DC72B6"/>
    <w:rsid w:val="00DD0AA9"/>
    <w:rsid w:val="00DD1381"/>
    <w:rsid w:val="00DD5856"/>
    <w:rsid w:val="00DE0426"/>
    <w:rsid w:val="00DE508B"/>
    <w:rsid w:val="00DE7C28"/>
    <w:rsid w:val="00DE7DDA"/>
    <w:rsid w:val="00DF08A9"/>
    <w:rsid w:val="00DF0E0B"/>
    <w:rsid w:val="00DF3659"/>
    <w:rsid w:val="00E005A4"/>
    <w:rsid w:val="00E02CBB"/>
    <w:rsid w:val="00E03BF6"/>
    <w:rsid w:val="00E0782C"/>
    <w:rsid w:val="00E15645"/>
    <w:rsid w:val="00E21149"/>
    <w:rsid w:val="00E219AB"/>
    <w:rsid w:val="00E23929"/>
    <w:rsid w:val="00E24DC4"/>
    <w:rsid w:val="00E26140"/>
    <w:rsid w:val="00E30700"/>
    <w:rsid w:val="00E30A25"/>
    <w:rsid w:val="00E33878"/>
    <w:rsid w:val="00E34A75"/>
    <w:rsid w:val="00E3780D"/>
    <w:rsid w:val="00E41222"/>
    <w:rsid w:val="00E426B3"/>
    <w:rsid w:val="00E42898"/>
    <w:rsid w:val="00E4627E"/>
    <w:rsid w:val="00E470E0"/>
    <w:rsid w:val="00E474D9"/>
    <w:rsid w:val="00E47535"/>
    <w:rsid w:val="00E517C2"/>
    <w:rsid w:val="00E536B5"/>
    <w:rsid w:val="00E57614"/>
    <w:rsid w:val="00E6159A"/>
    <w:rsid w:val="00E64058"/>
    <w:rsid w:val="00E658F9"/>
    <w:rsid w:val="00E66EBE"/>
    <w:rsid w:val="00E66ECF"/>
    <w:rsid w:val="00E6742F"/>
    <w:rsid w:val="00E735A6"/>
    <w:rsid w:val="00E75648"/>
    <w:rsid w:val="00E7751C"/>
    <w:rsid w:val="00E807CA"/>
    <w:rsid w:val="00E8102E"/>
    <w:rsid w:val="00E81EE2"/>
    <w:rsid w:val="00E86969"/>
    <w:rsid w:val="00E87B77"/>
    <w:rsid w:val="00E87D4F"/>
    <w:rsid w:val="00E925D6"/>
    <w:rsid w:val="00E92D37"/>
    <w:rsid w:val="00E948C0"/>
    <w:rsid w:val="00E952E7"/>
    <w:rsid w:val="00E96A3D"/>
    <w:rsid w:val="00EA0B2D"/>
    <w:rsid w:val="00EA16F4"/>
    <w:rsid w:val="00EA29B0"/>
    <w:rsid w:val="00EA3C05"/>
    <w:rsid w:val="00EA3C47"/>
    <w:rsid w:val="00EA4BCB"/>
    <w:rsid w:val="00EA598C"/>
    <w:rsid w:val="00EA5D1E"/>
    <w:rsid w:val="00EB273E"/>
    <w:rsid w:val="00EB372A"/>
    <w:rsid w:val="00EB5224"/>
    <w:rsid w:val="00EB66EE"/>
    <w:rsid w:val="00EC4CA2"/>
    <w:rsid w:val="00EC5926"/>
    <w:rsid w:val="00EC6B6F"/>
    <w:rsid w:val="00ED0436"/>
    <w:rsid w:val="00EE2BD8"/>
    <w:rsid w:val="00EE4FD5"/>
    <w:rsid w:val="00EE6249"/>
    <w:rsid w:val="00EE706F"/>
    <w:rsid w:val="00EE734F"/>
    <w:rsid w:val="00EF2293"/>
    <w:rsid w:val="00EF4B29"/>
    <w:rsid w:val="00EF50BE"/>
    <w:rsid w:val="00EF5270"/>
    <w:rsid w:val="00F02E59"/>
    <w:rsid w:val="00F04053"/>
    <w:rsid w:val="00F051DA"/>
    <w:rsid w:val="00F0549F"/>
    <w:rsid w:val="00F05BF7"/>
    <w:rsid w:val="00F06D17"/>
    <w:rsid w:val="00F075BD"/>
    <w:rsid w:val="00F1021F"/>
    <w:rsid w:val="00F11041"/>
    <w:rsid w:val="00F12CB7"/>
    <w:rsid w:val="00F15082"/>
    <w:rsid w:val="00F1665F"/>
    <w:rsid w:val="00F170D4"/>
    <w:rsid w:val="00F17752"/>
    <w:rsid w:val="00F17E5F"/>
    <w:rsid w:val="00F17F7D"/>
    <w:rsid w:val="00F20C7F"/>
    <w:rsid w:val="00F20E52"/>
    <w:rsid w:val="00F226D4"/>
    <w:rsid w:val="00F27291"/>
    <w:rsid w:val="00F319DA"/>
    <w:rsid w:val="00F35CDD"/>
    <w:rsid w:val="00F36C5A"/>
    <w:rsid w:val="00F45756"/>
    <w:rsid w:val="00F46E7C"/>
    <w:rsid w:val="00F50BF8"/>
    <w:rsid w:val="00F5252F"/>
    <w:rsid w:val="00F5396E"/>
    <w:rsid w:val="00F56D3A"/>
    <w:rsid w:val="00F604B0"/>
    <w:rsid w:val="00F63ADA"/>
    <w:rsid w:val="00F72D7E"/>
    <w:rsid w:val="00F73D96"/>
    <w:rsid w:val="00F74E6C"/>
    <w:rsid w:val="00F75909"/>
    <w:rsid w:val="00F8028B"/>
    <w:rsid w:val="00F8141D"/>
    <w:rsid w:val="00F81E36"/>
    <w:rsid w:val="00F82130"/>
    <w:rsid w:val="00F85507"/>
    <w:rsid w:val="00F857A2"/>
    <w:rsid w:val="00F906E7"/>
    <w:rsid w:val="00F9166C"/>
    <w:rsid w:val="00F97336"/>
    <w:rsid w:val="00FA533E"/>
    <w:rsid w:val="00FA738D"/>
    <w:rsid w:val="00FA79A9"/>
    <w:rsid w:val="00FB23D3"/>
    <w:rsid w:val="00FB58E7"/>
    <w:rsid w:val="00FB5F3E"/>
    <w:rsid w:val="00FB60CE"/>
    <w:rsid w:val="00FB6880"/>
    <w:rsid w:val="00FB7F59"/>
    <w:rsid w:val="00FC6037"/>
    <w:rsid w:val="00FD00D5"/>
    <w:rsid w:val="00FD28F0"/>
    <w:rsid w:val="00FD4BC9"/>
    <w:rsid w:val="00FE09C9"/>
    <w:rsid w:val="00FE18B2"/>
    <w:rsid w:val="00FE28F3"/>
    <w:rsid w:val="00FE3375"/>
    <w:rsid w:val="00FE6D6D"/>
    <w:rsid w:val="00FF0F21"/>
    <w:rsid w:val="00FF0FD9"/>
    <w:rsid w:val="00FF1658"/>
    <w:rsid w:val="00FF324D"/>
    <w:rsid w:val="00FF6572"/>
    <w:rsid w:val="00FF739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2D47E9F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US" w:eastAsia="en-US" w:bidi="ar-SA"/>
      </w:rPr>
    </w:rPrDefault>
    <w:pPrDefault/>
  </w:docDefaults>
  <w:latentStyles w:defLockedState="0" w:defUIPriority="0" w:defSemiHidden="0" w:defUnhideWhenUsed="0" w:defQFormat="0" w:count="376">
    <w:lsdException w:name="Normal" w:qFormat="1"/>
    <w:lsdException w:name="heading 1" w:qFormat="1"/>
    <w:lsdException w:name="heading 2" w:semiHidden="1" w:unhideWhenUsed="1" w:qFormat="1"/>
    <w:lsdException w:name="heading 3" w:semiHidden="1" w:unhideWhenUsed="1"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toa heading" w:semiHidden="1" w:unhideWhenUsed="1"/>
    <w:lsdException w:name="List"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Subtitle"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iPriority="99"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uiPriority="99"/>
    <w:lsdException w:name="Table Grid" w:uiPriority="59"/>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F02E59"/>
    <w:rPr>
      <w:rFonts w:ascii="Garamond" w:hAnsi="Garamond"/>
      <w:sz w:val="24"/>
      <w:szCs w:val="24"/>
    </w:rPr>
  </w:style>
  <w:style w:type="paragraph" w:styleId="Heading4">
    <w:name w:val="heading 4"/>
    <w:basedOn w:val="Normal"/>
    <w:next w:val="Normal"/>
    <w:link w:val="Heading4Char"/>
    <w:qFormat/>
    <w:rsid w:val="00346315"/>
    <w:pPr>
      <w:autoSpaceDE w:val="0"/>
      <w:autoSpaceDN w:val="0"/>
      <w:adjustRightInd w:val="0"/>
      <w:spacing w:before="80" w:after="80"/>
      <w:outlineLvl w:val="3"/>
    </w:pPr>
    <w:rPr>
      <w:rFonts w:ascii="LHNLFI+TimesNewRoman" w:hAnsi="LHNLFI+TimesNewRoman"/>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F02E5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hang1">
    <w:name w:val="hang1"/>
    <w:basedOn w:val="Normal"/>
    <w:rsid w:val="00CC6657"/>
    <w:pPr>
      <w:tabs>
        <w:tab w:val="left" w:pos="360"/>
        <w:tab w:val="left" w:pos="810"/>
        <w:tab w:val="left" w:pos="2160"/>
        <w:tab w:val="left" w:pos="2880"/>
      </w:tabs>
      <w:ind w:left="1440" w:right="720" w:hanging="720"/>
      <w:jc w:val="both"/>
    </w:pPr>
    <w:rPr>
      <w:rFonts w:ascii="Pret. Elite" w:hAnsi="Pret. Elite"/>
      <w:sz w:val="20"/>
      <w:szCs w:val="20"/>
    </w:rPr>
  </w:style>
  <w:style w:type="paragraph" w:styleId="Header">
    <w:name w:val="header"/>
    <w:basedOn w:val="Normal"/>
    <w:link w:val="HeaderChar"/>
    <w:uiPriority w:val="99"/>
    <w:rsid w:val="00F8141D"/>
    <w:pPr>
      <w:tabs>
        <w:tab w:val="center" w:pos="4320"/>
        <w:tab w:val="right" w:pos="8640"/>
      </w:tabs>
    </w:pPr>
  </w:style>
  <w:style w:type="paragraph" w:styleId="Footer">
    <w:name w:val="footer"/>
    <w:basedOn w:val="Normal"/>
    <w:link w:val="FooterChar"/>
    <w:uiPriority w:val="99"/>
    <w:rsid w:val="00F8141D"/>
    <w:pPr>
      <w:tabs>
        <w:tab w:val="center" w:pos="4320"/>
        <w:tab w:val="right" w:pos="8640"/>
      </w:tabs>
    </w:pPr>
  </w:style>
  <w:style w:type="paragraph" w:styleId="BodyTextIndent">
    <w:name w:val="Body Text Indent"/>
    <w:basedOn w:val="Normal"/>
    <w:rsid w:val="00F8141D"/>
    <w:pPr>
      <w:widowControl w:val="0"/>
      <w:ind w:left="1440" w:hanging="1440"/>
    </w:pPr>
    <w:rPr>
      <w:rFonts w:ascii="Arial" w:hAnsi="Arial"/>
      <w:b/>
      <w:snapToGrid w:val="0"/>
      <w:color w:val="FF0000"/>
      <w:szCs w:val="20"/>
    </w:rPr>
  </w:style>
  <w:style w:type="character" w:styleId="PageNumber">
    <w:name w:val="page number"/>
    <w:basedOn w:val="DefaultParagraphFont"/>
    <w:rsid w:val="00F8141D"/>
  </w:style>
  <w:style w:type="paragraph" w:styleId="EndnoteText">
    <w:name w:val="endnote text"/>
    <w:basedOn w:val="Normal"/>
    <w:semiHidden/>
    <w:rsid w:val="00205F60"/>
    <w:pPr>
      <w:widowControl w:val="0"/>
    </w:pPr>
    <w:rPr>
      <w:rFonts w:ascii="CG Times" w:hAnsi="CG Times"/>
      <w:snapToGrid w:val="0"/>
      <w:szCs w:val="20"/>
    </w:rPr>
  </w:style>
  <w:style w:type="paragraph" w:styleId="BodyText3">
    <w:name w:val="Body Text 3"/>
    <w:basedOn w:val="Normal"/>
    <w:rsid w:val="00125E72"/>
    <w:pPr>
      <w:spacing w:after="120"/>
    </w:pPr>
    <w:rPr>
      <w:sz w:val="16"/>
      <w:szCs w:val="16"/>
    </w:rPr>
  </w:style>
  <w:style w:type="paragraph" w:styleId="BalloonText">
    <w:name w:val="Balloon Text"/>
    <w:basedOn w:val="Normal"/>
    <w:link w:val="BalloonTextChar"/>
    <w:uiPriority w:val="99"/>
    <w:semiHidden/>
    <w:rsid w:val="00304E7B"/>
    <w:rPr>
      <w:rFonts w:ascii="Tahoma" w:hAnsi="Tahoma" w:cs="Tahoma"/>
      <w:sz w:val="16"/>
      <w:szCs w:val="16"/>
    </w:rPr>
  </w:style>
  <w:style w:type="paragraph" w:styleId="PlainText">
    <w:name w:val="Plain Text"/>
    <w:basedOn w:val="Normal"/>
    <w:rsid w:val="00013212"/>
    <w:rPr>
      <w:rFonts w:ascii="Courier New" w:hAnsi="Courier New" w:cs="Courier New"/>
      <w:sz w:val="20"/>
      <w:szCs w:val="20"/>
    </w:rPr>
  </w:style>
  <w:style w:type="character" w:styleId="Hyperlink">
    <w:name w:val="Hyperlink"/>
    <w:rsid w:val="006F232D"/>
    <w:rPr>
      <w:color w:val="0000FF"/>
      <w:u w:val="single"/>
    </w:rPr>
  </w:style>
  <w:style w:type="character" w:styleId="FollowedHyperlink">
    <w:name w:val="FollowedHyperlink"/>
    <w:rsid w:val="00F63ADA"/>
    <w:rPr>
      <w:color w:val="800080"/>
      <w:u w:val="single"/>
    </w:rPr>
  </w:style>
  <w:style w:type="paragraph" w:styleId="ListParagraph">
    <w:name w:val="List Paragraph"/>
    <w:basedOn w:val="Normal"/>
    <w:qFormat/>
    <w:rsid w:val="0078590F"/>
    <w:pPr>
      <w:spacing w:after="200" w:line="276" w:lineRule="auto"/>
      <w:ind w:left="720"/>
      <w:contextualSpacing/>
    </w:pPr>
    <w:rPr>
      <w:rFonts w:ascii="Calibri" w:eastAsia="Calibri" w:hAnsi="Calibri"/>
      <w:sz w:val="22"/>
      <w:szCs w:val="22"/>
    </w:rPr>
  </w:style>
  <w:style w:type="character" w:customStyle="1" w:styleId="FooterChar">
    <w:name w:val="Footer Char"/>
    <w:link w:val="Footer"/>
    <w:uiPriority w:val="99"/>
    <w:rsid w:val="00FF0FD9"/>
    <w:rPr>
      <w:rFonts w:ascii="Garamond" w:hAnsi="Garamond"/>
      <w:sz w:val="24"/>
      <w:szCs w:val="24"/>
    </w:rPr>
  </w:style>
  <w:style w:type="character" w:customStyle="1" w:styleId="BalloonTextChar">
    <w:name w:val="Balloon Text Char"/>
    <w:link w:val="BalloonText"/>
    <w:uiPriority w:val="99"/>
    <w:semiHidden/>
    <w:rsid w:val="00FF0FD9"/>
    <w:rPr>
      <w:rFonts w:ascii="Tahoma" w:hAnsi="Tahoma" w:cs="Tahoma"/>
      <w:sz w:val="16"/>
      <w:szCs w:val="16"/>
    </w:rPr>
  </w:style>
  <w:style w:type="character" w:styleId="CommentReference">
    <w:name w:val="annotation reference"/>
    <w:rsid w:val="001534ED"/>
    <w:rPr>
      <w:sz w:val="16"/>
      <w:szCs w:val="16"/>
    </w:rPr>
  </w:style>
  <w:style w:type="paragraph" w:styleId="CommentText">
    <w:name w:val="annotation text"/>
    <w:basedOn w:val="Normal"/>
    <w:link w:val="CommentTextChar"/>
    <w:rsid w:val="001534ED"/>
    <w:rPr>
      <w:sz w:val="20"/>
      <w:szCs w:val="20"/>
    </w:rPr>
  </w:style>
  <w:style w:type="character" w:customStyle="1" w:styleId="CommentTextChar">
    <w:name w:val="Comment Text Char"/>
    <w:link w:val="CommentText"/>
    <w:rsid w:val="001534ED"/>
    <w:rPr>
      <w:rFonts w:ascii="Garamond" w:hAnsi="Garamond"/>
    </w:rPr>
  </w:style>
  <w:style w:type="paragraph" w:customStyle="1" w:styleId="Default">
    <w:name w:val="Default"/>
    <w:rsid w:val="001534ED"/>
    <w:pPr>
      <w:widowControl w:val="0"/>
      <w:autoSpaceDE w:val="0"/>
      <w:autoSpaceDN w:val="0"/>
      <w:adjustRightInd w:val="0"/>
    </w:pPr>
    <w:rPr>
      <w:rFonts w:ascii="Arial" w:hAnsi="Arial" w:cs="Arial"/>
      <w:color w:val="000000"/>
      <w:sz w:val="24"/>
      <w:szCs w:val="24"/>
    </w:rPr>
  </w:style>
  <w:style w:type="paragraph" w:styleId="DocumentMap">
    <w:name w:val="Document Map"/>
    <w:basedOn w:val="Normal"/>
    <w:link w:val="DocumentMapChar"/>
    <w:rsid w:val="00934B16"/>
    <w:rPr>
      <w:rFonts w:ascii="Tahoma" w:hAnsi="Tahoma" w:cs="Tahoma"/>
      <w:sz w:val="16"/>
      <w:szCs w:val="16"/>
    </w:rPr>
  </w:style>
  <w:style w:type="character" w:customStyle="1" w:styleId="DocumentMapChar">
    <w:name w:val="Document Map Char"/>
    <w:link w:val="DocumentMap"/>
    <w:rsid w:val="00934B16"/>
    <w:rPr>
      <w:rFonts w:ascii="Tahoma" w:hAnsi="Tahoma" w:cs="Tahoma"/>
      <w:sz w:val="16"/>
      <w:szCs w:val="16"/>
    </w:rPr>
  </w:style>
  <w:style w:type="paragraph" w:styleId="CommentSubject">
    <w:name w:val="annotation subject"/>
    <w:basedOn w:val="CommentText"/>
    <w:next w:val="CommentText"/>
    <w:link w:val="CommentSubjectChar"/>
    <w:rsid w:val="00865CB5"/>
    <w:rPr>
      <w:b/>
      <w:bCs/>
    </w:rPr>
  </w:style>
  <w:style w:type="character" w:customStyle="1" w:styleId="CommentSubjectChar">
    <w:name w:val="Comment Subject Char"/>
    <w:link w:val="CommentSubject"/>
    <w:rsid w:val="00865CB5"/>
    <w:rPr>
      <w:rFonts w:ascii="Garamond" w:hAnsi="Garamond"/>
      <w:b/>
      <w:bCs/>
    </w:rPr>
  </w:style>
  <w:style w:type="character" w:customStyle="1" w:styleId="HeaderChar">
    <w:name w:val="Header Char"/>
    <w:link w:val="Header"/>
    <w:uiPriority w:val="99"/>
    <w:rsid w:val="000C28AE"/>
    <w:rPr>
      <w:rFonts w:ascii="Garamond" w:hAnsi="Garamond"/>
      <w:sz w:val="24"/>
      <w:szCs w:val="24"/>
    </w:rPr>
  </w:style>
  <w:style w:type="character" w:styleId="EndnoteReference">
    <w:name w:val="endnote reference"/>
    <w:rsid w:val="00975C2B"/>
    <w:rPr>
      <w:vertAlign w:val="superscript"/>
    </w:rPr>
  </w:style>
  <w:style w:type="character" w:customStyle="1" w:styleId="Heading4Char">
    <w:name w:val="Heading 4 Char"/>
    <w:link w:val="Heading4"/>
    <w:rsid w:val="00651836"/>
    <w:rPr>
      <w:rFonts w:ascii="LHNLFI+TimesNewRoman" w:hAnsi="LHNLFI+TimesNewRoman"/>
      <w:sz w:val="24"/>
      <w:szCs w:val="24"/>
    </w:rPr>
  </w:style>
  <w:style w:type="paragraph" w:styleId="NoSpacing">
    <w:name w:val="No Spacing"/>
    <w:uiPriority w:val="1"/>
    <w:qFormat/>
    <w:rsid w:val="00651836"/>
    <w:rPr>
      <w:rFonts w:ascii="Garamond" w:hAnsi="Garamond"/>
      <w:sz w:val="24"/>
      <w:szCs w:val="24"/>
    </w:rPr>
  </w:style>
  <w:style w:type="character" w:styleId="Strong">
    <w:name w:val="Strong"/>
    <w:qFormat/>
    <w:rsid w:val="007B53C0"/>
    <w:rPr>
      <w:b/>
      <w:bCs/>
    </w:rPr>
  </w:style>
  <w:style w:type="paragraph" w:styleId="Title">
    <w:name w:val="Title"/>
    <w:basedOn w:val="Normal"/>
    <w:next w:val="Normal"/>
    <w:link w:val="TitleChar"/>
    <w:uiPriority w:val="10"/>
    <w:qFormat/>
    <w:rsid w:val="00D96296"/>
    <w:pPr>
      <w:pBdr>
        <w:bottom w:val="single" w:sz="8" w:space="4" w:color="4F81BD" w:themeColor="accent1"/>
      </w:pBdr>
      <w:spacing w:after="300"/>
      <w:contextualSpacing/>
    </w:pPr>
    <w:rPr>
      <w:rFonts w:asciiTheme="majorHAnsi" w:eastAsiaTheme="majorEastAsia" w:hAnsiTheme="majorHAnsi" w:cstheme="majorBidi"/>
      <w:color w:val="17365D" w:themeColor="text2" w:themeShade="BF"/>
      <w:spacing w:val="5"/>
      <w:kern w:val="28"/>
      <w:sz w:val="52"/>
      <w:szCs w:val="52"/>
    </w:rPr>
  </w:style>
  <w:style w:type="character" w:customStyle="1" w:styleId="TitleChar">
    <w:name w:val="Title Char"/>
    <w:basedOn w:val="DefaultParagraphFont"/>
    <w:link w:val="Title"/>
    <w:uiPriority w:val="10"/>
    <w:rsid w:val="00D96296"/>
    <w:rPr>
      <w:rFonts w:asciiTheme="majorHAnsi" w:eastAsiaTheme="majorEastAsia" w:hAnsiTheme="majorHAnsi" w:cstheme="majorBidi"/>
      <w:color w:val="17365D" w:themeColor="text2" w:themeShade="BF"/>
      <w:spacing w:val="5"/>
      <w:kern w:val="28"/>
      <w:sz w:val="52"/>
      <w:szCs w:val="52"/>
    </w:rPr>
  </w:style>
  <w:style w:type="character" w:styleId="SubtleEmphasis">
    <w:name w:val="Subtle Emphasis"/>
    <w:basedOn w:val="DefaultParagraphFont"/>
    <w:uiPriority w:val="19"/>
    <w:qFormat/>
    <w:rsid w:val="00D96296"/>
    <w:rPr>
      <w:i/>
      <w:iCs/>
      <w:color w:val="808080" w:themeColor="text1" w:themeTint="7F"/>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772632043">
      <w:bodyDiv w:val="1"/>
      <w:marLeft w:val="0"/>
      <w:marRight w:val="0"/>
      <w:marTop w:val="0"/>
      <w:marBottom w:val="0"/>
      <w:divBdr>
        <w:top w:val="none" w:sz="0" w:space="0" w:color="auto"/>
        <w:left w:val="none" w:sz="0" w:space="0" w:color="auto"/>
        <w:bottom w:val="none" w:sz="0" w:space="0" w:color="auto"/>
        <w:right w:val="none" w:sz="0" w:space="0" w:color="auto"/>
      </w:divBdr>
    </w:div>
    <w:div w:id="1233151586">
      <w:bodyDiv w:val="1"/>
      <w:marLeft w:val="0"/>
      <w:marRight w:val="0"/>
      <w:marTop w:val="0"/>
      <w:marBottom w:val="0"/>
      <w:divBdr>
        <w:top w:val="none" w:sz="0" w:space="0" w:color="auto"/>
        <w:left w:val="none" w:sz="0" w:space="0" w:color="auto"/>
        <w:bottom w:val="none" w:sz="0" w:space="0" w:color="auto"/>
        <w:right w:val="none" w:sz="0" w:space="0" w:color="auto"/>
      </w:divBdr>
    </w:div>
    <w:div w:id="191897952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footer" Target="footer1.xml"/><Relationship Id="rId3" Type="http://schemas.openxmlformats.org/officeDocument/2006/relationships/customXml" Target="../customXml/item3.xml"/><Relationship Id="rId21" Type="http://schemas.openxmlformats.org/officeDocument/2006/relationships/footer" Target="foot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header" Target="header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theme" Target="theme/theme1.xml"/><Relationship Id="rId10" Type="http://schemas.openxmlformats.org/officeDocument/2006/relationships/numbering" Target="numbering.xml"/><Relationship Id="rId19"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ntTable" Target="fontTable.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1E1D6C96355A7E4593465C19EA59F1E5" ma:contentTypeVersion="0" ma:contentTypeDescription="Create a new document." ma:contentTypeScope="" ma:versionID="555e7efee09efec6083d54e084f68bf7">
  <xsd:schema xmlns:xsd="http://www.w3.org/2001/XMLSchema" xmlns:xs="http://www.w3.org/2001/XMLSchema" xmlns:p="http://schemas.microsoft.com/office/2006/metadata/properties" xmlns:ns2="dca89f83-e7cb-46ce-8e9f-cb067c1b6911" targetNamespace="http://schemas.microsoft.com/office/2006/metadata/properties" ma:root="true" ma:fieldsID="f220796d39696bffa26665bf1218e1fa" ns2:_="">
    <xsd:import namespace="dca89f83-e7cb-46ce-8e9f-cb067c1b6911"/>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a89f83-e7cb-46ce-8e9f-cb067c1b6911"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6.xml><?xml version="1.0" encoding="utf-8"?>
<LongProperties xmlns="http://schemas.microsoft.com/office/2006/metadata/longProperties"/>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b:Sources xmlns:b="http://schemas.openxmlformats.org/officeDocument/2006/bibliography" xmlns="http://schemas.openxmlformats.org/officeDocument/2006/bibliography" SelectedStyle="\APA.XSL" StyleName="APA"/>
</file>

<file path=customXml/item9.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25FC71E8-CD72-48EB-9A93-826AEF90E747}">
  <ds:schemaRefs>
    <ds:schemaRef ds:uri="http://schemas.openxmlformats.org/officeDocument/2006/bibliography"/>
  </ds:schemaRefs>
</ds:datastoreItem>
</file>

<file path=customXml/itemProps2.xml><?xml version="1.0" encoding="utf-8"?>
<ds:datastoreItem xmlns:ds="http://schemas.openxmlformats.org/officeDocument/2006/customXml" ds:itemID="{5101FEC0-2CA5-48EB-92E2-F2FA2831CE7E}">
  <ds:schemaRefs>
    <ds:schemaRef ds:uri="http://schemas.openxmlformats.org/officeDocument/2006/bibliography"/>
  </ds:schemaRefs>
</ds:datastoreItem>
</file>

<file path=customXml/itemProps3.xml><?xml version="1.0" encoding="utf-8"?>
<ds:datastoreItem xmlns:ds="http://schemas.openxmlformats.org/officeDocument/2006/customXml" ds:itemID="{DF5163BB-65B0-4324-A88F-43C0CE7BA416}">
  <ds:schemaRefs>
    <ds:schemaRef ds:uri="http://schemas.microsoft.com/sharepoint/v3/contenttype/forms"/>
  </ds:schemaRefs>
</ds:datastoreItem>
</file>

<file path=customXml/itemProps4.xml><?xml version="1.0" encoding="utf-8"?>
<ds:datastoreItem xmlns:ds="http://schemas.openxmlformats.org/officeDocument/2006/customXml" ds:itemID="{2387388B-989C-4CD3-AAEE-40D664778D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ca89f83-e7cb-46ce-8e9f-cb067c1b69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2CEDBD31-F8A4-4FF7-A63A-D658076B50A1}">
  <ds:schemaRefs>
    <ds:schemaRef ds:uri="http://schemas.microsoft.com/office/2006/metadata/properties"/>
    <ds:schemaRef ds:uri="http://schemas.microsoft.com/office/infopath/2007/PartnerControls"/>
  </ds:schemaRefs>
</ds:datastoreItem>
</file>

<file path=customXml/itemProps6.xml><?xml version="1.0" encoding="utf-8"?>
<ds:datastoreItem xmlns:ds="http://schemas.openxmlformats.org/officeDocument/2006/customXml" ds:itemID="{125F578B-9457-4DAA-BEC3-71AB208F6EC9}">
  <ds:schemaRefs>
    <ds:schemaRef ds:uri="http://schemas.microsoft.com/office/2006/metadata/longProperties"/>
  </ds:schemaRefs>
</ds:datastoreItem>
</file>

<file path=customXml/itemProps7.xml><?xml version="1.0" encoding="utf-8"?>
<ds:datastoreItem xmlns:ds="http://schemas.openxmlformats.org/officeDocument/2006/customXml" ds:itemID="{FED355CF-4151-478F-AD7B-CB054328CE32}">
  <ds:schemaRefs>
    <ds:schemaRef ds:uri="http://schemas.openxmlformats.org/officeDocument/2006/bibliography"/>
  </ds:schemaRefs>
</ds:datastoreItem>
</file>

<file path=customXml/itemProps8.xml><?xml version="1.0" encoding="utf-8"?>
<ds:datastoreItem xmlns:ds="http://schemas.openxmlformats.org/officeDocument/2006/customXml" ds:itemID="{F0A2FDD5-D6E5-4B7A-ADA0-17461FAFF188}">
  <ds:schemaRefs>
    <ds:schemaRef ds:uri="http://schemas.openxmlformats.org/officeDocument/2006/bibliography"/>
  </ds:schemaRefs>
</ds:datastoreItem>
</file>

<file path=customXml/itemProps9.xml><?xml version="1.0" encoding="utf-8"?>
<ds:datastoreItem xmlns:ds="http://schemas.openxmlformats.org/officeDocument/2006/customXml" ds:itemID="{6611F48D-5323-435C-B9E2-71B0C05AA1E9}">
  <ds:schemaRefs>
    <ds:schemaRef ds:uri="http://schemas.microsoft.com/sharepoint/events"/>
  </ds:schemaRefs>
</ds:datastoreItem>
</file>

<file path=docMetadata/LabelInfo.xml><?xml version="1.0" encoding="utf-8"?>
<clbl:labelList xmlns:clbl="http://schemas.microsoft.com/office/2020/mipLabelMetadata">
  <clbl:label id="{615524c5-22e9-4bcd-a893-1180a53fc7b2}" enabled="0" method="" siteId="{615524c5-22e9-4bcd-a893-1180a53fc7b2}" removed="1"/>
</clbl:labelList>
</file>

<file path=docProps/app.xml><?xml version="1.0" encoding="utf-8"?>
<Properties xmlns="http://schemas.openxmlformats.org/officeDocument/2006/extended-properties" xmlns:vt="http://schemas.openxmlformats.org/officeDocument/2006/docPropsVTypes">
  <Template>Normal.dotm</Template>
  <TotalTime>0</TotalTime>
  <Pages>12</Pages>
  <Words>4132</Words>
  <Characters>24922</Characters>
  <Application>Microsoft Office Word</Application>
  <DocSecurity>0</DocSecurity>
  <Lines>958</Lines>
  <Paragraphs>558</Paragraphs>
  <ScaleCrop>false</ScaleCrop>
  <HeadingPairs>
    <vt:vector size="2" baseType="variant">
      <vt:variant>
        <vt:lpstr>Title</vt:lpstr>
      </vt:variant>
      <vt:variant>
        <vt:i4>1</vt:i4>
      </vt:variant>
    </vt:vector>
  </HeadingPairs>
  <TitlesOfParts>
    <vt:vector size="1" baseType="lpstr">
      <vt:lpstr/>
    </vt:vector>
  </TitlesOfParts>
  <LinksUpToDate>false</LinksUpToDate>
  <CharactersWithSpaces>28496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2026-02-26T15:50:00Z</dcterms:created>
  <dcterms:modified xsi:type="dcterms:W3CDTF">2026-02-26T15:50:00Z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0x0101001E1D6C96355A7E4593465C19EA59F1E5</vt:lpwstr>
  </property>
</Properties>
</file>